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314" r:id="rId3"/>
    <p:sldId id="315" r:id="rId4"/>
    <p:sldId id="257" r:id="rId5"/>
    <p:sldId id="258" r:id="rId6"/>
    <p:sldId id="259" r:id="rId7"/>
    <p:sldId id="260" r:id="rId8"/>
    <p:sldId id="261" r:id="rId9"/>
    <p:sldId id="276" r:id="rId10"/>
    <p:sldId id="277" r:id="rId11"/>
    <p:sldId id="279" r:id="rId12"/>
    <p:sldId id="306" r:id="rId13"/>
    <p:sldId id="273" r:id="rId14"/>
    <p:sldId id="275" r:id="rId15"/>
    <p:sldId id="319" r:id="rId16"/>
    <p:sldId id="278" r:id="rId17"/>
    <p:sldId id="296" r:id="rId18"/>
    <p:sldId id="263" r:id="rId19"/>
    <p:sldId id="297" r:id="rId20"/>
    <p:sldId id="298" r:id="rId21"/>
    <p:sldId id="316" r:id="rId22"/>
    <p:sldId id="302" r:id="rId23"/>
    <p:sldId id="317" r:id="rId24"/>
    <p:sldId id="318" r:id="rId25"/>
    <p:sldId id="307" r:id="rId26"/>
    <p:sldId id="265" r:id="rId27"/>
    <p:sldId id="299" r:id="rId28"/>
    <p:sldId id="305" r:id="rId29"/>
    <p:sldId id="303" r:id="rId30"/>
    <p:sldId id="304" r:id="rId31"/>
    <p:sldId id="309" r:id="rId32"/>
    <p:sldId id="312" r:id="rId33"/>
    <p:sldId id="281" r:id="rId34"/>
    <p:sldId id="308" r:id="rId35"/>
    <p:sldId id="313" r:id="rId36"/>
    <p:sldId id="272" r:id="rId37"/>
    <p:sldId id="31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ACC5"/>
    <a:srgbClr val="538DBD"/>
    <a:srgbClr val="5B60AF"/>
    <a:srgbClr val="8066A1"/>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36"/>
    <p:restoredTop sz="84321"/>
  </p:normalViewPr>
  <p:slideViewPr>
    <p:cSldViewPr snapToGrid="0" snapToObjects="1">
      <p:cViewPr>
        <p:scale>
          <a:sx n="130" d="100"/>
          <a:sy n="130" d="100"/>
        </p:scale>
        <p:origin x="1912"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23CEB-AA45-49AA-AC2D-4B98773BE1BF}" type="doc">
      <dgm:prSet loTypeId="urn:microsoft.com/office/officeart/2005/8/layout/vList4" loCatId="" qsTypeId="urn:microsoft.com/office/officeart/2005/8/quickstyle/simple1" qsCatId="simple" csTypeId="urn:microsoft.com/office/officeart/2005/8/colors/accent0_1" csCatId="mainScheme" phldr="1"/>
      <dgm:spPr/>
      <dgm:t>
        <a:bodyPr/>
        <a:lstStyle/>
        <a:p>
          <a:endParaRPr lang="en-US"/>
        </a:p>
      </dgm:t>
    </dgm:pt>
    <dgm:pt modelId="{F14D8947-F2A3-44AE-8DE2-C36B7CC091EB}">
      <dgm:prSet/>
      <dgm:spPr>
        <a:ln>
          <a:noFill/>
        </a:ln>
      </dgm:spPr>
      <dgm:t>
        <a:bodyPr/>
        <a:lstStyle/>
        <a:p>
          <a:r>
            <a:rPr lang="en-US" dirty="0"/>
            <a:t>Well documented</a:t>
          </a:r>
        </a:p>
      </dgm:t>
    </dgm:pt>
    <dgm:pt modelId="{8588430F-2EAF-48FE-8C43-4DFD827109E7}" type="parTrans" cxnId="{539D339D-606C-46E9-A4BC-0FAB8D23D6AB}">
      <dgm:prSet/>
      <dgm:spPr/>
      <dgm:t>
        <a:bodyPr/>
        <a:lstStyle/>
        <a:p>
          <a:endParaRPr lang="en-US"/>
        </a:p>
      </dgm:t>
    </dgm:pt>
    <dgm:pt modelId="{4E6F71E3-5B4F-4A05-942A-E1949F7CD979}" type="sibTrans" cxnId="{539D339D-606C-46E9-A4BC-0FAB8D23D6AB}">
      <dgm:prSet/>
      <dgm:spPr/>
      <dgm:t>
        <a:bodyPr/>
        <a:lstStyle/>
        <a:p>
          <a:pPr>
            <a:lnSpc>
              <a:spcPct val="100000"/>
            </a:lnSpc>
          </a:pPr>
          <a:endParaRPr lang="en-US"/>
        </a:p>
      </dgm:t>
    </dgm:pt>
    <dgm:pt modelId="{B25D9724-CEE6-4536-8BD3-4DFA8A9E65BA}">
      <dgm:prSet/>
      <dgm:spPr>
        <a:ln>
          <a:noFill/>
        </a:ln>
      </dgm:spPr>
      <dgm:t>
        <a:bodyPr/>
        <a:lstStyle/>
        <a:p>
          <a:r>
            <a:rPr lang="en-US" dirty="0"/>
            <a:t>Well maintained</a:t>
          </a:r>
        </a:p>
      </dgm:t>
    </dgm:pt>
    <dgm:pt modelId="{062F5D83-821B-49D9-8D87-BB7126592144}" type="parTrans" cxnId="{2BBCEA09-1C70-466D-8250-9B5B450DF6B1}">
      <dgm:prSet/>
      <dgm:spPr/>
      <dgm:t>
        <a:bodyPr/>
        <a:lstStyle/>
        <a:p>
          <a:endParaRPr lang="en-US"/>
        </a:p>
      </dgm:t>
    </dgm:pt>
    <dgm:pt modelId="{9EEBCD2A-80B7-4211-B884-F73F70DB918E}" type="sibTrans" cxnId="{2BBCEA09-1C70-466D-8250-9B5B450DF6B1}">
      <dgm:prSet/>
      <dgm:spPr/>
      <dgm:t>
        <a:bodyPr/>
        <a:lstStyle/>
        <a:p>
          <a:pPr>
            <a:lnSpc>
              <a:spcPct val="100000"/>
            </a:lnSpc>
          </a:pPr>
          <a:endParaRPr lang="en-US"/>
        </a:p>
      </dgm:t>
    </dgm:pt>
    <dgm:pt modelId="{25A8A449-0A65-4540-BC87-6C9DA492147E}">
      <dgm:prSet/>
      <dgm:spPr>
        <a:ln>
          <a:noFill/>
        </a:ln>
      </dgm:spPr>
      <dgm:t>
        <a:bodyPr/>
        <a:lstStyle/>
        <a:p>
          <a:r>
            <a:rPr lang="en-US"/>
            <a:t>Bioconductor support site</a:t>
          </a:r>
        </a:p>
      </dgm:t>
    </dgm:pt>
    <dgm:pt modelId="{AC36790A-1BEB-4AC4-91E8-0D82A665AD54}" type="parTrans" cxnId="{13EA4243-164B-49F1-A8BC-30C66CEA2BCC}">
      <dgm:prSet/>
      <dgm:spPr/>
      <dgm:t>
        <a:bodyPr/>
        <a:lstStyle/>
        <a:p>
          <a:endParaRPr lang="en-US"/>
        </a:p>
      </dgm:t>
    </dgm:pt>
    <dgm:pt modelId="{08D9F683-136E-49A5-92B1-915AACD5E3C0}" type="sibTrans" cxnId="{13EA4243-164B-49F1-A8BC-30C66CEA2BCC}">
      <dgm:prSet/>
      <dgm:spPr/>
      <dgm:t>
        <a:bodyPr/>
        <a:lstStyle/>
        <a:p>
          <a:pPr>
            <a:lnSpc>
              <a:spcPct val="100000"/>
            </a:lnSpc>
          </a:pPr>
          <a:endParaRPr lang="en-US"/>
        </a:p>
      </dgm:t>
    </dgm:pt>
    <dgm:pt modelId="{7100CEFE-CC85-40FC-9590-15856587599F}">
      <dgm:prSet/>
      <dgm:spPr>
        <a:ln>
          <a:noFill/>
        </a:ln>
      </dgm:spPr>
      <dgm:t>
        <a:bodyPr/>
        <a:lstStyle/>
        <a:p>
          <a:r>
            <a:rPr lang="en-US"/>
            <a:t>Easy to use</a:t>
          </a:r>
        </a:p>
      </dgm:t>
    </dgm:pt>
    <dgm:pt modelId="{041586A2-C4A1-4E66-83EE-60AC5E8C75FA}" type="parTrans" cxnId="{722C7EC5-20BE-4570-A968-4856191D6EB4}">
      <dgm:prSet/>
      <dgm:spPr/>
      <dgm:t>
        <a:bodyPr/>
        <a:lstStyle/>
        <a:p>
          <a:endParaRPr lang="en-US"/>
        </a:p>
      </dgm:t>
    </dgm:pt>
    <dgm:pt modelId="{F2CA0393-9E0E-44D0-A8DE-FA6E5DB08E62}" type="sibTrans" cxnId="{722C7EC5-20BE-4570-A968-4856191D6EB4}">
      <dgm:prSet/>
      <dgm:spPr/>
      <dgm:t>
        <a:bodyPr/>
        <a:lstStyle/>
        <a:p>
          <a:pPr>
            <a:lnSpc>
              <a:spcPct val="100000"/>
            </a:lnSpc>
          </a:pPr>
          <a:endParaRPr lang="en-US"/>
        </a:p>
      </dgm:t>
    </dgm:pt>
    <dgm:pt modelId="{AE3BD522-5727-43C2-BF7C-EF564FD2E3B7}">
      <dgm:prSet/>
      <dgm:spPr>
        <a:ln>
          <a:noFill/>
        </a:ln>
      </dgm:spPr>
      <dgm:t>
        <a:bodyPr/>
        <a:lstStyle/>
        <a:p>
          <a:r>
            <a:rPr lang="en-US"/>
            <a:t>Provide files for downstream analysis</a:t>
          </a:r>
        </a:p>
      </dgm:t>
    </dgm:pt>
    <dgm:pt modelId="{7462E101-7E18-4BEE-9BF1-8A38CCC407AD}" type="parTrans" cxnId="{1B5871AE-9F27-402B-BDE5-655099A4E7F2}">
      <dgm:prSet/>
      <dgm:spPr/>
      <dgm:t>
        <a:bodyPr/>
        <a:lstStyle/>
        <a:p>
          <a:endParaRPr lang="en-US"/>
        </a:p>
      </dgm:t>
    </dgm:pt>
    <dgm:pt modelId="{CF672FCD-7B11-47CD-A301-EA0ED82662E0}" type="sibTrans" cxnId="{1B5871AE-9F27-402B-BDE5-655099A4E7F2}">
      <dgm:prSet/>
      <dgm:spPr/>
      <dgm:t>
        <a:bodyPr/>
        <a:lstStyle/>
        <a:p>
          <a:endParaRPr lang="en-US"/>
        </a:p>
      </dgm:t>
    </dgm:pt>
    <dgm:pt modelId="{C2CC6311-B776-C043-8C6B-6C96D2B78F72}">
      <dgm:prSet/>
      <dgm:spPr>
        <a:ln>
          <a:noFill/>
        </a:ln>
      </dgm:spPr>
      <dgm:t>
        <a:bodyPr/>
        <a:lstStyle/>
        <a:p>
          <a:r>
            <a:rPr lang="en-US" dirty="0"/>
            <a:t>cross platform</a:t>
          </a:r>
        </a:p>
      </dgm:t>
    </dgm:pt>
    <dgm:pt modelId="{88374C75-D124-B54F-964D-2F47981B3575}" type="parTrans" cxnId="{C37FE8AD-CC17-8847-95BF-3F7A44C827D1}">
      <dgm:prSet/>
      <dgm:spPr/>
      <dgm:t>
        <a:bodyPr/>
        <a:lstStyle/>
        <a:p>
          <a:endParaRPr lang="en-US"/>
        </a:p>
      </dgm:t>
    </dgm:pt>
    <dgm:pt modelId="{C9B8626E-50B7-9C42-A93B-9A7596CDF7E4}" type="sibTrans" cxnId="{C37FE8AD-CC17-8847-95BF-3F7A44C827D1}">
      <dgm:prSet/>
      <dgm:spPr/>
      <dgm:t>
        <a:bodyPr/>
        <a:lstStyle/>
        <a:p>
          <a:endParaRPr lang="en-US"/>
        </a:p>
      </dgm:t>
    </dgm:pt>
    <dgm:pt modelId="{CB7EE91B-3346-594E-895C-A8FA6678EF2A}" type="pres">
      <dgm:prSet presAssocID="{F6923CEB-AA45-49AA-AC2D-4B98773BE1BF}" presName="linear" presStyleCnt="0">
        <dgm:presLayoutVars>
          <dgm:dir/>
          <dgm:resizeHandles val="exact"/>
        </dgm:presLayoutVars>
      </dgm:prSet>
      <dgm:spPr/>
    </dgm:pt>
    <dgm:pt modelId="{68447629-623D-934E-978D-B6FEF1EDCDC9}" type="pres">
      <dgm:prSet presAssocID="{F14D8947-F2A3-44AE-8DE2-C36B7CC091EB}" presName="comp" presStyleCnt="0"/>
      <dgm:spPr/>
    </dgm:pt>
    <dgm:pt modelId="{AD523722-6620-DF4A-94FF-AB286FB137D7}" type="pres">
      <dgm:prSet presAssocID="{F14D8947-F2A3-44AE-8DE2-C36B7CC091EB}" presName="box" presStyleLbl="node1" presStyleIdx="0" presStyleCnt="6" custLinFactNeighborY="-34140"/>
      <dgm:spPr/>
    </dgm:pt>
    <dgm:pt modelId="{362CEAA4-6227-5B43-85D6-7433E7D72B1F}" type="pres">
      <dgm:prSet presAssocID="{F14D8947-F2A3-44AE-8DE2-C36B7CC091EB}" presName="img"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27AC17B-93A3-094C-8375-B8D25F671FEF}" type="pres">
      <dgm:prSet presAssocID="{F14D8947-F2A3-44AE-8DE2-C36B7CC091EB}" presName="text" presStyleLbl="node1" presStyleIdx="0" presStyleCnt="6">
        <dgm:presLayoutVars>
          <dgm:bulletEnabled val="1"/>
        </dgm:presLayoutVars>
      </dgm:prSet>
      <dgm:spPr/>
    </dgm:pt>
    <dgm:pt modelId="{02D084D8-9DFE-7D44-A872-56FD5691DA06}" type="pres">
      <dgm:prSet presAssocID="{4E6F71E3-5B4F-4A05-942A-E1949F7CD979}" presName="spacer" presStyleCnt="0"/>
      <dgm:spPr/>
    </dgm:pt>
    <dgm:pt modelId="{30662522-C4BB-654B-9D57-260F7AA1EADD}" type="pres">
      <dgm:prSet presAssocID="{B25D9724-CEE6-4536-8BD3-4DFA8A9E65BA}" presName="comp" presStyleCnt="0"/>
      <dgm:spPr/>
    </dgm:pt>
    <dgm:pt modelId="{27364A84-A032-7A42-9D96-FC78B41ED6DC}" type="pres">
      <dgm:prSet presAssocID="{B25D9724-CEE6-4536-8BD3-4DFA8A9E65BA}" presName="box" presStyleLbl="node1" presStyleIdx="1" presStyleCnt="6"/>
      <dgm:spPr/>
    </dgm:pt>
    <dgm:pt modelId="{5C48ED83-46DC-4D4C-A23B-7EB912E2B566}" type="pres">
      <dgm:prSet presAssocID="{B25D9724-CEE6-4536-8BD3-4DFA8A9E65BA}" presName="img"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0419EE36-2363-DB4D-87C3-CD7B1A967DE2}" type="pres">
      <dgm:prSet presAssocID="{B25D9724-CEE6-4536-8BD3-4DFA8A9E65BA}" presName="text" presStyleLbl="node1" presStyleIdx="1" presStyleCnt="6">
        <dgm:presLayoutVars>
          <dgm:bulletEnabled val="1"/>
        </dgm:presLayoutVars>
      </dgm:prSet>
      <dgm:spPr/>
    </dgm:pt>
    <dgm:pt modelId="{F3A7F55B-D208-A84B-B939-E368FBC5A572}" type="pres">
      <dgm:prSet presAssocID="{9EEBCD2A-80B7-4211-B884-F73F70DB918E}" presName="spacer" presStyleCnt="0"/>
      <dgm:spPr/>
    </dgm:pt>
    <dgm:pt modelId="{D14A4F04-6B15-8742-B20B-9F7FD9F2DD59}" type="pres">
      <dgm:prSet presAssocID="{C2CC6311-B776-C043-8C6B-6C96D2B78F72}" presName="comp" presStyleCnt="0"/>
      <dgm:spPr/>
    </dgm:pt>
    <dgm:pt modelId="{F725B1A5-03D2-A64F-8651-C4ABEBC45983}" type="pres">
      <dgm:prSet presAssocID="{C2CC6311-B776-C043-8C6B-6C96D2B78F72}" presName="box" presStyleLbl="node1" presStyleIdx="2" presStyleCnt="6"/>
      <dgm:spPr/>
    </dgm:pt>
    <dgm:pt modelId="{79553B3D-BB02-5D40-921F-0AF9A07A5378}" type="pres">
      <dgm:prSet presAssocID="{C2CC6311-B776-C043-8C6B-6C96D2B78F72}" presName="img" presStyleLbl="fgImgPlac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dgm:spPr>
      <dgm:extLst>
        <a:ext uri="{E40237B7-FDA0-4F09-8148-C483321AD2D9}">
          <dgm14:cNvPr xmlns:dgm14="http://schemas.microsoft.com/office/drawing/2010/diagram" id="0" name="" descr="Monitor"/>
        </a:ext>
      </dgm:extLst>
    </dgm:pt>
    <dgm:pt modelId="{8D46A43D-798C-F04A-8ABE-4D1F68639670}" type="pres">
      <dgm:prSet presAssocID="{C2CC6311-B776-C043-8C6B-6C96D2B78F72}" presName="text" presStyleLbl="node1" presStyleIdx="2" presStyleCnt="6">
        <dgm:presLayoutVars>
          <dgm:bulletEnabled val="1"/>
        </dgm:presLayoutVars>
      </dgm:prSet>
      <dgm:spPr/>
    </dgm:pt>
    <dgm:pt modelId="{9507EE9E-9E57-8C42-8BA0-6E38365C6A8F}" type="pres">
      <dgm:prSet presAssocID="{C9B8626E-50B7-9C42-A93B-9A7596CDF7E4}" presName="spacer" presStyleCnt="0"/>
      <dgm:spPr/>
    </dgm:pt>
    <dgm:pt modelId="{4E53D369-4D6C-F04B-8B29-4B181C5AB4AE}" type="pres">
      <dgm:prSet presAssocID="{25A8A449-0A65-4540-BC87-6C9DA492147E}" presName="comp" presStyleCnt="0"/>
      <dgm:spPr/>
    </dgm:pt>
    <dgm:pt modelId="{8A95B17A-7F89-4B42-A000-2C00304412AF}" type="pres">
      <dgm:prSet presAssocID="{25A8A449-0A65-4540-BC87-6C9DA492147E}" presName="box" presStyleLbl="node1" presStyleIdx="3" presStyleCnt="6"/>
      <dgm:spPr/>
    </dgm:pt>
    <dgm:pt modelId="{A82CA5C4-3A65-9B4D-8E7C-4F1D829E3B4F}" type="pres">
      <dgm:prSet presAssocID="{25A8A449-0A65-4540-BC87-6C9DA492147E}" presName="img"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9A060A06-F23F-E448-9145-B7403A0C326F}" type="pres">
      <dgm:prSet presAssocID="{25A8A449-0A65-4540-BC87-6C9DA492147E}" presName="text" presStyleLbl="node1" presStyleIdx="3" presStyleCnt="6">
        <dgm:presLayoutVars>
          <dgm:bulletEnabled val="1"/>
        </dgm:presLayoutVars>
      </dgm:prSet>
      <dgm:spPr/>
    </dgm:pt>
    <dgm:pt modelId="{AFFCDBB9-D5B3-6F40-AB89-C82A8565CA80}" type="pres">
      <dgm:prSet presAssocID="{08D9F683-136E-49A5-92B1-915AACD5E3C0}" presName="spacer" presStyleCnt="0"/>
      <dgm:spPr/>
    </dgm:pt>
    <dgm:pt modelId="{CA49DFD5-B7D9-2746-8561-80F8A20438AC}" type="pres">
      <dgm:prSet presAssocID="{7100CEFE-CC85-40FC-9590-15856587599F}" presName="comp" presStyleCnt="0"/>
      <dgm:spPr/>
    </dgm:pt>
    <dgm:pt modelId="{A87AD4FD-13CF-D342-841F-1B93CE852538}" type="pres">
      <dgm:prSet presAssocID="{7100CEFE-CC85-40FC-9590-15856587599F}" presName="box" presStyleLbl="node1" presStyleIdx="4" presStyleCnt="6"/>
      <dgm:spPr/>
    </dgm:pt>
    <dgm:pt modelId="{31F004FD-9AF9-E14E-A79B-9D97E905EF67}" type="pres">
      <dgm:prSet presAssocID="{7100CEFE-CC85-40FC-9590-15856587599F}" presName="img"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9000" b="-9000"/>
          </a:stretch>
        </a:blipFill>
      </dgm:spPr>
      <dgm:extLst>
        <a:ext uri="{E40237B7-FDA0-4F09-8148-C483321AD2D9}">
          <dgm14:cNvPr xmlns:dgm14="http://schemas.microsoft.com/office/drawing/2010/diagram" id="0" name="" descr="Grinning face with solid fill"/>
        </a:ext>
      </dgm:extLst>
    </dgm:pt>
    <dgm:pt modelId="{78558BB6-8888-0B47-BE53-C58615ABC66B}" type="pres">
      <dgm:prSet presAssocID="{7100CEFE-CC85-40FC-9590-15856587599F}" presName="text" presStyleLbl="node1" presStyleIdx="4" presStyleCnt="6">
        <dgm:presLayoutVars>
          <dgm:bulletEnabled val="1"/>
        </dgm:presLayoutVars>
      </dgm:prSet>
      <dgm:spPr/>
    </dgm:pt>
    <dgm:pt modelId="{C2957065-AF14-3546-876A-7FD41CE69967}" type="pres">
      <dgm:prSet presAssocID="{F2CA0393-9E0E-44D0-A8DE-FA6E5DB08E62}" presName="spacer" presStyleCnt="0"/>
      <dgm:spPr/>
    </dgm:pt>
    <dgm:pt modelId="{D67F3C45-4D4A-394E-9BA8-1713AC2BA868}" type="pres">
      <dgm:prSet presAssocID="{AE3BD522-5727-43C2-BF7C-EF564FD2E3B7}" presName="comp" presStyleCnt="0"/>
      <dgm:spPr/>
    </dgm:pt>
    <dgm:pt modelId="{9CB795C7-986A-5244-BDD6-E8F963F75A9F}" type="pres">
      <dgm:prSet presAssocID="{AE3BD522-5727-43C2-BF7C-EF564FD2E3B7}" presName="box" presStyleLbl="node1" presStyleIdx="5" presStyleCnt="6"/>
      <dgm:spPr/>
    </dgm:pt>
    <dgm:pt modelId="{D9F8BFBC-8A0C-614C-AAD6-D95E8017EC28}" type="pres">
      <dgm:prSet presAssocID="{AE3BD522-5727-43C2-BF7C-EF564FD2E3B7}" presName="img"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atabase"/>
        </a:ext>
      </dgm:extLst>
    </dgm:pt>
    <dgm:pt modelId="{220EDEB6-116A-3246-BF2F-649D513FDD45}" type="pres">
      <dgm:prSet presAssocID="{AE3BD522-5727-43C2-BF7C-EF564FD2E3B7}" presName="text" presStyleLbl="node1" presStyleIdx="5" presStyleCnt="6">
        <dgm:presLayoutVars>
          <dgm:bulletEnabled val="1"/>
        </dgm:presLayoutVars>
      </dgm:prSet>
      <dgm:spPr/>
    </dgm:pt>
  </dgm:ptLst>
  <dgm:cxnLst>
    <dgm:cxn modelId="{2BBCEA09-1C70-466D-8250-9B5B450DF6B1}" srcId="{F6923CEB-AA45-49AA-AC2D-4B98773BE1BF}" destId="{B25D9724-CEE6-4536-8BD3-4DFA8A9E65BA}" srcOrd="1" destOrd="0" parTransId="{062F5D83-821B-49D9-8D87-BB7126592144}" sibTransId="{9EEBCD2A-80B7-4211-B884-F73F70DB918E}"/>
    <dgm:cxn modelId="{A76FE710-F3BD-F648-9876-38DFDCE07FB1}" type="presOf" srcId="{7100CEFE-CC85-40FC-9590-15856587599F}" destId="{78558BB6-8888-0B47-BE53-C58615ABC66B}" srcOrd="1" destOrd="0" presId="urn:microsoft.com/office/officeart/2005/8/layout/vList4"/>
    <dgm:cxn modelId="{9933D92F-F8E7-934E-B375-4A9EF863C8AB}" type="presOf" srcId="{F6923CEB-AA45-49AA-AC2D-4B98773BE1BF}" destId="{CB7EE91B-3346-594E-895C-A8FA6678EF2A}" srcOrd="0" destOrd="0" presId="urn:microsoft.com/office/officeart/2005/8/layout/vList4"/>
    <dgm:cxn modelId="{13EA4243-164B-49F1-A8BC-30C66CEA2BCC}" srcId="{F6923CEB-AA45-49AA-AC2D-4B98773BE1BF}" destId="{25A8A449-0A65-4540-BC87-6C9DA492147E}" srcOrd="3" destOrd="0" parTransId="{AC36790A-1BEB-4AC4-91E8-0D82A665AD54}" sibTransId="{08D9F683-136E-49A5-92B1-915AACD5E3C0}"/>
    <dgm:cxn modelId="{FA68BC53-8491-2341-BD61-64E4EB9391A8}" type="presOf" srcId="{C2CC6311-B776-C043-8C6B-6C96D2B78F72}" destId="{F725B1A5-03D2-A64F-8651-C4ABEBC45983}" srcOrd="0" destOrd="0" presId="urn:microsoft.com/office/officeart/2005/8/layout/vList4"/>
    <dgm:cxn modelId="{88977E61-97F4-984B-95C9-79BA45CFCB51}" type="presOf" srcId="{AE3BD522-5727-43C2-BF7C-EF564FD2E3B7}" destId="{220EDEB6-116A-3246-BF2F-649D513FDD45}" srcOrd="1" destOrd="0" presId="urn:microsoft.com/office/officeart/2005/8/layout/vList4"/>
    <dgm:cxn modelId="{CFAFAB6C-1E91-F246-B6B8-6EE19F20A6DD}" type="presOf" srcId="{25A8A449-0A65-4540-BC87-6C9DA492147E}" destId="{9A060A06-F23F-E448-9145-B7403A0C326F}" srcOrd="1" destOrd="0" presId="urn:microsoft.com/office/officeart/2005/8/layout/vList4"/>
    <dgm:cxn modelId="{71AFD86E-D6FE-7145-BFA3-C0EA9E8E04A4}" type="presOf" srcId="{AE3BD522-5727-43C2-BF7C-EF564FD2E3B7}" destId="{9CB795C7-986A-5244-BDD6-E8F963F75A9F}" srcOrd="0" destOrd="0" presId="urn:microsoft.com/office/officeart/2005/8/layout/vList4"/>
    <dgm:cxn modelId="{36DFEB6F-68D1-154D-ABFD-0475F59714B0}" type="presOf" srcId="{B25D9724-CEE6-4536-8BD3-4DFA8A9E65BA}" destId="{0419EE36-2363-DB4D-87C3-CD7B1A967DE2}" srcOrd="1" destOrd="0" presId="urn:microsoft.com/office/officeart/2005/8/layout/vList4"/>
    <dgm:cxn modelId="{01AE1F80-21FA-0F4A-9BB5-4FC7057AA75F}" type="presOf" srcId="{B25D9724-CEE6-4536-8BD3-4DFA8A9E65BA}" destId="{27364A84-A032-7A42-9D96-FC78B41ED6DC}" srcOrd="0" destOrd="0" presId="urn:microsoft.com/office/officeart/2005/8/layout/vList4"/>
    <dgm:cxn modelId="{539D339D-606C-46E9-A4BC-0FAB8D23D6AB}" srcId="{F6923CEB-AA45-49AA-AC2D-4B98773BE1BF}" destId="{F14D8947-F2A3-44AE-8DE2-C36B7CC091EB}" srcOrd="0" destOrd="0" parTransId="{8588430F-2EAF-48FE-8C43-4DFD827109E7}" sibTransId="{4E6F71E3-5B4F-4A05-942A-E1949F7CD979}"/>
    <dgm:cxn modelId="{57CE7BA2-6A99-BB4F-BA57-2710101E6839}" type="presOf" srcId="{7100CEFE-CC85-40FC-9590-15856587599F}" destId="{A87AD4FD-13CF-D342-841F-1B93CE852538}" srcOrd="0" destOrd="0" presId="urn:microsoft.com/office/officeart/2005/8/layout/vList4"/>
    <dgm:cxn modelId="{C37FE8AD-CC17-8847-95BF-3F7A44C827D1}" srcId="{F6923CEB-AA45-49AA-AC2D-4B98773BE1BF}" destId="{C2CC6311-B776-C043-8C6B-6C96D2B78F72}" srcOrd="2" destOrd="0" parTransId="{88374C75-D124-B54F-964D-2F47981B3575}" sibTransId="{C9B8626E-50B7-9C42-A93B-9A7596CDF7E4}"/>
    <dgm:cxn modelId="{1B5871AE-9F27-402B-BDE5-655099A4E7F2}" srcId="{F6923CEB-AA45-49AA-AC2D-4B98773BE1BF}" destId="{AE3BD522-5727-43C2-BF7C-EF564FD2E3B7}" srcOrd="5" destOrd="0" parTransId="{7462E101-7E18-4BEE-9BF1-8A38CCC407AD}" sibTransId="{CF672FCD-7B11-47CD-A301-EA0ED82662E0}"/>
    <dgm:cxn modelId="{FF553FC5-D1F3-C945-B05E-BDB0EF3A8216}" type="presOf" srcId="{C2CC6311-B776-C043-8C6B-6C96D2B78F72}" destId="{8D46A43D-798C-F04A-8ABE-4D1F68639670}" srcOrd="1" destOrd="0" presId="urn:microsoft.com/office/officeart/2005/8/layout/vList4"/>
    <dgm:cxn modelId="{722C7EC5-20BE-4570-A968-4856191D6EB4}" srcId="{F6923CEB-AA45-49AA-AC2D-4B98773BE1BF}" destId="{7100CEFE-CC85-40FC-9590-15856587599F}" srcOrd="4" destOrd="0" parTransId="{041586A2-C4A1-4E66-83EE-60AC5E8C75FA}" sibTransId="{F2CA0393-9E0E-44D0-A8DE-FA6E5DB08E62}"/>
    <dgm:cxn modelId="{CAEC85D7-F4EA-204C-9D48-C0A725B4D2C9}" type="presOf" srcId="{F14D8947-F2A3-44AE-8DE2-C36B7CC091EB}" destId="{AD523722-6620-DF4A-94FF-AB286FB137D7}" srcOrd="0" destOrd="0" presId="urn:microsoft.com/office/officeart/2005/8/layout/vList4"/>
    <dgm:cxn modelId="{EE9B6DF8-FBF5-C745-9B4D-FC0B7E06768D}" type="presOf" srcId="{25A8A449-0A65-4540-BC87-6C9DA492147E}" destId="{8A95B17A-7F89-4B42-A000-2C00304412AF}" srcOrd="0" destOrd="0" presId="urn:microsoft.com/office/officeart/2005/8/layout/vList4"/>
    <dgm:cxn modelId="{C9827EFC-222A-3540-A3AD-6BF3126B2C93}" type="presOf" srcId="{F14D8947-F2A3-44AE-8DE2-C36B7CC091EB}" destId="{B27AC17B-93A3-094C-8375-B8D25F671FEF}" srcOrd="1" destOrd="0" presId="urn:microsoft.com/office/officeart/2005/8/layout/vList4"/>
    <dgm:cxn modelId="{B2E61754-09C3-2649-9602-FD3E2D7A8259}" type="presParOf" srcId="{CB7EE91B-3346-594E-895C-A8FA6678EF2A}" destId="{68447629-623D-934E-978D-B6FEF1EDCDC9}" srcOrd="0" destOrd="0" presId="urn:microsoft.com/office/officeart/2005/8/layout/vList4"/>
    <dgm:cxn modelId="{3BE1C4D3-78C1-D947-AA09-9C8C13EA7C95}" type="presParOf" srcId="{68447629-623D-934E-978D-B6FEF1EDCDC9}" destId="{AD523722-6620-DF4A-94FF-AB286FB137D7}" srcOrd="0" destOrd="0" presId="urn:microsoft.com/office/officeart/2005/8/layout/vList4"/>
    <dgm:cxn modelId="{BACF7C4E-05DD-D344-BAC9-54DE8BEBE20C}" type="presParOf" srcId="{68447629-623D-934E-978D-B6FEF1EDCDC9}" destId="{362CEAA4-6227-5B43-85D6-7433E7D72B1F}" srcOrd="1" destOrd="0" presId="urn:microsoft.com/office/officeart/2005/8/layout/vList4"/>
    <dgm:cxn modelId="{E74AC42F-7450-DD4E-B09C-462F0E1F4136}" type="presParOf" srcId="{68447629-623D-934E-978D-B6FEF1EDCDC9}" destId="{B27AC17B-93A3-094C-8375-B8D25F671FEF}" srcOrd="2" destOrd="0" presId="urn:microsoft.com/office/officeart/2005/8/layout/vList4"/>
    <dgm:cxn modelId="{A83B4387-B215-2941-A6C9-467FD4784F32}" type="presParOf" srcId="{CB7EE91B-3346-594E-895C-A8FA6678EF2A}" destId="{02D084D8-9DFE-7D44-A872-56FD5691DA06}" srcOrd="1" destOrd="0" presId="urn:microsoft.com/office/officeart/2005/8/layout/vList4"/>
    <dgm:cxn modelId="{394D641A-D33A-FE42-8CD8-0BF6919705C2}" type="presParOf" srcId="{CB7EE91B-3346-594E-895C-A8FA6678EF2A}" destId="{30662522-C4BB-654B-9D57-260F7AA1EADD}" srcOrd="2" destOrd="0" presId="urn:microsoft.com/office/officeart/2005/8/layout/vList4"/>
    <dgm:cxn modelId="{936E1A1E-72A1-F148-A61A-0D3E61E45708}" type="presParOf" srcId="{30662522-C4BB-654B-9D57-260F7AA1EADD}" destId="{27364A84-A032-7A42-9D96-FC78B41ED6DC}" srcOrd="0" destOrd="0" presId="urn:microsoft.com/office/officeart/2005/8/layout/vList4"/>
    <dgm:cxn modelId="{34360BB3-1AF9-304B-93EB-8F71F780D5DD}" type="presParOf" srcId="{30662522-C4BB-654B-9D57-260F7AA1EADD}" destId="{5C48ED83-46DC-4D4C-A23B-7EB912E2B566}" srcOrd="1" destOrd="0" presId="urn:microsoft.com/office/officeart/2005/8/layout/vList4"/>
    <dgm:cxn modelId="{D65127AE-0E75-9349-A6E1-6772EB2466A0}" type="presParOf" srcId="{30662522-C4BB-654B-9D57-260F7AA1EADD}" destId="{0419EE36-2363-DB4D-87C3-CD7B1A967DE2}" srcOrd="2" destOrd="0" presId="urn:microsoft.com/office/officeart/2005/8/layout/vList4"/>
    <dgm:cxn modelId="{114DC70B-64F5-7B40-8AD4-F09A7BB3EEFD}" type="presParOf" srcId="{CB7EE91B-3346-594E-895C-A8FA6678EF2A}" destId="{F3A7F55B-D208-A84B-B939-E368FBC5A572}" srcOrd="3" destOrd="0" presId="urn:microsoft.com/office/officeart/2005/8/layout/vList4"/>
    <dgm:cxn modelId="{66E5FE64-0108-BD47-8EBC-3110F27AA029}" type="presParOf" srcId="{CB7EE91B-3346-594E-895C-A8FA6678EF2A}" destId="{D14A4F04-6B15-8742-B20B-9F7FD9F2DD59}" srcOrd="4" destOrd="0" presId="urn:microsoft.com/office/officeart/2005/8/layout/vList4"/>
    <dgm:cxn modelId="{E0D9DC37-8FF1-5A41-A3B3-A8185E7A28C1}" type="presParOf" srcId="{D14A4F04-6B15-8742-B20B-9F7FD9F2DD59}" destId="{F725B1A5-03D2-A64F-8651-C4ABEBC45983}" srcOrd="0" destOrd="0" presId="urn:microsoft.com/office/officeart/2005/8/layout/vList4"/>
    <dgm:cxn modelId="{FD5CC8D2-CE92-984C-A8BE-297472C55B4F}" type="presParOf" srcId="{D14A4F04-6B15-8742-B20B-9F7FD9F2DD59}" destId="{79553B3D-BB02-5D40-921F-0AF9A07A5378}" srcOrd="1" destOrd="0" presId="urn:microsoft.com/office/officeart/2005/8/layout/vList4"/>
    <dgm:cxn modelId="{F4B15DEB-8C13-F74A-9C5A-AC9C258D5097}" type="presParOf" srcId="{D14A4F04-6B15-8742-B20B-9F7FD9F2DD59}" destId="{8D46A43D-798C-F04A-8ABE-4D1F68639670}" srcOrd="2" destOrd="0" presId="urn:microsoft.com/office/officeart/2005/8/layout/vList4"/>
    <dgm:cxn modelId="{4F48086C-A4E7-3145-A21F-5A8877B94041}" type="presParOf" srcId="{CB7EE91B-3346-594E-895C-A8FA6678EF2A}" destId="{9507EE9E-9E57-8C42-8BA0-6E38365C6A8F}" srcOrd="5" destOrd="0" presId="urn:microsoft.com/office/officeart/2005/8/layout/vList4"/>
    <dgm:cxn modelId="{948FE372-940C-9548-B8C1-F0B762156F37}" type="presParOf" srcId="{CB7EE91B-3346-594E-895C-A8FA6678EF2A}" destId="{4E53D369-4D6C-F04B-8B29-4B181C5AB4AE}" srcOrd="6" destOrd="0" presId="urn:microsoft.com/office/officeart/2005/8/layout/vList4"/>
    <dgm:cxn modelId="{9B18AD75-22BF-0847-A64C-5BFADDF3576E}" type="presParOf" srcId="{4E53D369-4D6C-F04B-8B29-4B181C5AB4AE}" destId="{8A95B17A-7F89-4B42-A000-2C00304412AF}" srcOrd="0" destOrd="0" presId="urn:microsoft.com/office/officeart/2005/8/layout/vList4"/>
    <dgm:cxn modelId="{F4844B29-B4BD-484D-A572-E6B08E8A1B1A}" type="presParOf" srcId="{4E53D369-4D6C-F04B-8B29-4B181C5AB4AE}" destId="{A82CA5C4-3A65-9B4D-8E7C-4F1D829E3B4F}" srcOrd="1" destOrd="0" presId="urn:microsoft.com/office/officeart/2005/8/layout/vList4"/>
    <dgm:cxn modelId="{2DCF12E3-6128-9B4C-A935-8E8EA2E687DB}" type="presParOf" srcId="{4E53D369-4D6C-F04B-8B29-4B181C5AB4AE}" destId="{9A060A06-F23F-E448-9145-B7403A0C326F}" srcOrd="2" destOrd="0" presId="urn:microsoft.com/office/officeart/2005/8/layout/vList4"/>
    <dgm:cxn modelId="{7E6BB70E-493B-4342-86B0-DD74E2561A01}" type="presParOf" srcId="{CB7EE91B-3346-594E-895C-A8FA6678EF2A}" destId="{AFFCDBB9-D5B3-6F40-AB89-C82A8565CA80}" srcOrd="7" destOrd="0" presId="urn:microsoft.com/office/officeart/2005/8/layout/vList4"/>
    <dgm:cxn modelId="{C11AA5E8-0433-D748-B863-A1F1FDAF3763}" type="presParOf" srcId="{CB7EE91B-3346-594E-895C-A8FA6678EF2A}" destId="{CA49DFD5-B7D9-2746-8561-80F8A20438AC}" srcOrd="8" destOrd="0" presId="urn:microsoft.com/office/officeart/2005/8/layout/vList4"/>
    <dgm:cxn modelId="{2AA51FD9-5CE0-3548-82C7-291BC7B9401A}" type="presParOf" srcId="{CA49DFD5-B7D9-2746-8561-80F8A20438AC}" destId="{A87AD4FD-13CF-D342-841F-1B93CE852538}" srcOrd="0" destOrd="0" presId="urn:microsoft.com/office/officeart/2005/8/layout/vList4"/>
    <dgm:cxn modelId="{7F194EAA-AC6E-B242-93AD-74830BED69E0}" type="presParOf" srcId="{CA49DFD5-B7D9-2746-8561-80F8A20438AC}" destId="{31F004FD-9AF9-E14E-A79B-9D97E905EF67}" srcOrd="1" destOrd="0" presId="urn:microsoft.com/office/officeart/2005/8/layout/vList4"/>
    <dgm:cxn modelId="{97D29724-8EAA-7C43-89D4-977E5BB810CA}" type="presParOf" srcId="{CA49DFD5-B7D9-2746-8561-80F8A20438AC}" destId="{78558BB6-8888-0B47-BE53-C58615ABC66B}" srcOrd="2" destOrd="0" presId="urn:microsoft.com/office/officeart/2005/8/layout/vList4"/>
    <dgm:cxn modelId="{D46F3A78-5749-E540-9810-2C84A246BE9E}" type="presParOf" srcId="{CB7EE91B-3346-594E-895C-A8FA6678EF2A}" destId="{C2957065-AF14-3546-876A-7FD41CE69967}" srcOrd="9" destOrd="0" presId="urn:microsoft.com/office/officeart/2005/8/layout/vList4"/>
    <dgm:cxn modelId="{4246AEE5-2C90-5041-A88A-138326E9DC2E}" type="presParOf" srcId="{CB7EE91B-3346-594E-895C-A8FA6678EF2A}" destId="{D67F3C45-4D4A-394E-9BA8-1713AC2BA868}" srcOrd="10" destOrd="0" presId="urn:microsoft.com/office/officeart/2005/8/layout/vList4"/>
    <dgm:cxn modelId="{5E38000B-8B50-F34D-AC66-C40B686963B3}" type="presParOf" srcId="{D67F3C45-4D4A-394E-9BA8-1713AC2BA868}" destId="{9CB795C7-986A-5244-BDD6-E8F963F75A9F}" srcOrd="0" destOrd="0" presId="urn:microsoft.com/office/officeart/2005/8/layout/vList4"/>
    <dgm:cxn modelId="{6554E77C-2591-024E-896D-A70BFD9D9BF5}" type="presParOf" srcId="{D67F3C45-4D4A-394E-9BA8-1713AC2BA868}" destId="{D9F8BFBC-8A0C-614C-AAD6-D95E8017EC28}" srcOrd="1" destOrd="0" presId="urn:microsoft.com/office/officeart/2005/8/layout/vList4"/>
    <dgm:cxn modelId="{BE052B88-A59B-3741-AFA8-AFFAE14ADBB8}" type="presParOf" srcId="{D67F3C45-4D4A-394E-9BA8-1713AC2BA868}" destId="{220EDEB6-116A-3246-BF2F-649D513FDD45}"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0BF5426-EE1B-5F43-B6F3-E5A68F909F5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pt>
    <dgm:pt modelId="{CD761D23-5534-8240-89FB-C8A802366106}">
      <dgm:prSet phldrT="[Text]"/>
      <dgm:spPr/>
      <dgm:t>
        <a:bodyPr/>
        <a:lstStyle/>
        <a:p>
          <a:pPr>
            <a:lnSpc>
              <a:spcPct val="100000"/>
            </a:lnSpc>
            <a:defRPr cap="all"/>
          </a:pPr>
          <a:r>
            <a:rPr lang="en-US" dirty="0"/>
            <a:t>align</a:t>
          </a:r>
        </a:p>
      </dgm:t>
    </dgm:pt>
    <dgm:pt modelId="{D2E7F122-255E-7D43-8A12-B1CBC75D5E0A}" type="parTrans" cxnId="{94DD0065-0DDE-5F40-A841-8F476D68845E}">
      <dgm:prSet/>
      <dgm:spPr/>
      <dgm:t>
        <a:bodyPr/>
        <a:lstStyle/>
        <a:p>
          <a:endParaRPr lang="en-US"/>
        </a:p>
      </dgm:t>
    </dgm:pt>
    <dgm:pt modelId="{5581F7B6-E0F6-6146-A891-A16100E855FD}" type="sibTrans" cxnId="{94DD0065-0DDE-5F40-A841-8F476D68845E}">
      <dgm:prSet/>
      <dgm:spPr/>
      <dgm:t>
        <a:bodyPr/>
        <a:lstStyle/>
        <a:p>
          <a:endParaRPr lang="en-US"/>
        </a:p>
      </dgm:t>
    </dgm:pt>
    <dgm:pt modelId="{3FA7F097-CD53-7F42-8FC4-E4779F45A967}">
      <dgm:prSet phldrT="[Text]"/>
      <dgm:spPr/>
      <dgm:t>
        <a:bodyPr/>
        <a:lstStyle/>
        <a:p>
          <a:pPr>
            <a:lnSpc>
              <a:spcPct val="100000"/>
            </a:lnSpc>
            <a:defRPr cap="all"/>
          </a:pPr>
          <a:r>
            <a:rPr lang="en-US" dirty="0"/>
            <a:t>trim</a:t>
          </a:r>
        </a:p>
      </dgm:t>
    </dgm:pt>
    <dgm:pt modelId="{E8AFEFC5-AFD6-D34B-BA7E-E062CF0C8934}" type="parTrans" cxnId="{9C853930-FF17-8049-8605-1544C9C45383}">
      <dgm:prSet/>
      <dgm:spPr/>
      <dgm:t>
        <a:bodyPr/>
        <a:lstStyle/>
        <a:p>
          <a:endParaRPr lang="en-US"/>
        </a:p>
      </dgm:t>
    </dgm:pt>
    <dgm:pt modelId="{C7F87513-6701-4443-9E38-942E678FBE39}" type="sibTrans" cxnId="{9C853930-FF17-8049-8605-1544C9C45383}">
      <dgm:prSet/>
      <dgm:spPr/>
      <dgm:t>
        <a:bodyPr/>
        <a:lstStyle/>
        <a:p>
          <a:endParaRPr lang="en-US"/>
        </a:p>
      </dgm:t>
    </dgm:pt>
    <dgm:pt modelId="{0FE0DC49-2169-4942-AF6B-C01E5E68FD9C}">
      <dgm:prSet/>
      <dgm:spPr/>
      <dgm:t>
        <a:bodyPr/>
        <a:lstStyle/>
        <a:p>
          <a:pPr>
            <a:lnSpc>
              <a:spcPct val="100000"/>
            </a:lnSpc>
            <a:defRPr cap="all"/>
          </a:pPr>
          <a:r>
            <a:rPr lang="en-US" dirty="0"/>
            <a:t>filter</a:t>
          </a:r>
        </a:p>
      </dgm:t>
    </dgm:pt>
    <dgm:pt modelId="{ABC5F892-7A02-D54A-A19C-0D62C4534127}" type="parTrans" cxnId="{9CBDB5EA-C007-AD43-92AA-1D1EEACB40A4}">
      <dgm:prSet/>
      <dgm:spPr/>
      <dgm:t>
        <a:bodyPr/>
        <a:lstStyle/>
        <a:p>
          <a:endParaRPr lang="en-US"/>
        </a:p>
      </dgm:t>
    </dgm:pt>
    <dgm:pt modelId="{B6415E37-9D51-AD43-8B15-8DD819EC87A9}" type="sibTrans" cxnId="{9CBDB5EA-C007-AD43-92AA-1D1EEACB40A4}">
      <dgm:prSet/>
      <dgm:spPr/>
      <dgm:t>
        <a:bodyPr/>
        <a:lstStyle/>
        <a:p>
          <a:endParaRPr lang="en-US"/>
        </a:p>
      </dgm:t>
    </dgm:pt>
    <dgm:pt modelId="{F6ACDA31-BC5C-48B0-93BC-1641968608A9}" type="pres">
      <dgm:prSet presAssocID="{F0BF5426-EE1B-5F43-B6F3-E5A68F909F54}" presName="root" presStyleCnt="0">
        <dgm:presLayoutVars>
          <dgm:dir/>
          <dgm:resizeHandles val="exact"/>
        </dgm:presLayoutVars>
      </dgm:prSet>
      <dgm:spPr/>
    </dgm:pt>
    <dgm:pt modelId="{D44B841C-E73B-4C1F-B63F-D919424493E7}" type="pres">
      <dgm:prSet presAssocID="{3FA7F097-CD53-7F42-8FC4-E4779F45A967}" presName="compNode" presStyleCnt="0"/>
      <dgm:spPr/>
    </dgm:pt>
    <dgm:pt modelId="{26766E77-7934-4EC2-B173-266028268B4D}" type="pres">
      <dgm:prSet presAssocID="{3FA7F097-CD53-7F42-8FC4-E4779F45A967}" presName="iconBgRect" presStyleLbl="bgShp" presStyleIdx="0" presStyleCnt="3"/>
      <dgm:spPr>
        <a:prstGeom prst="round2DiagRect">
          <a:avLst>
            <a:gd name="adj1" fmla="val 29727"/>
            <a:gd name="adj2" fmla="val 0"/>
          </a:avLst>
        </a:prstGeom>
        <a:solidFill>
          <a:schemeClr val="bg2">
            <a:lumMod val="75000"/>
          </a:schemeClr>
        </a:solidFill>
      </dgm:spPr>
    </dgm:pt>
    <dgm:pt modelId="{672D17C7-6CFB-4DF2-B0FE-367D31222484}" type="pres">
      <dgm:prSet presAssocID="{3FA7F097-CD53-7F42-8FC4-E4779F45A9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issors"/>
        </a:ext>
      </dgm:extLst>
    </dgm:pt>
    <dgm:pt modelId="{9C9DD3EB-CF4D-42FA-908E-E12A1FDAF5AE}" type="pres">
      <dgm:prSet presAssocID="{3FA7F097-CD53-7F42-8FC4-E4779F45A967}" presName="spaceRect" presStyleCnt="0"/>
      <dgm:spPr/>
    </dgm:pt>
    <dgm:pt modelId="{64051129-9EB2-45FA-A6AC-1E1CC0CE5A2B}" type="pres">
      <dgm:prSet presAssocID="{3FA7F097-CD53-7F42-8FC4-E4779F45A967}" presName="textRect" presStyleLbl="revTx" presStyleIdx="0" presStyleCnt="3">
        <dgm:presLayoutVars>
          <dgm:chMax val="1"/>
          <dgm:chPref val="1"/>
        </dgm:presLayoutVars>
      </dgm:prSet>
      <dgm:spPr/>
    </dgm:pt>
    <dgm:pt modelId="{15A38B46-C0EE-431C-824B-E37832404B44}" type="pres">
      <dgm:prSet presAssocID="{C7F87513-6701-4443-9E38-942E678FBE39}" presName="sibTrans" presStyleCnt="0"/>
      <dgm:spPr/>
    </dgm:pt>
    <dgm:pt modelId="{652875A9-FBA0-4DE8-BC9C-70A9831E2375}" type="pres">
      <dgm:prSet presAssocID="{CD761D23-5534-8240-89FB-C8A802366106}" presName="compNode" presStyleCnt="0"/>
      <dgm:spPr/>
    </dgm:pt>
    <dgm:pt modelId="{F7BA068E-D22B-4B1B-8207-2F6DB5646F3F}" type="pres">
      <dgm:prSet presAssocID="{CD761D23-5534-8240-89FB-C8A802366106}" presName="iconBgRect" presStyleLbl="bgShp" presStyleIdx="1" presStyleCnt="3"/>
      <dgm:spPr>
        <a:prstGeom prst="round2DiagRect">
          <a:avLst>
            <a:gd name="adj1" fmla="val 29727"/>
            <a:gd name="adj2" fmla="val 0"/>
          </a:avLst>
        </a:prstGeom>
        <a:solidFill>
          <a:schemeClr val="accent4"/>
        </a:solidFill>
      </dgm:spPr>
    </dgm:pt>
    <dgm:pt modelId="{2FECD557-9699-440C-8E1B-1AA4C68DF08C}" type="pres">
      <dgm:prSet presAssocID="{CD761D23-5534-8240-89FB-C8A8023661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9BABAD72-FE76-4E20-B4D7-07F2E95BE046}" type="pres">
      <dgm:prSet presAssocID="{CD761D23-5534-8240-89FB-C8A802366106}" presName="spaceRect" presStyleCnt="0"/>
      <dgm:spPr/>
    </dgm:pt>
    <dgm:pt modelId="{3434FCE9-D9A3-4A94-83A0-5C5702711A93}" type="pres">
      <dgm:prSet presAssocID="{CD761D23-5534-8240-89FB-C8A802366106}" presName="textRect" presStyleLbl="revTx" presStyleIdx="1" presStyleCnt="3">
        <dgm:presLayoutVars>
          <dgm:chMax val="1"/>
          <dgm:chPref val="1"/>
        </dgm:presLayoutVars>
      </dgm:prSet>
      <dgm:spPr/>
    </dgm:pt>
    <dgm:pt modelId="{8DC52ECF-F5B3-4C64-97C9-716BD077B8F4}" type="pres">
      <dgm:prSet presAssocID="{5581F7B6-E0F6-6146-A891-A16100E855FD}" presName="sibTrans" presStyleCnt="0"/>
      <dgm:spPr/>
    </dgm:pt>
    <dgm:pt modelId="{C884E6B6-D83F-7E4C-90A5-F49891062728}" type="pres">
      <dgm:prSet presAssocID="{0FE0DC49-2169-4942-AF6B-C01E5E68FD9C}" presName="compNode" presStyleCnt="0"/>
      <dgm:spPr/>
    </dgm:pt>
    <dgm:pt modelId="{6B530289-E308-EA46-BBB7-77364628A641}" type="pres">
      <dgm:prSet presAssocID="{0FE0DC49-2169-4942-AF6B-C01E5E68FD9C}" presName="iconBgRect" presStyleLbl="bgShp" presStyleIdx="2" presStyleCnt="3"/>
      <dgm:spPr>
        <a:prstGeom prst="round2DiagRect">
          <a:avLst>
            <a:gd name="adj1" fmla="val 29727"/>
            <a:gd name="adj2" fmla="val 0"/>
          </a:avLst>
        </a:prstGeom>
        <a:solidFill>
          <a:schemeClr val="accent2"/>
        </a:solidFill>
      </dgm:spPr>
    </dgm:pt>
    <dgm:pt modelId="{A75D0418-16C2-F64B-B5DC-9B3DB77291B0}" type="pres">
      <dgm:prSet presAssocID="{0FE0DC49-2169-4942-AF6B-C01E5E68FD9C}"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DEAE6257-4C31-DF40-A19C-634DB2EDF363}" type="pres">
      <dgm:prSet presAssocID="{0FE0DC49-2169-4942-AF6B-C01E5E68FD9C}" presName="spaceRect" presStyleCnt="0"/>
      <dgm:spPr/>
    </dgm:pt>
    <dgm:pt modelId="{A2FF09AD-C55A-C54C-AF47-C122941E58D4}" type="pres">
      <dgm:prSet presAssocID="{0FE0DC49-2169-4942-AF6B-C01E5E68FD9C}" presName="textRect" presStyleLbl="revTx" presStyleIdx="2" presStyleCnt="3">
        <dgm:presLayoutVars>
          <dgm:chMax val="1"/>
          <dgm:chPref val="1"/>
        </dgm:presLayoutVars>
      </dgm:prSet>
      <dgm:spPr/>
    </dgm:pt>
  </dgm:ptLst>
  <dgm:cxnLst>
    <dgm:cxn modelId="{A7918207-D175-5D4D-9477-F8A7FADD98B0}" type="presOf" srcId="{CD761D23-5534-8240-89FB-C8A802366106}" destId="{3434FCE9-D9A3-4A94-83A0-5C5702711A93}" srcOrd="0" destOrd="0" presId="urn:microsoft.com/office/officeart/2018/5/layout/IconLeafLabelList"/>
    <dgm:cxn modelId="{9C853930-FF17-8049-8605-1544C9C45383}" srcId="{F0BF5426-EE1B-5F43-B6F3-E5A68F909F54}" destId="{3FA7F097-CD53-7F42-8FC4-E4779F45A967}" srcOrd="0" destOrd="0" parTransId="{E8AFEFC5-AFD6-D34B-BA7E-E062CF0C8934}" sibTransId="{C7F87513-6701-4443-9E38-942E678FBE39}"/>
    <dgm:cxn modelId="{327EDF61-4DC9-B748-929E-3C62ED2C0A16}" type="presOf" srcId="{F0BF5426-EE1B-5F43-B6F3-E5A68F909F54}" destId="{F6ACDA31-BC5C-48B0-93BC-1641968608A9}" srcOrd="0" destOrd="0" presId="urn:microsoft.com/office/officeart/2018/5/layout/IconLeafLabelList"/>
    <dgm:cxn modelId="{94DD0065-0DDE-5F40-A841-8F476D68845E}" srcId="{F0BF5426-EE1B-5F43-B6F3-E5A68F909F54}" destId="{CD761D23-5534-8240-89FB-C8A802366106}" srcOrd="1" destOrd="0" parTransId="{D2E7F122-255E-7D43-8A12-B1CBC75D5E0A}" sibTransId="{5581F7B6-E0F6-6146-A891-A16100E855FD}"/>
    <dgm:cxn modelId="{443B3876-DE60-5340-A697-15424988FF09}" type="presOf" srcId="{0FE0DC49-2169-4942-AF6B-C01E5E68FD9C}" destId="{A2FF09AD-C55A-C54C-AF47-C122941E58D4}" srcOrd="0" destOrd="0" presId="urn:microsoft.com/office/officeart/2018/5/layout/IconLeafLabelList"/>
    <dgm:cxn modelId="{CD1607A8-0F04-D046-BD4F-3A4C3E50F881}" type="presOf" srcId="{3FA7F097-CD53-7F42-8FC4-E4779F45A967}" destId="{64051129-9EB2-45FA-A6AC-1E1CC0CE5A2B}" srcOrd="0" destOrd="0" presId="urn:microsoft.com/office/officeart/2018/5/layout/IconLeafLabelList"/>
    <dgm:cxn modelId="{9CBDB5EA-C007-AD43-92AA-1D1EEACB40A4}" srcId="{F0BF5426-EE1B-5F43-B6F3-E5A68F909F54}" destId="{0FE0DC49-2169-4942-AF6B-C01E5E68FD9C}" srcOrd="2" destOrd="0" parTransId="{ABC5F892-7A02-D54A-A19C-0D62C4534127}" sibTransId="{B6415E37-9D51-AD43-8B15-8DD819EC87A9}"/>
    <dgm:cxn modelId="{4D1644A3-B189-F74E-B04D-47E46A786A85}" type="presParOf" srcId="{F6ACDA31-BC5C-48B0-93BC-1641968608A9}" destId="{D44B841C-E73B-4C1F-B63F-D919424493E7}" srcOrd="0" destOrd="0" presId="urn:microsoft.com/office/officeart/2018/5/layout/IconLeafLabelList"/>
    <dgm:cxn modelId="{381F871B-74CA-364C-95E8-A4876E30DB7D}" type="presParOf" srcId="{D44B841C-E73B-4C1F-B63F-D919424493E7}" destId="{26766E77-7934-4EC2-B173-266028268B4D}" srcOrd="0" destOrd="0" presId="urn:microsoft.com/office/officeart/2018/5/layout/IconLeafLabelList"/>
    <dgm:cxn modelId="{213A07B1-4EBE-FD4D-8C11-823CF46D5B37}" type="presParOf" srcId="{D44B841C-E73B-4C1F-B63F-D919424493E7}" destId="{672D17C7-6CFB-4DF2-B0FE-367D31222484}" srcOrd="1" destOrd="0" presId="urn:microsoft.com/office/officeart/2018/5/layout/IconLeafLabelList"/>
    <dgm:cxn modelId="{174CCCA2-A62C-F645-A1A4-14F7A2AAE053}" type="presParOf" srcId="{D44B841C-E73B-4C1F-B63F-D919424493E7}" destId="{9C9DD3EB-CF4D-42FA-908E-E12A1FDAF5AE}" srcOrd="2" destOrd="0" presId="urn:microsoft.com/office/officeart/2018/5/layout/IconLeafLabelList"/>
    <dgm:cxn modelId="{5B1D673B-9A7E-BA47-8F17-96A6FAB0CECD}" type="presParOf" srcId="{D44B841C-E73B-4C1F-B63F-D919424493E7}" destId="{64051129-9EB2-45FA-A6AC-1E1CC0CE5A2B}" srcOrd="3" destOrd="0" presId="urn:microsoft.com/office/officeart/2018/5/layout/IconLeafLabelList"/>
    <dgm:cxn modelId="{15166864-B24A-7D4B-95F0-FFCBB35EC08B}" type="presParOf" srcId="{F6ACDA31-BC5C-48B0-93BC-1641968608A9}" destId="{15A38B46-C0EE-431C-824B-E37832404B44}" srcOrd="1" destOrd="0" presId="urn:microsoft.com/office/officeart/2018/5/layout/IconLeafLabelList"/>
    <dgm:cxn modelId="{B5F05F5E-A2C2-A14D-ACDF-FB6E818DD07B}" type="presParOf" srcId="{F6ACDA31-BC5C-48B0-93BC-1641968608A9}" destId="{652875A9-FBA0-4DE8-BC9C-70A9831E2375}" srcOrd="2" destOrd="0" presId="urn:microsoft.com/office/officeart/2018/5/layout/IconLeafLabelList"/>
    <dgm:cxn modelId="{5D3E87C0-B1CC-C349-9567-0FC0A70C2446}" type="presParOf" srcId="{652875A9-FBA0-4DE8-BC9C-70A9831E2375}" destId="{F7BA068E-D22B-4B1B-8207-2F6DB5646F3F}" srcOrd="0" destOrd="0" presId="urn:microsoft.com/office/officeart/2018/5/layout/IconLeafLabelList"/>
    <dgm:cxn modelId="{E8B81D72-8AA8-4747-9849-740DFF66BC63}" type="presParOf" srcId="{652875A9-FBA0-4DE8-BC9C-70A9831E2375}" destId="{2FECD557-9699-440C-8E1B-1AA4C68DF08C}" srcOrd="1" destOrd="0" presId="urn:microsoft.com/office/officeart/2018/5/layout/IconLeafLabelList"/>
    <dgm:cxn modelId="{ED5CABB9-5900-774D-B492-841801595793}" type="presParOf" srcId="{652875A9-FBA0-4DE8-BC9C-70A9831E2375}" destId="{9BABAD72-FE76-4E20-B4D7-07F2E95BE046}" srcOrd="2" destOrd="0" presId="urn:microsoft.com/office/officeart/2018/5/layout/IconLeafLabelList"/>
    <dgm:cxn modelId="{FE92A707-5629-BC42-87CA-55D68E2E21BA}" type="presParOf" srcId="{652875A9-FBA0-4DE8-BC9C-70A9831E2375}" destId="{3434FCE9-D9A3-4A94-83A0-5C5702711A93}" srcOrd="3" destOrd="0" presId="urn:microsoft.com/office/officeart/2018/5/layout/IconLeafLabelList"/>
    <dgm:cxn modelId="{55FA01A7-9A63-5240-A03B-5FDBEA226978}" type="presParOf" srcId="{F6ACDA31-BC5C-48B0-93BC-1641968608A9}" destId="{8DC52ECF-F5B3-4C64-97C9-716BD077B8F4}" srcOrd="3" destOrd="0" presId="urn:microsoft.com/office/officeart/2018/5/layout/IconLeafLabelList"/>
    <dgm:cxn modelId="{ECC1BDA9-B061-6740-B03D-D4EBF9400C94}" type="presParOf" srcId="{F6ACDA31-BC5C-48B0-93BC-1641968608A9}" destId="{C884E6B6-D83F-7E4C-90A5-F49891062728}" srcOrd="4" destOrd="0" presId="urn:microsoft.com/office/officeart/2018/5/layout/IconLeafLabelList"/>
    <dgm:cxn modelId="{DF41E359-086C-6D46-876E-F6F2ED4ABB7D}" type="presParOf" srcId="{C884E6B6-D83F-7E4C-90A5-F49891062728}" destId="{6B530289-E308-EA46-BBB7-77364628A641}" srcOrd="0" destOrd="0" presId="urn:microsoft.com/office/officeart/2018/5/layout/IconLeafLabelList"/>
    <dgm:cxn modelId="{3596300E-5A67-194F-8114-3D52AD1AC76B}" type="presParOf" srcId="{C884E6B6-D83F-7E4C-90A5-F49891062728}" destId="{A75D0418-16C2-F64B-B5DC-9B3DB77291B0}" srcOrd="1" destOrd="0" presId="urn:microsoft.com/office/officeart/2018/5/layout/IconLeafLabelList"/>
    <dgm:cxn modelId="{B326EEE7-A472-D740-867F-6CA9E4301079}" type="presParOf" srcId="{C884E6B6-D83F-7E4C-90A5-F49891062728}" destId="{DEAE6257-4C31-DF40-A19C-634DB2EDF363}" srcOrd="2" destOrd="0" presId="urn:microsoft.com/office/officeart/2018/5/layout/IconLeafLabelList"/>
    <dgm:cxn modelId="{961DD1F3-BD76-AB46-9050-B39F771DDB05}" type="presParOf" srcId="{C884E6B6-D83F-7E4C-90A5-F49891062728}" destId="{A2FF09AD-C55A-C54C-AF47-C122941E58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23722-6620-DF4A-94FF-AB286FB137D7}">
      <dsp:nvSpPr>
        <dsp:cNvPr id="0" name=""/>
        <dsp:cNvSpPr/>
      </dsp:nvSpPr>
      <dsp:spPr>
        <a:xfrm>
          <a:off x="0" y="0"/>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Well documented</a:t>
          </a:r>
        </a:p>
      </dsp:txBody>
      <dsp:txXfrm>
        <a:off x="802513" y="0"/>
        <a:ext cx="2823130" cy="773843"/>
      </dsp:txXfrm>
    </dsp:sp>
    <dsp:sp modelId="{362CEAA4-6227-5B43-85D6-7433E7D72B1F}">
      <dsp:nvSpPr>
        <dsp:cNvPr id="0" name=""/>
        <dsp:cNvSpPr/>
      </dsp:nvSpPr>
      <dsp:spPr>
        <a:xfrm>
          <a:off x="77384" y="77384"/>
          <a:ext cx="725128" cy="61907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364A84-A032-7A42-9D96-FC78B41ED6DC}">
      <dsp:nvSpPr>
        <dsp:cNvPr id="0" name=""/>
        <dsp:cNvSpPr/>
      </dsp:nvSpPr>
      <dsp:spPr>
        <a:xfrm>
          <a:off x="0" y="851227"/>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Well maintained</a:t>
          </a:r>
        </a:p>
      </dsp:txBody>
      <dsp:txXfrm>
        <a:off x="802513" y="851227"/>
        <a:ext cx="2823130" cy="773843"/>
      </dsp:txXfrm>
    </dsp:sp>
    <dsp:sp modelId="{5C48ED83-46DC-4D4C-A23B-7EB912E2B566}">
      <dsp:nvSpPr>
        <dsp:cNvPr id="0" name=""/>
        <dsp:cNvSpPr/>
      </dsp:nvSpPr>
      <dsp:spPr>
        <a:xfrm>
          <a:off x="77384" y="928612"/>
          <a:ext cx="725128" cy="61907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5B1A5-03D2-A64F-8651-C4ABEBC45983}">
      <dsp:nvSpPr>
        <dsp:cNvPr id="0" name=""/>
        <dsp:cNvSpPr/>
      </dsp:nvSpPr>
      <dsp:spPr>
        <a:xfrm>
          <a:off x="0" y="1702455"/>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cross platform</a:t>
          </a:r>
        </a:p>
      </dsp:txBody>
      <dsp:txXfrm>
        <a:off x="802513" y="1702455"/>
        <a:ext cx="2823130" cy="773843"/>
      </dsp:txXfrm>
    </dsp:sp>
    <dsp:sp modelId="{79553B3D-BB02-5D40-921F-0AF9A07A5378}">
      <dsp:nvSpPr>
        <dsp:cNvPr id="0" name=""/>
        <dsp:cNvSpPr/>
      </dsp:nvSpPr>
      <dsp:spPr>
        <a:xfrm>
          <a:off x="77384" y="1779839"/>
          <a:ext cx="725128" cy="61907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5B17A-7F89-4B42-A000-2C00304412AF}">
      <dsp:nvSpPr>
        <dsp:cNvPr id="0" name=""/>
        <dsp:cNvSpPr/>
      </dsp:nvSpPr>
      <dsp:spPr>
        <a:xfrm>
          <a:off x="0" y="2553683"/>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Bioconductor support site</a:t>
          </a:r>
        </a:p>
      </dsp:txBody>
      <dsp:txXfrm>
        <a:off x="802513" y="2553683"/>
        <a:ext cx="2823130" cy="773843"/>
      </dsp:txXfrm>
    </dsp:sp>
    <dsp:sp modelId="{A82CA5C4-3A65-9B4D-8E7C-4F1D829E3B4F}">
      <dsp:nvSpPr>
        <dsp:cNvPr id="0" name=""/>
        <dsp:cNvSpPr/>
      </dsp:nvSpPr>
      <dsp:spPr>
        <a:xfrm>
          <a:off x="77384" y="2631067"/>
          <a:ext cx="725128" cy="61907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7AD4FD-13CF-D342-841F-1B93CE852538}">
      <dsp:nvSpPr>
        <dsp:cNvPr id="0" name=""/>
        <dsp:cNvSpPr/>
      </dsp:nvSpPr>
      <dsp:spPr>
        <a:xfrm>
          <a:off x="0" y="3404910"/>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Easy to use</a:t>
          </a:r>
        </a:p>
      </dsp:txBody>
      <dsp:txXfrm>
        <a:off x="802513" y="3404910"/>
        <a:ext cx="2823130" cy="773843"/>
      </dsp:txXfrm>
    </dsp:sp>
    <dsp:sp modelId="{31F004FD-9AF9-E14E-A79B-9D97E905EF67}">
      <dsp:nvSpPr>
        <dsp:cNvPr id="0" name=""/>
        <dsp:cNvSpPr/>
      </dsp:nvSpPr>
      <dsp:spPr>
        <a:xfrm>
          <a:off x="77384" y="3482295"/>
          <a:ext cx="725128" cy="619074"/>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9000" b="-9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B795C7-986A-5244-BDD6-E8F963F75A9F}">
      <dsp:nvSpPr>
        <dsp:cNvPr id="0" name=""/>
        <dsp:cNvSpPr/>
      </dsp:nvSpPr>
      <dsp:spPr>
        <a:xfrm>
          <a:off x="0" y="4256138"/>
          <a:ext cx="3625644" cy="773843"/>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Provide files for downstream analysis</a:t>
          </a:r>
        </a:p>
      </dsp:txBody>
      <dsp:txXfrm>
        <a:off x="802513" y="4256138"/>
        <a:ext cx="2823130" cy="773843"/>
      </dsp:txXfrm>
    </dsp:sp>
    <dsp:sp modelId="{D9F8BFBC-8A0C-614C-AAD6-D95E8017EC28}">
      <dsp:nvSpPr>
        <dsp:cNvPr id="0" name=""/>
        <dsp:cNvSpPr/>
      </dsp:nvSpPr>
      <dsp:spPr>
        <a:xfrm>
          <a:off x="77384" y="4333522"/>
          <a:ext cx="725128" cy="619074"/>
        </a:xfrm>
        <a:prstGeom prst="roundRect">
          <a:avLst>
            <a:gd name="adj" fmla="val 10000"/>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66E77-7934-4EC2-B173-266028268B4D}">
      <dsp:nvSpPr>
        <dsp:cNvPr id="0" name=""/>
        <dsp:cNvSpPr/>
      </dsp:nvSpPr>
      <dsp:spPr>
        <a:xfrm>
          <a:off x="679050" y="578771"/>
          <a:ext cx="1887187" cy="1887187"/>
        </a:xfrm>
        <a:prstGeom prst="round2DiagRect">
          <a:avLst>
            <a:gd name="adj1" fmla="val 29727"/>
            <a:gd name="adj2" fmla="val 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672D17C7-6CFB-4DF2-B0FE-367D31222484}">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51129-9EB2-45FA-A6AC-1E1CC0CE5A2B}">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trim</a:t>
          </a:r>
        </a:p>
      </dsp:txBody>
      <dsp:txXfrm>
        <a:off x="75768" y="3053772"/>
        <a:ext cx="3093750" cy="720000"/>
      </dsp:txXfrm>
    </dsp:sp>
    <dsp:sp modelId="{F7BA068E-D22B-4B1B-8207-2F6DB5646F3F}">
      <dsp:nvSpPr>
        <dsp:cNvPr id="0" name=""/>
        <dsp:cNvSpPr/>
      </dsp:nvSpPr>
      <dsp:spPr>
        <a:xfrm>
          <a:off x="4314206" y="578771"/>
          <a:ext cx="1887187" cy="1887187"/>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FECD557-9699-440C-8E1B-1AA4C68DF08C}">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4FCE9-D9A3-4A94-83A0-5C5702711A93}">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align</a:t>
          </a:r>
        </a:p>
      </dsp:txBody>
      <dsp:txXfrm>
        <a:off x="3710925" y="3053772"/>
        <a:ext cx="3093750" cy="720000"/>
      </dsp:txXfrm>
    </dsp:sp>
    <dsp:sp modelId="{6B530289-E308-EA46-BBB7-77364628A641}">
      <dsp:nvSpPr>
        <dsp:cNvPr id="0" name=""/>
        <dsp:cNvSpPr/>
      </dsp:nvSpPr>
      <dsp:spPr>
        <a:xfrm>
          <a:off x="7949362" y="578771"/>
          <a:ext cx="1887187" cy="1887187"/>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A75D0418-16C2-F64B-B5DC-9B3DB77291B0}">
      <dsp:nvSpPr>
        <dsp:cNvPr id="0" name=""/>
        <dsp:cNvSpPr/>
      </dsp:nvSpPr>
      <dsp:spPr>
        <a:xfrm>
          <a:off x="8351550" y="980959"/>
          <a:ext cx="1082812" cy="108281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F09AD-C55A-C54C-AF47-C122941E58D4}">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filter</a:t>
          </a:r>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8465A-D542-B64E-B91F-9A52678127D3}"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0D566-4D6F-0847-9169-BDECC937FE5F}" type="slidenum">
              <a:rPr lang="en-US" smtClean="0"/>
              <a:t>‹#›</a:t>
            </a:fld>
            <a:endParaRPr lang="en-US"/>
          </a:p>
        </p:txBody>
      </p:sp>
    </p:spTree>
    <p:extLst>
      <p:ext uri="{BB962C8B-B14F-4D97-AF65-F5344CB8AC3E}">
        <p14:creationId xmlns:p14="http://schemas.microsoft.com/office/powerpoint/2010/main" val="82681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ioconductor.org/packages/devel/bioc/vignettes/ATACseqQC/inst/doc/ATACseqQC.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attending advanced bioinformatics. I am </a:t>
            </a:r>
            <a:r>
              <a:rPr lang="en-US" dirty="0" err="1"/>
              <a:t>Jianhong</a:t>
            </a:r>
            <a:r>
              <a:rPr lang="en-US" dirty="0"/>
              <a:t>. Today I will introduce </a:t>
            </a:r>
            <a:r>
              <a:rPr lang="en-US" dirty="0" err="1"/>
              <a:t>ATACseqQC</a:t>
            </a:r>
            <a:r>
              <a:rPr lang="en-US" dirty="0"/>
              <a:t>, a package for ATAC-seq  quality control and preprocess. Please do not be hesitate to stop me when you have any question. </a:t>
            </a:r>
          </a:p>
        </p:txBody>
      </p:sp>
      <p:sp>
        <p:nvSpPr>
          <p:cNvPr id="4" name="Slide Number Placeholder 3"/>
          <p:cNvSpPr>
            <a:spLocks noGrp="1"/>
          </p:cNvSpPr>
          <p:nvPr>
            <p:ph type="sldNum" sz="quarter" idx="5"/>
          </p:nvPr>
        </p:nvSpPr>
        <p:spPr/>
        <p:txBody>
          <a:bodyPr/>
          <a:lstStyle/>
          <a:p>
            <a:fld id="{C140D566-4D6F-0847-9169-BDECC937FE5F}" type="slidenum">
              <a:rPr lang="en-US" smtClean="0"/>
              <a:t>1</a:t>
            </a:fld>
            <a:endParaRPr lang="en-US"/>
          </a:p>
        </p:txBody>
      </p:sp>
    </p:spTree>
    <p:extLst>
      <p:ext uri="{BB962C8B-B14F-4D97-AF65-F5344CB8AC3E}">
        <p14:creationId xmlns:p14="http://schemas.microsoft.com/office/powerpoint/2010/main" val="1431895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prepared sample data in the package or download a sample data for this workshop. The sample data included in the package is replicate1 in the nature comm paper. The sample data for this workshop is replicate 3. I will wait for about 5 min for you to download the data. An alternative method is that you can follow the vignette of </a:t>
            </a:r>
            <a:r>
              <a:rPr lang="en-US" dirty="0" err="1"/>
              <a:t>ATACseqQC</a:t>
            </a:r>
            <a:r>
              <a:rPr lang="en-US" dirty="0"/>
              <a:t>.</a:t>
            </a:r>
            <a:r>
              <a:rPr lang="en-US" dirty="0">
                <a:hlinkClick r:id="rId3"/>
              </a:rPr>
              <a:t> https://bioconductor.org/packages/devel/bioc/vignettes/ATACseqQC/inst/doc/ATACseqQC.html</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10</a:t>
            </a:fld>
            <a:endParaRPr lang="en-US"/>
          </a:p>
        </p:txBody>
      </p:sp>
    </p:spTree>
    <p:extLst>
      <p:ext uri="{BB962C8B-B14F-4D97-AF65-F5344CB8AC3E}">
        <p14:creationId xmlns:p14="http://schemas.microsoft.com/office/powerpoint/2010/main" val="67861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complexity is checking the duplicated reads. We want higher complexity which means low duplicated rate.</a:t>
            </a:r>
          </a:p>
          <a:p>
            <a:r>
              <a:rPr lang="en-US" dirty="0"/>
              <a:t>This figure show the library complexity of multiple samples. The purple line and blue lines are the samples from 500 cells. The green, red and brown lines are the samples from 50K cells. We can see that more starting materials, we get higher library complexity.</a:t>
            </a:r>
          </a:p>
        </p:txBody>
      </p:sp>
      <p:sp>
        <p:nvSpPr>
          <p:cNvPr id="4" name="Slide Number Placeholder 3"/>
          <p:cNvSpPr>
            <a:spLocks noGrp="1"/>
          </p:cNvSpPr>
          <p:nvPr>
            <p:ph type="sldNum" sz="quarter" idx="5"/>
          </p:nvPr>
        </p:nvSpPr>
        <p:spPr/>
        <p:txBody>
          <a:bodyPr/>
          <a:lstStyle/>
          <a:p>
            <a:fld id="{C140D566-4D6F-0847-9169-BDECC937FE5F}" type="slidenum">
              <a:rPr lang="en-US" smtClean="0"/>
              <a:t>11</a:t>
            </a:fld>
            <a:endParaRPr lang="en-US"/>
          </a:p>
        </p:txBody>
      </p:sp>
    </p:spTree>
    <p:extLst>
      <p:ext uri="{BB962C8B-B14F-4D97-AF65-F5344CB8AC3E}">
        <p14:creationId xmlns:p14="http://schemas.microsoft.com/office/powerpoint/2010/main" val="1655245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complexity can be checked by </a:t>
            </a:r>
            <a:r>
              <a:rPr lang="en-US" dirty="0" err="1"/>
              <a:t>estimateLibComplexity</a:t>
            </a:r>
            <a:r>
              <a:rPr lang="en-US" dirty="0"/>
              <a:t> function. Please note that in this step, the duplicate reads should not be removed. Otherwise the complexity will be overestimated.</a:t>
            </a:r>
          </a:p>
          <a:p>
            <a:r>
              <a:rPr lang="en-US" dirty="0"/>
              <a:t>Here I use a cartoon to illustrate the low-complexity ATAC-seq peak and a high-complexity peak. We can see for low-complexity, most of the reads are duplicated reads, which means they share the same start position and end position. Low-complexity means you need to reduce the PCR circles, or increase the transposase reaction, or increase the start materials.</a:t>
            </a:r>
          </a:p>
        </p:txBody>
      </p:sp>
      <p:sp>
        <p:nvSpPr>
          <p:cNvPr id="4" name="Slide Number Placeholder 3"/>
          <p:cNvSpPr>
            <a:spLocks noGrp="1"/>
          </p:cNvSpPr>
          <p:nvPr>
            <p:ph type="sldNum" sz="quarter" idx="5"/>
          </p:nvPr>
        </p:nvSpPr>
        <p:spPr/>
        <p:txBody>
          <a:bodyPr/>
          <a:lstStyle/>
          <a:p>
            <a:fld id="{C140D566-4D6F-0847-9169-BDECC937FE5F}" type="slidenum">
              <a:rPr lang="en-US" smtClean="0"/>
              <a:t>12</a:t>
            </a:fld>
            <a:endParaRPr lang="en-US"/>
          </a:p>
        </p:txBody>
      </p:sp>
    </p:spTree>
    <p:extLst>
      <p:ext uri="{BB962C8B-B14F-4D97-AF65-F5344CB8AC3E}">
        <p14:creationId xmlns:p14="http://schemas.microsoft.com/office/powerpoint/2010/main" val="208458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sequence, we can check the library quality by run electrophoresis through a 1.5% agarose gel or on a Bioanalyzer chip. A ladder that corresponds to the nucleosome-free region and multiple nucleosome-size fragments should be seen (one nucleosome = about 150 bp). Ideally, five bands should be obtained, three bands are acceptable. A single band at around 150 bp indicates sample degradation or over-fragmentation.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(X-axis) Base pairs. (Y-axis) Fluorescence intensity. Peaks correspond to nucleosome-free region, mono- to tetra-nucleosome fractions. </a:t>
            </a:r>
          </a:p>
          <a:p>
            <a:r>
              <a:rPr lang="en-US" sz="1200" b="0" i="0" kern="1200" dirty="0">
                <a:solidFill>
                  <a:schemeClr val="tx1"/>
                </a:solidFill>
                <a:effectLst/>
                <a:latin typeface="+mn-lt"/>
                <a:ea typeface="+mn-ea"/>
                <a:cs typeface="+mn-cs"/>
              </a:rPr>
              <a:t>Middle lane: too strong fragmentation, thus Tn5 incubation time needs to be decreased. </a:t>
            </a:r>
          </a:p>
          <a:p>
            <a:r>
              <a:rPr lang="en-US" sz="1200" b="0" i="0" kern="1200" dirty="0">
                <a:solidFill>
                  <a:schemeClr val="tx1"/>
                </a:solidFill>
                <a:effectLst/>
                <a:latin typeface="+mn-lt"/>
                <a:ea typeface="+mn-ea"/>
                <a:cs typeface="+mn-cs"/>
              </a:rPr>
              <a:t>Bottom lane: too strong empty insertion.</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13</a:t>
            </a:fld>
            <a:endParaRPr lang="en-US"/>
          </a:p>
        </p:txBody>
      </p:sp>
    </p:spTree>
    <p:extLst>
      <p:ext uri="{BB962C8B-B14F-4D97-AF65-F5344CB8AC3E}">
        <p14:creationId xmlns:p14="http://schemas.microsoft.com/office/powerpoint/2010/main" val="18387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ATACseqQC</a:t>
            </a:r>
            <a:r>
              <a:rPr lang="en-US" dirty="0"/>
              <a:t> can calculate the insertion size profile. Please note that the fragment size calculated by </a:t>
            </a:r>
            <a:r>
              <a:rPr lang="en-US" dirty="0" err="1"/>
              <a:t>ATACseqQC</a:t>
            </a:r>
            <a:r>
              <a:rPr lang="en-US" dirty="0"/>
              <a:t> is different from the size in gel. It is equal to the size in gel subtracted the adapter size. You can see the single nucleosome bind in gel is about 300bp, where in the fragment size profile calculated by </a:t>
            </a:r>
            <a:r>
              <a:rPr lang="en-US" dirty="0" err="1"/>
              <a:t>ATACseqQC</a:t>
            </a:r>
            <a:r>
              <a:rPr lang="en-US" dirty="0"/>
              <a:t>, it becomes 200bp. </a:t>
            </a:r>
          </a:p>
        </p:txBody>
      </p:sp>
      <p:sp>
        <p:nvSpPr>
          <p:cNvPr id="4" name="Slide Number Placeholder 3"/>
          <p:cNvSpPr>
            <a:spLocks noGrp="1"/>
          </p:cNvSpPr>
          <p:nvPr>
            <p:ph type="sldNum" sz="quarter" idx="5"/>
          </p:nvPr>
        </p:nvSpPr>
        <p:spPr/>
        <p:txBody>
          <a:bodyPr/>
          <a:lstStyle/>
          <a:p>
            <a:fld id="{C140D566-4D6F-0847-9169-BDECC937FE5F}" type="slidenum">
              <a:rPr lang="en-US" smtClean="0"/>
              <a:t>14</a:t>
            </a:fld>
            <a:endParaRPr lang="en-US"/>
          </a:p>
        </p:txBody>
      </p:sp>
    </p:spTree>
    <p:extLst>
      <p:ext uri="{BB962C8B-B14F-4D97-AF65-F5344CB8AC3E}">
        <p14:creationId xmlns:p14="http://schemas.microsoft.com/office/powerpoint/2010/main" val="30247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suppose that the nucleosome-free fragments size are smaller than 100 nt. A single nucleosome protected fragment is usually about 200 nt. So a di-nucleosome protected fragment is about 400 nt. And so on. This is the reason why we see the ladders in fragmentation profile.</a:t>
            </a:r>
          </a:p>
        </p:txBody>
      </p:sp>
      <p:sp>
        <p:nvSpPr>
          <p:cNvPr id="4" name="Slide Number Placeholder 3"/>
          <p:cNvSpPr>
            <a:spLocks noGrp="1"/>
          </p:cNvSpPr>
          <p:nvPr>
            <p:ph type="sldNum" sz="quarter" idx="5"/>
          </p:nvPr>
        </p:nvSpPr>
        <p:spPr/>
        <p:txBody>
          <a:bodyPr/>
          <a:lstStyle/>
          <a:p>
            <a:fld id="{C140D566-4D6F-0847-9169-BDECC937FE5F}" type="slidenum">
              <a:rPr lang="en-US" smtClean="0"/>
              <a:t>15</a:t>
            </a:fld>
            <a:endParaRPr lang="en-US"/>
          </a:p>
        </p:txBody>
      </p:sp>
    </p:spTree>
    <p:extLst>
      <p:ext uri="{BB962C8B-B14F-4D97-AF65-F5344CB8AC3E}">
        <p14:creationId xmlns:p14="http://schemas.microsoft.com/office/powerpoint/2010/main" val="856592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a high-quality profile and a poor-quality profile. </a:t>
            </a:r>
            <a:r>
              <a:rPr lang="en-US" altLang="en-US" dirty="0">
                <a:solidFill>
                  <a:srgbClr val="333333"/>
                </a:solidFill>
                <a:latin typeface="Arial" panose="020B0604020202020204" pitchFamily="34" charset="0"/>
                <a:ea typeface="Helvetica Neue" panose="02000503000000020004" pitchFamily="2" charset="0"/>
              </a:rPr>
              <a:t>First, there should be a large proportion of reads with less than 100 bp, which represents the nucleosome-free region. Second, the fragment size distribution should have a clear periodicity, which is evident in the inset figure, indicative of nucleosome occupancy (present in integer multiples).</a:t>
            </a:r>
            <a:endParaRPr lang="en-US" dirty="0"/>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16</a:t>
            </a:fld>
            <a:endParaRPr lang="en-US"/>
          </a:p>
        </p:txBody>
      </p:sp>
    </p:spTree>
    <p:extLst>
      <p:ext uri="{BB962C8B-B14F-4D97-AF65-F5344CB8AC3E}">
        <p14:creationId xmlns:p14="http://schemas.microsoft.com/office/powerpoint/2010/main" val="2810148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minimal criteria for insert size distribution is that you must see two peaks in the figure: a nucleosome-free region and a mono-nucleosome region.</a:t>
            </a:r>
          </a:p>
        </p:txBody>
      </p:sp>
      <p:sp>
        <p:nvSpPr>
          <p:cNvPr id="4" name="Slide Number Placeholder 3"/>
          <p:cNvSpPr>
            <a:spLocks noGrp="1"/>
          </p:cNvSpPr>
          <p:nvPr>
            <p:ph type="sldNum" sz="quarter" idx="5"/>
          </p:nvPr>
        </p:nvSpPr>
        <p:spPr/>
        <p:txBody>
          <a:bodyPr/>
          <a:lstStyle/>
          <a:p>
            <a:fld id="{C140D566-4D6F-0847-9169-BDECC937FE5F}" type="slidenum">
              <a:rPr lang="en-US" smtClean="0"/>
              <a:t>17</a:t>
            </a:fld>
            <a:endParaRPr lang="en-US"/>
          </a:p>
        </p:txBody>
      </p:sp>
    </p:spTree>
    <p:extLst>
      <p:ext uri="{BB962C8B-B14F-4D97-AF65-F5344CB8AC3E}">
        <p14:creationId xmlns:p14="http://schemas.microsoft.com/office/powerpoint/2010/main" val="1806385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the insert size distribution, first we assign the bam file path, and we assign a label for the sample. And then run </a:t>
            </a:r>
            <a:r>
              <a:rPr lang="en-US" dirty="0" err="1"/>
              <a:t>fragSizeDist</a:t>
            </a:r>
            <a:r>
              <a:rPr lang="en-US" dirty="0"/>
              <a:t>. It will generate the figure of fragment size distribution.</a:t>
            </a:r>
          </a:p>
        </p:txBody>
      </p:sp>
      <p:sp>
        <p:nvSpPr>
          <p:cNvPr id="4" name="Slide Number Placeholder 3"/>
          <p:cNvSpPr>
            <a:spLocks noGrp="1"/>
          </p:cNvSpPr>
          <p:nvPr>
            <p:ph type="sldNum" sz="quarter" idx="5"/>
          </p:nvPr>
        </p:nvSpPr>
        <p:spPr/>
        <p:txBody>
          <a:bodyPr/>
          <a:lstStyle/>
          <a:p>
            <a:fld id="{C140D566-4D6F-0847-9169-BDECC937FE5F}" type="slidenum">
              <a:rPr lang="en-US" smtClean="0"/>
              <a:t>18</a:t>
            </a:fld>
            <a:endParaRPr lang="en-US"/>
          </a:p>
        </p:txBody>
      </p:sp>
    </p:spTree>
    <p:extLst>
      <p:ext uri="{BB962C8B-B14F-4D97-AF65-F5344CB8AC3E}">
        <p14:creationId xmlns:p14="http://schemas.microsoft.com/office/powerpoint/2010/main" val="10975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the downstream analysis, the first step is that to shift the aligned reads to correct position.</a:t>
            </a:r>
          </a:p>
          <a:p>
            <a:r>
              <a:rPr lang="en-US" dirty="0"/>
              <a:t>ATAC-seq use </a:t>
            </a:r>
            <a:r>
              <a:rPr lang="en-US" dirty="0" err="1"/>
              <a:t>Nextera</a:t>
            </a:r>
            <a:r>
              <a:rPr lang="en-US" dirty="0"/>
              <a:t> Tn5 transposase </a:t>
            </a:r>
            <a:r>
              <a:rPr lang="en-US" dirty="0" err="1"/>
              <a:t>Nextera</a:t>
            </a:r>
            <a:r>
              <a:rPr lang="en-US" dirty="0"/>
              <a:t> kit. The kit contain transposase mix, which is the transposase dimers. The dimers already connected with adapters.</a:t>
            </a:r>
          </a:p>
          <a:p>
            <a:r>
              <a:rPr lang="en-US" dirty="0"/>
              <a:t>The transposase will random cut the open chromatin region, and then connect the adapter into the cutting site. We can see here a 9 bp gap for the second strand. When the adapter ligated in the cutting site, we can use primer to amplify the fragments between two cutting position.</a:t>
            </a:r>
          </a:p>
          <a:p>
            <a:r>
              <a:rPr lang="en-US" dirty="0"/>
              <a:t>The center of insertion is in the middle of 9 nucleotides. In the Greenleaf lab paper, they correct the reads position by move the read in positive strand for 4 bp and negative strand 5bp.</a:t>
            </a:r>
          </a:p>
        </p:txBody>
      </p:sp>
      <p:sp>
        <p:nvSpPr>
          <p:cNvPr id="4" name="Slide Number Placeholder 3"/>
          <p:cNvSpPr>
            <a:spLocks noGrp="1"/>
          </p:cNvSpPr>
          <p:nvPr>
            <p:ph type="sldNum" sz="quarter" idx="5"/>
          </p:nvPr>
        </p:nvSpPr>
        <p:spPr/>
        <p:txBody>
          <a:bodyPr/>
          <a:lstStyle/>
          <a:p>
            <a:fld id="{C140D566-4D6F-0847-9169-BDECC937FE5F}" type="slidenum">
              <a:rPr lang="en-US" smtClean="0"/>
              <a:t>19</a:t>
            </a:fld>
            <a:endParaRPr lang="en-US"/>
          </a:p>
        </p:txBody>
      </p:sp>
    </p:spTree>
    <p:extLst>
      <p:ext uri="{BB962C8B-B14F-4D97-AF65-F5344CB8AC3E}">
        <p14:creationId xmlns:p14="http://schemas.microsoft.com/office/powerpoint/2010/main" val="2871909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multiple methods to check chromatin accessibility from higher-order, such as 4C, 5C and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to detect the topology associating domain (TAD), to primary-order, such as </a:t>
            </a:r>
            <a:r>
              <a:rPr lang="en-US" sz="1200" b="0" i="0" kern="1200" dirty="0" err="1">
                <a:solidFill>
                  <a:schemeClr val="tx1"/>
                </a:solidFill>
                <a:effectLst/>
                <a:latin typeface="+mn-lt"/>
                <a:ea typeface="+mn-ea"/>
                <a:cs typeface="+mn-cs"/>
              </a:rPr>
              <a:t>Mnase</a:t>
            </a:r>
            <a:r>
              <a:rPr lang="en-US" sz="1200" b="0" i="0" kern="1200" dirty="0">
                <a:solidFill>
                  <a:schemeClr val="tx1"/>
                </a:solidFill>
                <a:effectLst/>
                <a:latin typeface="+mn-lt"/>
                <a:ea typeface="+mn-ea"/>
                <a:cs typeface="+mn-cs"/>
              </a:rPr>
              <a:t>-seq, </a:t>
            </a:r>
            <a:r>
              <a:rPr lang="en-US" sz="1200" b="0" i="0" kern="1200" dirty="0" err="1">
                <a:solidFill>
                  <a:schemeClr val="tx1"/>
                </a:solidFill>
                <a:effectLst/>
                <a:latin typeface="+mn-lt"/>
                <a:ea typeface="+mn-ea"/>
                <a:cs typeface="+mn-cs"/>
              </a:rPr>
              <a:t>Dnase</a:t>
            </a:r>
            <a:r>
              <a:rPr lang="en-US" sz="1200" b="0" i="0" kern="1200" dirty="0">
                <a:solidFill>
                  <a:schemeClr val="tx1"/>
                </a:solidFill>
                <a:effectLst/>
                <a:latin typeface="+mn-lt"/>
                <a:ea typeface="+mn-ea"/>
                <a:cs typeface="+mn-cs"/>
              </a:rPr>
              <a:t>-seq, FAIRE-seq and </a:t>
            </a:r>
            <a:r>
              <a:rPr lang="en-US" sz="1200" b="0" i="0" kern="1200" dirty="0" err="1">
                <a:solidFill>
                  <a:schemeClr val="tx1"/>
                </a:solidFill>
                <a:effectLst/>
                <a:latin typeface="+mn-lt"/>
                <a:ea typeface="+mn-ea"/>
                <a:cs typeface="+mn-cs"/>
              </a:rPr>
              <a:t>ATACseq</a:t>
            </a:r>
            <a:r>
              <a:rPr lang="en-US" sz="1200" b="0" i="0" kern="1200" dirty="0">
                <a:solidFill>
                  <a:schemeClr val="tx1"/>
                </a:solidFill>
                <a:effectLst/>
                <a:latin typeface="+mn-lt"/>
                <a:ea typeface="+mn-ea"/>
                <a:cs typeface="+mn-cs"/>
              </a:rPr>
              <a:t>. Study the open chromatin profile can help us to understand cis or trans-regulatory elements, such as enhancers, repressors, silencers, insulators, promoters, transcription factor binding sites. </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a:t>
            </a:fld>
            <a:endParaRPr lang="en-US"/>
          </a:p>
        </p:txBody>
      </p:sp>
    </p:spTree>
    <p:extLst>
      <p:ext uri="{BB962C8B-B14F-4D97-AF65-F5344CB8AC3E}">
        <p14:creationId xmlns:p14="http://schemas.microsoft.com/office/powerpoint/2010/main" val="102081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latin typeface="Helvetica Neue" panose="02000503000000020004" pitchFamily="2" charset="0"/>
              </a:rPr>
              <a:t>Tn5 transposase has been shown to bind as a dimer and inserts two adaptors into accessible DNA locations separated by 9 bp.</a:t>
            </a:r>
          </a:p>
          <a:p>
            <a:r>
              <a:rPr lang="en-US" dirty="0">
                <a:solidFill>
                  <a:srgbClr val="333333"/>
                </a:solidFill>
                <a:latin typeface="Helvetica Neue" panose="02000503000000020004" pitchFamily="2" charset="0"/>
              </a:rPr>
              <a:t>Therefore, for downstream analysis, such as peak-calling and </a:t>
            </a:r>
            <a:r>
              <a:rPr lang="en-US" dirty="0" err="1">
                <a:solidFill>
                  <a:srgbClr val="333333"/>
                </a:solidFill>
                <a:latin typeface="Helvetica Neue" panose="02000503000000020004" pitchFamily="2" charset="0"/>
              </a:rPr>
              <a:t>footprinting</a:t>
            </a:r>
            <a:r>
              <a:rPr lang="en-US" dirty="0">
                <a:solidFill>
                  <a:srgbClr val="333333"/>
                </a:solidFill>
                <a:latin typeface="Helvetica Neue" panose="02000503000000020004" pitchFamily="2" charset="0"/>
              </a:rPr>
              <a:t>, all reads in input </a:t>
            </a:r>
            <a:r>
              <a:rPr lang="en-US" dirty="0" err="1">
                <a:solidFill>
                  <a:srgbClr val="333333"/>
                </a:solidFill>
                <a:latin typeface="Helvetica Neue" panose="02000503000000020004" pitchFamily="2" charset="0"/>
              </a:rPr>
              <a:t>bamfile</a:t>
            </a:r>
            <a:r>
              <a:rPr lang="en-US" dirty="0">
                <a:solidFill>
                  <a:srgbClr val="333333"/>
                </a:solidFill>
                <a:latin typeface="Helvetica Neue" panose="02000503000000020004" pitchFamily="2" charset="0"/>
              </a:rPr>
              <a:t> need to be shifted. </a:t>
            </a:r>
          </a:p>
          <a:p>
            <a:endParaRPr lang="en-US" dirty="0">
              <a:solidFill>
                <a:srgbClr val="333333"/>
              </a:solidFill>
              <a:latin typeface="Helvetica Neue" panose="02000503000000020004" pitchFamily="2" charset="0"/>
            </a:endParaRPr>
          </a:p>
          <a:p>
            <a:r>
              <a:rPr lang="en-US" dirty="0">
                <a:solidFill>
                  <a:srgbClr val="333333"/>
                </a:solidFill>
                <a:latin typeface="Helvetica Neue" panose="02000503000000020004" pitchFamily="2" charset="0"/>
              </a:rPr>
              <a:t>If you already know the tags in your bam file, you can directly assign the tags. Otherwise, you can use this script to guess what tags you have in the bam file. Here we use top 100 reads to test possible tags. Of cause, there may be missing tags in the top hundred reads. If you got error, you need to re-assign the tags and re-run the shift again. </a:t>
            </a:r>
          </a:p>
          <a:p>
            <a:r>
              <a:rPr lang="en-US" dirty="0">
                <a:solidFill>
                  <a:srgbClr val="333333"/>
                </a:solidFill>
                <a:latin typeface="Helvetica Neue" panose="02000503000000020004" pitchFamily="2" charset="0"/>
              </a:rPr>
              <a:t>Here we use </a:t>
            </a:r>
            <a:r>
              <a:rPr lang="en-US" dirty="0" err="1">
                <a:solidFill>
                  <a:srgbClr val="333333"/>
                </a:solidFill>
                <a:latin typeface="Helvetica Neue" panose="02000503000000020004" pitchFamily="2" charset="0"/>
              </a:rPr>
              <a:t>splited</a:t>
            </a:r>
            <a:r>
              <a:rPr lang="en-US" dirty="0">
                <a:solidFill>
                  <a:srgbClr val="333333"/>
                </a:solidFill>
                <a:latin typeface="Helvetica Neue" panose="02000503000000020004" pitchFamily="2" charset="0"/>
              </a:rPr>
              <a:t> as the output path.</a:t>
            </a:r>
          </a:p>
          <a:p>
            <a:r>
              <a:rPr lang="en-US" dirty="0">
                <a:solidFill>
                  <a:srgbClr val="333333"/>
                </a:solidFill>
                <a:latin typeface="Helvetica Neue" panose="02000503000000020004" pitchFamily="2" charset="0"/>
              </a:rPr>
              <a:t>The function </a:t>
            </a:r>
            <a:r>
              <a:rPr lang="en-US" dirty="0" err="1">
                <a:solidFill>
                  <a:srgbClr val="333333"/>
                </a:solidFill>
                <a:latin typeface="Helvetica Neue" panose="02000503000000020004" pitchFamily="2" charset="0"/>
              </a:rPr>
              <a:t>shiftGAlignmentsList</a:t>
            </a:r>
            <a:r>
              <a:rPr lang="en-US" dirty="0">
                <a:solidFill>
                  <a:srgbClr val="333333"/>
                </a:solidFill>
                <a:latin typeface="Helvetica Neue" panose="02000503000000020004" pitchFamily="2" charset="0"/>
              </a:rPr>
              <a:t> can be used to shift the reads. By default, all reads aligning to the positive strand are offset by +4bp, and all reads aligning to the negative strand are offset by -5bp.</a:t>
            </a:r>
          </a:p>
          <a:p>
            <a:r>
              <a:rPr lang="en-US" dirty="0">
                <a:solidFill>
                  <a:srgbClr val="333333"/>
                </a:solidFill>
                <a:latin typeface="Helvetica Neue" panose="02000503000000020004" pitchFamily="2" charset="0"/>
              </a:rPr>
              <a:t>The adjusted reads will be written into a new </a:t>
            </a:r>
            <a:r>
              <a:rPr lang="en-US" dirty="0" err="1">
                <a:solidFill>
                  <a:srgbClr val="333333"/>
                </a:solidFill>
                <a:latin typeface="Helvetica Neue" panose="02000503000000020004" pitchFamily="2" charset="0"/>
              </a:rPr>
              <a:t>bamfile</a:t>
            </a:r>
            <a:r>
              <a:rPr lang="en-US" dirty="0">
                <a:solidFill>
                  <a:srgbClr val="333333"/>
                </a:solidFill>
                <a:latin typeface="Helvetica Neue" panose="02000503000000020004" pitchFamily="2" charset="0"/>
              </a:rPr>
              <a:t> for peak calling or </a:t>
            </a:r>
            <a:r>
              <a:rPr lang="en-US" dirty="0" err="1">
                <a:solidFill>
                  <a:srgbClr val="333333"/>
                </a:solidFill>
                <a:latin typeface="Helvetica Neue" panose="02000503000000020004" pitchFamily="2" charset="0"/>
              </a:rPr>
              <a:t>footprinting</a:t>
            </a:r>
            <a:r>
              <a:rPr lang="en-US" dirty="0">
                <a:solidFill>
                  <a:srgbClr val="333333"/>
                </a:solidFill>
                <a:latin typeface="Helvetica Neue" panose="02000503000000020004" pitchFamily="2" charset="0"/>
              </a:rPr>
              <a:t>.</a:t>
            </a:r>
            <a:endParaRPr lang="en-US" b="0" i="0" dirty="0">
              <a:solidFill>
                <a:srgbClr val="333333"/>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20</a:t>
            </a:fld>
            <a:endParaRPr lang="en-US"/>
          </a:p>
        </p:txBody>
      </p:sp>
    </p:spTree>
    <p:extLst>
      <p:ext uri="{BB962C8B-B14F-4D97-AF65-F5344CB8AC3E}">
        <p14:creationId xmlns:p14="http://schemas.microsoft.com/office/powerpoint/2010/main" val="131775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2 typical errors of shifting step. The error is caused by missing or unknown tag in the bam file. You may want to try to remove the tags which caused the issue and retry it again. For example here we need to remove the PG tag from the list according the error message.</a:t>
            </a:r>
          </a:p>
        </p:txBody>
      </p:sp>
      <p:sp>
        <p:nvSpPr>
          <p:cNvPr id="4" name="Slide Number Placeholder 3"/>
          <p:cNvSpPr>
            <a:spLocks noGrp="1"/>
          </p:cNvSpPr>
          <p:nvPr>
            <p:ph type="sldNum" sz="quarter" idx="5"/>
          </p:nvPr>
        </p:nvSpPr>
        <p:spPr/>
        <p:txBody>
          <a:bodyPr/>
          <a:lstStyle/>
          <a:p>
            <a:fld id="{C140D566-4D6F-0847-9169-BDECC937FE5F}" type="slidenum">
              <a:rPr lang="en-US" smtClean="0"/>
              <a:t>21</a:t>
            </a:fld>
            <a:endParaRPr lang="en-US"/>
          </a:p>
        </p:txBody>
      </p:sp>
    </p:spTree>
    <p:extLst>
      <p:ext uri="{BB962C8B-B14F-4D97-AF65-F5344CB8AC3E}">
        <p14:creationId xmlns:p14="http://schemas.microsoft.com/office/powerpoint/2010/main" val="810859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 peak annotation pie chart shows that around 25% of the peaks are in promoter regions. </a:t>
            </a:r>
            <a:r>
              <a:rPr lang="en-US" dirty="0"/>
              <a:t>The ATAC-seq reads will show a tendency to enrich in promoters. We implement </a:t>
            </a:r>
            <a:r>
              <a:rPr lang="en-US" dirty="0" err="1"/>
              <a:t>PTscore</a:t>
            </a:r>
            <a:r>
              <a:rPr lang="en-US" dirty="0"/>
              <a:t> and </a:t>
            </a:r>
            <a:r>
              <a:rPr lang="en-US" dirty="0" err="1"/>
              <a:t>TSSEscore</a:t>
            </a:r>
            <a:r>
              <a:rPr lang="en-US" dirty="0"/>
              <a:t> to check that. Those score can also be combined with RNA-seq data to see the correlation between open chromatin regions and gene expression.</a:t>
            </a:r>
          </a:p>
          <a:p>
            <a:r>
              <a:rPr lang="en-US" dirty="0"/>
              <a:t>PT score </a:t>
            </a:r>
            <a:r>
              <a:rPr lang="en-US" dirty="0">
                <a:solidFill>
                  <a:schemeClr val="bg1">
                    <a:lumMod val="50000"/>
                  </a:schemeClr>
                </a:solidFill>
                <a:latin typeface="Helvetica Light" panose="020B0403020202020204" pitchFamily="34" charset="0"/>
              </a:rPr>
              <a:t>is calculated as the coverage of promoter divided by the coverage of its transcript body. PT score will show if the signal is enriched in promoters.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TSS enrichment score is a ratio between aggregate distribution of reads centered on TSSs and that flanking the corresponding TSSs. TSS score = the depth of TSS (1000 bp each side) / the depth of end flanks (100bp each end). </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22</a:t>
            </a:fld>
            <a:endParaRPr lang="en-US"/>
          </a:p>
        </p:txBody>
      </p:sp>
    </p:spTree>
    <p:extLst>
      <p:ext uri="{BB962C8B-B14F-4D97-AF65-F5344CB8AC3E}">
        <p14:creationId xmlns:p14="http://schemas.microsoft.com/office/powerpoint/2010/main" val="3138235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simulated plots of high-quality and poor-quality ATAC-seq for </a:t>
            </a:r>
            <a:r>
              <a:rPr lang="en-US" dirty="0" err="1"/>
              <a:t>PTscores</a:t>
            </a:r>
            <a:r>
              <a:rPr lang="en-US" dirty="0"/>
              <a:t>. We can see in poor-quality ATAC-seq, the </a:t>
            </a:r>
            <a:r>
              <a:rPr lang="en-US" dirty="0" err="1"/>
              <a:t>PTscore</a:t>
            </a:r>
            <a:r>
              <a:rPr lang="en-US" dirty="0"/>
              <a:t> is almost random distributed around 0. where, for high-quality ATAC-seq, we can see many genes show enriched reads in promoter region compare to the transcript body part.</a:t>
            </a:r>
          </a:p>
        </p:txBody>
      </p:sp>
      <p:sp>
        <p:nvSpPr>
          <p:cNvPr id="4" name="Slide Number Placeholder 3"/>
          <p:cNvSpPr>
            <a:spLocks noGrp="1"/>
          </p:cNvSpPr>
          <p:nvPr>
            <p:ph type="sldNum" sz="quarter" idx="5"/>
          </p:nvPr>
        </p:nvSpPr>
        <p:spPr/>
        <p:txBody>
          <a:bodyPr/>
          <a:lstStyle/>
          <a:p>
            <a:fld id="{C140D566-4D6F-0847-9169-BDECC937FE5F}" type="slidenum">
              <a:rPr lang="en-US" smtClean="0"/>
              <a:t>23</a:t>
            </a:fld>
            <a:endParaRPr lang="en-US"/>
          </a:p>
        </p:txBody>
      </p:sp>
    </p:spTree>
    <p:extLst>
      <p:ext uri="{BB962C8B-B14F-4D97-AF65-F5344CB8AC3E}">
        <p14:creationId xmlns:p14="http://schemas.microsoft.com/office/powerpoint/2010/main" val="56572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simulated plots of high-quality and poor-quality ATAC-seq for </a:t>
            </a:r>
            <a:r>
              <a:rPr lang="en-US" dirty="0" err="1"/>
              <a:t>TSSEscore</a:t>
            </a:r>
            <a:r>
              <a:rPr lang="en-US" dirty="0"/>
              <a:t>. We can see in poor-quality ATAC-seq, the log2 transformed </a:t>
            </a:r>
            <a:r>
              <a:rPr lang="en-US" dirty="0" err="1"/>
              <a:t>TSSEscore</a:t>
            </a:r>
            <a:r>
              <a:rPr lang="en-US" dirty="0"/>
              <a:t> is almost random distributed around 0. where, for high-quality ATAC-seq, we can see many genes show enriched reads in promoter region compare to the nearby flanking.</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24</a:t>
            </a:fld>
            <a:endParaRPr lang="en-US"/>
          </a:p>
        </p:txBody>
      </p:sp>
    </p:spTree>
    <p:extLst>
      <p:ext uri="{BB962C8B-B14F-4D97-AF65-F5344CB8AC3E}">
        <p14:creationId xmlns:p14="http://schemas.microsoft.com/office/powerpoint/2010/main" val="3520288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use </a:t>
            </a:r>
            <a:r>
              <a:rPr lang="en-US" dirty="0" err="1"/>
              <a:t>PTscore</a:t>
            </a:r>
            <a:r>
              <a:rPr lang="en-US" dirty="0"/>
              <a:t> function and </a:t>
            </a:r>
            <a:r>
              <a:rPr lang="en-US" dirty="0" err="1"/>
              <a:t>TSSEscore</a:t>
            </a:r>
            <a:r>
              <a:rPr lang="en-US" dirty="0"/>
              <a:t> function to calculate the </a:t>
            </a:r>
            <a:r>
              <a:rPr lang="en-US" dirty="0" err="1"/>
              <a:t>PTscore</a:t>
            </a:r>
            <a:r>
              <a:rPr lang="en-US" dirty="0"/>
              <a:t> and </a:t>
            </a:r>
            <a:r>
              <a:rPr lang="en-US" dirty="0" err="1"/>
              <a:t>TSSEscore</a:t>
            </a:r>
            <a:r>
              <a:rPr lang="en-US" dirty="0"/>
              <a:t>. The input is the object of shifted reads. We also need the transcripts annotation info. </a:t>
            </a:r>
          </a:p>
        </p:txBody>
      </p:sp>
      <p:sp>
        <p:nvSpPr>
          <p:cNvPr id="4" name="Slide Number Placeholder 3"/>
          <p:cNvSpPr>
            <a:spLocks noGrp="1"/>
          </p:cNvSpPr>
          <p:nvPr>
            <p:ph type="sldNum" sz="quarter" idx="5"/>
          </p:nvPr>
        </p:nvSpPr>
        <p:spPr/>
        <p:txBody>
          <a:bodyPr/>
          <a:lstStyle/>
          <a:p>
            <a:fld id="{C140D566-4D6F-0847-9169-BDECC937FE5F}" type="slidenum">
              <a:rPr lang="en-US" smtClean="0"/>
              <a:t>25</a:t>
            </a:fld>
            <a:endParaRPr lang="en-US"/>
          </a:p>
        </p:txBody>
      </p:sp>
    </p:spTree>
    <p:extLst>
      <p:ext uri="{BB962C8B-B14F-4D97-AF65-F5344CB8AC3E}">
        <p14:creationId xmlns:p14="http://schemas.microsoft.com/office/powerpoint/2010/main" val="1889895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This figure show the different stage of chromatin: the closed chromatin, open chromatin, and the stage between them. ATAC-seq can also be used for nucleosome positioning. Ideally, we could observe the </a:t>
            </a:r>
            <a:r>
              <a:rPr lang="en-US" altLang="en-US" dirty="0">
                <a:solidFill>
                  <a:srgbClr val="333333"/>
                </a:solidFill>
                <a:latin typeface="Arial" panose="020B0604020202020204" pitchFamily="34" charset="0"/>
                <a:ea typeface="Helvetica Neue" panose="02000503000000020004" pitchFamily="2" charset="0"/>
              </a:rPr>
              <a:t>periodicity of nucleosome around the TF protected or nucleosome free region. This can be visualized by metagene analysis.</a:t>
            </a:r>
            <a:endParaRPr lang="en-US" sz="1200" b="0" i="0" kern="1200" dirty="0">
              <a:solidFill>
                <a:schemeClr val="tx1"/>
              </a:solidFill>
              <a:effectLst/>
              <a:latin typeface="+mn-lt"/>
              <a:ea typeface="+mn-ea"/>
              <a:cs typeface="+mn-cs"/>
            </a:endParaRPr>
          </a:p>
          <a:p>
            <a:pPr marL="228600" indent="-228600">
              <a:buAutoNum type="alphaUcParenBoth"/>
            </a:pPr>
            <a:r>
              <a:rPr lang="en-US" sz="1200" b="0" i="0" kern="1200" dirty="0">
                <a:solidFill>
                  <a:schemeClr val="tx1"/>
                </a:solidFill>
                <a:effectLst/>
                <a:latin typeface="+mn-lt"/>
                <a:ea typeface="+mn-ea"/>
                <a:cs typeface="+mn-cs"/>
              </a:rPr>
              <a:t>The typical pattern that is observed when nucleosome dyad densities of expressed genes are averaged and aligned at TSSs.</a:t>
            </a:r>
          </a:p>
          <a:p>
            <a:pPr marL="228600" indent="-228600">
              <a:buAutoNum type="alphaUcParenBoth"/>
            </a:pPr>
            <a:r>
              <a:rPr lang="en-US" sz="1200" b="0" i="0" kern="1200" dirty="0">
                <a:solidFill>
                  <a:schemeClr val="tx1"/>
                </a:solidFill>
                <a:effectLst/>
                <a:latin typeface="+mn-lt"/>
                <a:ea typeface="+mn-ea"/>
                <a:cs typeface="+mn-cs"/>
              </a:rPr>
              <a:t>Phased arrays around insulator protein and transcription factor binding sites are revealed by averaging and aligning nucleosome dyad densities at the respective protein sites. </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26</a:t>
            </a:fld>
            <a:endParaRPr lang="en-US"/>
          </a:p>
        </p:txBody>
      </p:sp>
    </p:spTree>
    <p:extLst>
      <p:ext uri="{BB962C8B-B14F-4D97-AF65-F5344CB8AC3E}">
        <p14:creationId xmlns:p14="http://schemas.microsoft.com/office/powerpoint/2010/main" val="2560412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plot the heatmap and profile of nucleosome-free and nucleosome occupancy, the first step is to separate the reads into nucleosome-free or not groups. This step can be do by </a:t>
            </a:r>
            <a:r>
              <a:rPr lang="en-US" dirty="0" err="1"/>
              <a:t>splitGAlignmentsByCut</a:t>
            </a:r>
            <a:r>
              <a:rPr lang="en-US" dirty="0"/>
              <a:t> function. </a:t>
            </a:r>
          </a:p>
          <a:p>
            <a:r>
              <a:rPr lang="en-US" dirty="0"/>
              <a:t>As we can see here, the separator step is mainly depended on the fragment size. The annotations and conservations also can be considered.</a:t>
            </a:r>
          </a:p>
        </p:txBody>
      </p:sp>
      <p:sp>
        <p:nvSpPr>
          <p:cNvPr id="4" name="Slide Number Placeholder 3"/>
          <p:cNvSpPr>
            <a:spLocks noGrp="1"/>
          </p:cNvSpPr>
          <p:nvPr>
            <p:ph type="sldNum" sz="quarter" idx="5"/>
          </p:nvPr>
        </p:nvSpPr>
        <p:spPr/>
        <p:txBody>
          <a:bodyPr/>
          <a:lstStyle/>
          <a:p>
            <a:fld id="{C140D566-4D6F-0847-9169-BDECC937FE5F}" type="slidenum">
              <a:rPr lang="en-US" smtClean="0"/>
              <a:t>27</a:t>
            </a:fld>
            <a:endParaRPr lang="en-US"/>
          </a:p>
        </p:txBody>
      </p:sp>
    </p:spTree>
    <p:extLst>
      <p:ext uri="{BB962C8B-B14F-4D97-AF65-F5344CB8AC3E}">
        <p14:creationId xmlns:p14="http://schemas.microsoft.com/office/powerpoint/2010/main" val="2260138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shifted reads will be split into different bins, namely nucleosome free, </a:t>
            </a:r>
            <a:r>
              <a:rPr lang="en-US" sz="1200" b="0" i="0" kern="1200" dirty="0" err="1">
                <a:solidFill>
                  <a:schemeClr val="tx1"/>
                </a:solidFill>
                <a:effectLst/>
                <a:latin typeface="+mn-lt"/>
                <a:ea typeface="+mn-ea"/>
                <a:cs typeface="+mn-cs"/>
              </a:rPr>
              <a:t>mononucleosome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dinucleosome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trinucleosome</a:t>
            </a:r>
            <a:r>
              <a:rPr lang="en-US" sz="1200" b="0" i="0" kern="1200" dirty="0">
                <a:solidFill>
                  <a:schemeClr val="tx1"/>
                </a:solidFill>
                <a:effectLst/>
                <a:latin typeface="+mn-lt"/>
                <a:ea typeface="+mn-ea"/>
                <a:cs typeface="+mn-cs"/>
              </a:rPr>
              <a:t>. Shifted reads that do not fit into any of the above bins will be discarded. Splitting reads is a time-consuming step because we are using random forest to classify the fragments based on fragment length, GC content and conservation scores.</a:t>
            </a:r>
          </a:p>
          <a:p>
            <a:r>
              <a:rPr lang="en-US" sz="1200" b="0" i="0" kern="1200" dirty="0">
                <a:solidFill>
                  <a:schemeClr val="tx1"/>
                </a:solidFill>
                <a:effectLst/>
                <a:latin typeface="+mn-lt"/>
                <a:ea typeface="+mn-ea"/>
                <a:cs typeface="+mn-cs"/>
              </a:rPr>
              <a:t>By default, we assign the top 10% of short reads (reads below 100_bp) as nucleosome-free regions and the top 10% of intermediate length reads as (reads between 180 and 247 bp) </a:t>
            </a:r>
            <a:r>
              <a:rPr lang="en-US" sz="1200" b="0" i="0" kern="1200" dirty="0" err="1">
                <a:solidFill>
                  <a:schemeClr val="tx1"/>
                </a:solidFill>
                <a:effectLst/>
                <a:latin typeface="+mn-lt"/>
                <a:ea typeface="+mn-ea"/>
                <a:cs typeface="+mn-cs"/>
              </a:rPr>
              <a:t>mononucleosome</a:t>
            </a:r>
            <a:r>
              <a:rPr lang="en-US" sz="1200" b="0" i="0" kern="1200" dirty="0">
                <a:solidFill>
                  <a:schemeClr val="tx1"/>
                </a:solidFill>
                <a:effectLst/>
                <a:latin typeface="+mn-lt"/>
                <a:ea typeface="+mn-ea"/>
                <a:cs typeface="+mn-cs"/>
              </a:rPr>
              <a:t>. This serves as the training set to classify the rest of the fragments using random forest. The number of the tree will be set to 2 times of square root of the length of the training set.</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28</a:t>
            </a:fld>
            <a:endParaRPr lang="en-US"/>
          </a:p>
        </p:txBody>
      </p:sp>
    </p:spTree>
    <p:extLst>
      <p:ext uri="{BB962C8B-B14F-4D97-AF65-F5344CB8AC3E}">
        <p14:creationId xmlns:p14="http://schemas.microsoft.com/office/powerpoint/2010/main" val="261908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averaging the signal across all active TSSs, we should observe that nucleosome-free fragments are enriched at the TSSs, whereas the nucleosome-bound fragments should be enriched both upstream and downstream of the active TSSs. Because ATAC-seq reads are concentrated at regions of open chromatin, users should see a strong nucleosome signal at the +1 nucleosome, but the signal decreases at the +2, +3 and +4 nucleosomes.</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29</a:t>
            </a:fld>
            <a:endParaRPr lang="en-US"/>
          </a:p>
        </p:txBody>
      </p:sp>
    </p:spTree>
    <p:extLst>
      <p:ext uri="{BB962C8B-B14F-4D97-AF65-F5344CB8AC3E}">
        <p14:creationId xmlns:p14="http://schemas.microsoft.com/office/powerpoint/2010/main" val="368120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Current, </a:t>
            </a:r>
            <a:r>
              <a:rPr lang="en-US" b="1" dirty="0">
                <a:solidFill>
                  <a:srgbClr val="202122"/>
                </a:solidFill>
                <a:latin typeface="Arial" panose="020B0604020202020204" pitchFamily="34" charset="0"/>
              </a:rPr>
              <a:t>there are 4 most popular </a:t>
            </a:r>
            <a:r>
              <a:rPr lang="en-US" sz="1200" b="1" i="0" kern="1200" dirty="0">
                <a:solidFill>
                  <a:schemeClr val="tx1"/>
                </a:solidFill>
                <a:effectLst/>
                <a:latin typeface="+mn-lt"/>
                <a:ea typeface="+mn-ea"/>
                <a:cs typeface="+mn-cs"/>
              </a:rPr>
              <a:t>genome-wide high-throughput chromatin accessibility assays.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Mnase</a:t>
            </a:r>
            <a:r>
              <a:rPr lang="en-US" sz="1200" b="1" i="0" kern="1200" dirty="0">
                <a:solidFill>
                  <a:schemeClr val="tx1"/>
                </a:solidFill>
                <a:effectLst/>
                <a:latin typeface="+mn-lt"/>
                <a:ea typeface="+mn-ea"/>
                <a:cs typeface="+mn-cs"/>
              </a:rPr>
              <a:t>-seq, FAIRE-seq and DNase-seq are published almost in the same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 2013, </a:t>
            </a:r>
            <a:r>
              <a:rPr lang="en-US" sz="1200" b="1" i="0" kern="1200" dirty="0" err="1">
                <a:solidFill>
                  <a:schemeClr val="tx1"/>
                </a:solidFill>
                <a:effectLst/>
                <a:latin typeface="+mn-lt"/>
                <a:ea typeface="+mn-ea"/>
                <a:cs typeface="+mn-cs"/>
              </a:rPr>
              <a:t>GreenLeaf</a:t>
            </a:r>
            <a:r>
              <a:rPr lang="en-US" sz="1200" b="1" i="0" kern="1200" dirty="0">
                <a:solidFill>
                  <a:schemeClr val="tx1"/>
                </a:solidFill>
                <a:effectLst/>
                <a:latin typeface="+mn-lt"/>
                <a:ea typeface="+mn-ea"/>
                <a:cs typeface="+mn-cs"/>
              </a:rPr>
              <a:t> lab published ATAC-seq</a:t>
            </a:r>
            <a:r>
              <a:rPr lang="en-US" b="1" dirty="0">
                <a:solidFill>
                  <a:srgbClr val="202122"/>
                </a:solidFill>
                <a:latin typeface="Arial" panose="020B0604020202020204" pitchFamily="34" charset="0"/>
              </a:rPr>
              <a:t> </a:t>
            </a:r>
            <a:r>
              <a:rPr lang="en-US" dirty="0">
                <a:solidFill>
                  <a:srgbClr val="202122"/>
                </a:solidFill>
                <a:latin typeface="Arial" panose="020B0604020202020204" pitchFamily="34" charset="0"/>
              </a:rPr>
              <a:t>(</a:t>
            </a:r>
            <a:r>
              <a:rPr lang="en-US" b="1" dirty="0">
                <a:solidFill>
                  <a:srgbClr val="202122"/>
                </a:solidFill>
                <a:latin typeface="Arial" panose="020B0604020202020204" pitchFamily="34" charset="0"/>
              </a:rPr>
              <a:t>A</a:t>
            </a:r>
            <a:r>
              <a:rPr lang="en-US" dirty="0">
                <a:solidFill>
                  <a:srgbClr val="202122"/>
                </a:solidFill>
                <a:latin typeface="Arial" panose="020B0604020202020204" pitchFamily="34" charset="0"/>
              </a:rPr>
              <a:t>ssay for </a:t>
            </a:r>
            <a:r>
              <a:rPr lang="en-US" b="1" dirty="0">
                <a:solidFill>
                  <a:srgbClr val="202122"/>
                </a:solidFill>
                <a:latin typeface="Arial" panose="020B0604020202020204" pitchFamily="34" charset="0"/>
              </a:rPr>
              <a:t>T</a:t>
            </a:r>
            <a:r>
              <a:rPr lang="en-US" dirty="0">
                <a:solidFill>
                  <a:srgbClr val="202122"/>
                </a:solidFill>
                <a:latin typeface="Arial" panose="020B0604020202020204" pitchFamily="34" charset="0"/>
              </a:rPr>
              <a:t>ransposase-</a:t>
            </a:r>
            <a:r>
              <a:rPr lang="en-US" b="1" dirty="0">
                <a:solidFill>
                  <a:srgbClr val="202122"/>
                </a:solidFill>
                <a:latin typeface="Arial" panose="020B0604020202020204" pitchFamily="34" charset="0"/>
              </a:rPr>
              <a:t>A</a:t>
            </a:r>
            <a:r>
              <a:rPr lang="en-US" dirty="0">
                <a:solidFill>
                  <a:srgbClr val="202122"/>
                </a:solidFill>
                <a:latin typeface="Arial" panose="020B0604020202020204" pitchFamily="34" charset="0"/>
              </a:rPr>
              <a:t>ccessible </a:t>
            </a:r>
            <a:r>
              <a:rPr lang="en-US" b="1" dirty="0">
                <a:solidFill>
                  <a:srgbClr val="202122"/>
                </a:solidFill>
                <a:latin typeface="Arial" panose="020B0604020202020204" pitchFamily="34" charset="0"/>
              </a:rPr>
              <a:t>C</a:t>
            </a:r>
            <a:r>
              <a:rPr lang="en-US" dirty="0">
                <a:solidFill>
                  <a:srgbClr val="202122"/>
                </a:solidFill>
                <a:latin typeface="Arial" panose="020B0604020202020204" pitchFamily="34" charset="0"/>
              </a:rPr>
              <a:t>hromatin using </a:t>
            </a:r>
            <a:r>
              <a:rPr lang="en-US" b="1" dirty="0">
                <a:solidFill>
                  <a:srgbClr val="202122"/>
                </a:solidFill>
                <a:latin typeface="Arial" panose="020B0604020202020204" pitchFamily="34" charset="0"/>
              </a:rPr>
              <a:t>seq</a:t>
            </a:r>
            <a:r>
              <a:rPr lang="en-US" dirty="0">
                <a:solidFill>
                  <a:srgbClr val="202122"/>
                </a:solidFill>
                <a:latin typeface="Arial" panose="020B0604020202020204" pitchFamily="34" charset="0"/>
              </a:rPr>
              <a:t>uencing),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02122"/>
                </a:solidFill>
                <a:latin typeface="Arial" panose="020B0604020202020204" pitchFamily="34" charset="0"/>
              </a:rPr>
              <a:t>And address that: </a:t>
            </a:r>
            <a:r>
              <a:rPr lang="en-US" dirty="0"/>
              <a:t>The method is a fast and sensitive alternative to DNase-seq for assaying chromatin accessibility genome-wide, or to </a:t>
            </a:r>
            <a:r>
              <a:rPr lang="en-US" dirty="0" err="1"/>
              <a:t>MNase</a:t>
            </a:r>
            <a:r>
              <a:rPr lang="en-US" dirty="0"/>
              <a:t>-seq for assaying nucleosome positions in accessible regions of the genome.</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3</a:t>
            </a:fld>
            <a:endParaRPr lang="en-US"/>
          </a:p>
        </p:txBody>
      </p:sp>
    </p:spTree>
    <p:extLst>
      <p:ext uri="{BB962C8B-B14F-4D97-AF65-F5344CB8AC3E}">
        <p14:creationId xmlns:p14="http://schemas.microsoft.com/office/powerpoint/2010/main" val="526249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profile of the heatmap make the distribution more obviously. </a:t>
            </a:r>
          </a:p>
        </p:txBody>
      </p:sp>
      <p:sp>
        <p:nvSpPr>
          <p:cNvPr id="4" name="Slide Number Placeholder 3"/>
          <p:cNvSpPr>
            <a:spLocks noGrp="1"/>
          </p:cNvSpPr>
          <p:nvPr>
            <p:ph type="sldNum" sz="quarter" idx="5"/>
          </p:nvPr>
        </p:nvSpPr>
        <p:spPr/>
        <p:txBody>
          <a:bodyPr/>
          <a:lstStyle/>
          <a:p>
            <a:fld id="{C140D566-4D6F-0847-9169-BDECC937FE5F}" type="slidenum">
              <a:rPr lang="en-US" smtClean="0"/>
              <a:t>30</a:t>
            </a:fld>
            <a:endParaRPr lang="en-US"/>
          </a:p>
        </p:txBody>
      </p:sp>
    </p:spTree>
    <p:extLst>
      <p:ext uri="{BB962C8B-B14F-4D97-AF65-F5344CB8AC3E}">
        <p14:creationId xmlns:p14="http://schemas.microsoft.com/office/powerpoint/2010/main" val="3219988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plot the heatmap, we use </a:t>
            </a:r>
            <a:r>
              <a:rPr lang="en-US" sz="1200" b="0" i="0" kern="1200" dirty="0" err="1">
                <a:solidFill>
                  <a:schemeClr val="tx1"/>
                </a:solidFill>
                <a:effectLst/>
                <a:latin typeface="+mn-lt"/>
                <a:ea typeface="+mn-ea"/>
                <a:cs typeface="+mn-cs"/>
              </a:rPr>
              <a:t>enrichedFragments</a:t>
            </a:r>
            <a:r>
              <a:rPr lang="en-US" sz="1200" b="0" i="0" kern="1200" dirty="0">
                <a:solidFill>
                  <a:schemeClr val="tx1"/>
                </a:solidFill>
                <a:effectLst/>
                <a:latin typeface="+mn-lt"/>
                <a:ea typeface="+mn-ea"/>
                <a:cs typeface="+mn-cs"/>
              </a:rPr>
              <a:t> function to do metagene analysis and the plot the heatmap by </a:t>
            </a:r>
            <a:r>
              <a:rPr lang="en-US" sz="1200" b="0" i="0" kern="1200" dirty="0" err="1">
                <a:solidFill>
                  <a:schemeClr val="tx1"/>
                </a:solidFill>
                <a:effectLst/>
                <a:latin typeface="+mn-lt"/>
                <a:ea typeface="+mn-ea"/>
                <a:cs typeface="+mn-cs"/>
              </a:rPr>
              <a:t>ChIPpeakAnno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featureAlignedHeatmap</a:t>
            </a:r>
            <a:r>
              <a:rPr lang="en-US" sz="1200" b="0" i="0" kern="1200" dirty="0">
                <a:solidFill>
                  <a:schemeClr val="tx1"/>
                </a:solidFill>
                <a:effectLst/>
                <a:latin typeface="+mn-lt"/>
                <a:ea typeface="+mn-ea"/>
                <a:cs typeface="+mn-cs"/>
              </a:rPr>
              <a:t> function.</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31</a:t>
            </a:fld>
            <a:endParaRPr lang="en-US"/>
          </a:p>
        </p:txBody>
      </p:sp>
    </p:spTree>
    <p:extLst>
      <p:ext uri="{BB962C8B-B14F-4D97-AF65-F5344CB8AC3E}">
        <p14:creationId xmlns:p14="http://schemas.microsoft.com/office/powerpoint/2010/main" val="3304846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script shown here is used to emphasize the nucleosome positions. Here I showed is the rescaled plot.</a:t>
            </a:r>
          </a:p>
        </p:txBody>
      </p:sp>
      <p:sp>
        <p:nvSpPr>
          <p:cNvPr id="4" name="Slide Number Placeholder 3"/>
          <p:cNvSpPr>
            <a:spLocks noGrp="1"/>
          </p:cNvSpPr>
          <p:nvPr>
            <p:ph type="sldNum" sz="quarter" idx="5"/>
          </p:nvPr>
        </p:nvSpPr>
        <p:spPr/>
        <p:txBody>
          <a:bodyPr/>
          <a:lstStyle/>
          <a:p>
            <a:fld id="{C140D566-4D6F-0847-9169-BDECC937FE5F}" type="slidenum">
              <a:rPr lang="en-US" smtClean="0"/>
              <a:t>32</a:t>
            </a:fld>
            <a:endParaRPr lang="en-US"/>
          </a:p>
        </p:txBody>
      </p:sp>
    </p:spTree>
    <p:extLst>
      <p:ext uri="{BB962C8B-B14F-4D97-AF65-F5344CB8AC3E}">
        <p14:creationId xmlns:p14="http://schemas.microsoft.com/office/powerpoint/2010/main" val="2861218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factorFootprints</a:t>
            </a:r>
            <a:r>
              <a:rPr lang="en-US" dirty="0"/>
              <a:t> function can be used to assessing footprints of DNA-binding factors. You can input the binding sites by yourself or use position weight matrix to predict the binding sites.</a:t>
            </a:r>
          </a:p>
          <a:p>
            <a:r>
              <a:rPr lang="en-US" dirty="0"/>
              <a:t>The hypothesis is that the binding sites will be protected by proteins, which in turn prevented the insertion of Tn5. We can see the avoidance by accumulate the signals via metagene analysis.</a:t>
            </a:r>
          </a:p>
          <a:p>
            <a:r>
              <a:rPr lang="en-US" dirty="0"/>
              <a:t>In the right, this figure is for </a:t>
            </a:r>
            <a:r>
              <a:rPr lang="en-US" dirty="0" err="1"/>
              <a:t>Dnase</a:t>
            </a:r>
            <a:r>
              <a:rPr lang="en-US" dirty="0"/>
              <a:t>-seq. But it also apply to ATAC-seq. If there is strong binding of protein with DNA, there will show a deep footprint, where for the weak bindings, a shallow or no footprint will be expected.</a:t>
            </a:r>
          </a:p>
        </p:txBody>
      </p:sp>
      <p:sp>
        <p:nvSpPr>
          <p:cNvPr id="4" name="Slide Number Placeholder 3"/>
          <p:cNvSpPr>
            <a:spLocks noGrp="1"/>
          </p:cNvSpPr>
          <p:nvPr>
            <p:ph type="sldNum" sz="quarter" idx="5"/>
          </p:nvPr>
        </p:nvSpPr>
        <p:spPr/>
        <p:txBody>
          <a:bodyPr/>
          <a:lstStyle/>
          <a:p>
            <a:fld id="{C140D566-4D6F-0847-9169-BDECC937FE5F}" type="slidenum">
              <a:rPr lang="en-US" smtClean="0"/>
              <a:t>33</a:t>
            </a:fld>
            <a:endParaRPr lang="en-US"/>
          </a:p>
        </p:txBody>
      </p:sp>
    </p:spTree>
    <p:extLst>
      <p:ext uri="{BB962C8B-B14F-4D97-AF65-F5344CB8AC3E}">
        <p14:creationId xmlns:p14="http://schemas.microsoft.com/office/powerpoint/2010/main" val="3714635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2">
                    <a:lumMod val="50000"/>
                  </a:schemeClr>
                </a:solidFill>
              </a:rPr>
              <a:t>V-plot is a plot to visualize fragment midpoint vs length for a given transcription factors.</a:t>
            </a:r>
          </a:p>
          <a:p>
            <a:r>
              <a:rPr lang="en-US" dirty="0"/>
              <a:t>The x-axis is the distance to binding site. Y-axis is the length of fragment. The density show the reads density. Because the avoidance of binding protein, we will see a v shape plot. </a:t>
            </a:r>
          </a:p>
        </p:txBody>
      </p:sp>
      <p:sp>
        <p:nvSpPr>
          <p:cNvPr id="4" name="Slide Number Placeholder 3"/>
          <p:cNvSpPr>
            <a:spLocks noGrp="1"/>
          </p:cNvSpPr>
          <p:nvPr>
            <p:ph type="sldNum" sz="quarter" idx="5"/>
          </p:nvPr>
        </p:nvSpPr>
        <p:spPr/>
        <p:txBody>
          <a:bodyPr/>
          <a:lstStyle/>
          <a:p>
            <a:fld id="{C140D566-4D6F-0847-9169-BDECC937FE5F}" type="slidenum">
              <a:rPr lang="en-US" smtClean="0"/>
              <a:t>34</a:t>
            </a:fld>
            <a:endParaRPr lang="en-US"/>
          </a:p>
        </p:txBody>
      </p:sp>
    </p:spTree>
    <p:extLst>
      <p:ext uri="{BB962C8B-B14F-4D97-AF65-F5344CB8AC3E}">
        <p14:creationId xmlns:p14="http://schemas.microsoft.com/office/powerpoint/2010/main" val="1669430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use </a:t>
            </a:r>
            <a:r>
              <a:rPr lang="en-US" dirty="0" err="1"/>
              <a:t>factorFootprints</a:t>
            </a:r>
            <a:r>
              <a:rPr lang="en-US" dirty="0"/>
              <a:t> and </a:t>
            </a:r>
            <a:r>
              <a:rPr lang="en-US" dirty="0" err="1"/>
              <a:t>vPlot</a:t>
            </a:r>
            <a:r>
              <a:rPr lang="en-US" dirty="0"/>
              <a:t> to plot the footprints and </a:t>
            </a:r>
            <a:r>
              <a:rPr lang="en-US" dirty="0" err="1"/>
              <a:t>vPlot</a:t>
            </a:r>
            <a:r>
              <a:rPr lang="en-US" dirty="0"/>
              <a:t>. We did not see a </a:t>
            </a:r>
            <a:r>
              <a:rPr lang="en-US" dirty="0" err="1"/>
              <a:t>v-shape</a:t>
            </a:r>
            <a:r>
              <a:rPr lang="en-US" dirty="0"/>
              <a:t> here is because the sample data is too small only about 10 percent of chr1.</a:t>
            </a:r>
          </a:p>
        </p:txBody>
      </p:sp>
      <p:sp>
        <p:nvSpPr>
          <p:cNvPr id="4" name="Slide Number Placeholder 3"/>
          <p:cNvSpPr>
            <a:spLocks noGrp="1"/>
          </p:cNvSpPr>
          <p:nvPr>
            <p:ph type="sldNum" sz="quarter" idx="5"/>
          </p:nvPr>
        </p:nvSpPr>
        <p:spPr/>
        <p:txBody>
          <a:bodyPr/>
          <a:lstStyle/>
          <a:p>
            <a:fld id="{C140D566-4D6F-0847-9169-BDECC937FE5F}" type="slidenum">
              <a:rPr lang="en-US" smtClean="0"/>
              <a:t>35</a:t>
            </a:fld>
            <a:endParaRPr lang="en-US"/>
          </a:p>
        </p:txBody>
      </p:sp>
    </p:spTree>
    <p:extLst>
      <p:ext uri="{BB962C8B-B14F-4D97-AF65-F5344CB8AC3E}">
        <p14:creationId xmlns:p14="http://schemas.microsoft.com/office/powerpoint/2010/main" val="1462478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summary, </a:t>
            </a:r>
            <a:r>
              <a:rPr lang="en-US" dirty="0" err="1"/>
              <a:t>ATACseqQC</a:t>
            </a:r>
            <a:r>
              <a:rPr lang="en-US" dirty="0"/>
              <a:t> can help researcher to assess the quality of the ATAC library preparation by simple plots. </a:t>
            </a:r>
            <a:r>
              <a:rPr lang="en-US" sz="1200" b="0" i="0" kern="1200" dirty="0">
                <a:solidFill>
                  <a:schemeClr val="tx1"/>
                </a:solidFill>
                <a:effectLst/>
                <a:latin typeface="+mn-lt"/>
                <a:ea typeface="+mn-ea"/>
                <a:cs typeface="+mn-cs"/>
              </a:rPr>
              <a:t>In addition, it can preprocess bam files for downstream analysis.</a:t>
            </a:r>
            <a:endParaRPr lang="en-US" dirty="0"/>
          </a:p>
        </p:txBody>
      </p:sp>
      <p:sp>
        <p:nvSpPr>
          <p:cNvPr id="4" name="Slide Number Placeholder 3"/>
          <p:cNvSpPr>
            <a:spLocks noGrp="1"/>
          </p:cNvSpPr>
          <p:nvPr>
            <p:ph type="sldNum" sz="quarter" idx="5"/>
          </p:nvPr>
        </p:nvSpPr>
        <p:spPr/>
        <p:txBody>
          <a:bodyPr/>
          <a:lstStyle/>
          <a:p>
            <a:fld id="{92112101-CF36-B24C-9EDC-D36A8B0522D6}" type="slidenum">
              <a:rPr lang="en-US" smtClean="0"/>
              <a:t>36</a:t>
            </a:fld>
            <a:endParaRPr lang="en-US"/>
          </a:p>
        </p:txBody>
      </p:sp>
    </p:spTree>
    <p:extLst>
      <p:ext uri="{BB962C8B-B14F-4D97-AF65-F5344CB8AC3E}">
        <p14:creationId xmlns:p14="http://schemas.microsoft.com/office/powerpoint/2010/main" val="1122021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would like to  thanks </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Haibo</a:t>
            </a:r>
            <a:r>
              <a:rPr lang="en-US" sz="1200" b="1" i="0" kern="1200" dirty="0">
                <a:solidFill>
                  <a:schemeClr val="tx1"/>
                </a:solidFill>
                <a:effectLst/>
                <a:latin typeface="+mn-lt"/>
                <a:ea typeface="+mn-ea"/>
                <a:cs typeface="+mn-cs"/>
              </a:rPr>
              <a:t>, PhD,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Amy Dickson,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Kenneth D. </a:t>
            </a:r>
            <a:r>
              <a:rPr lang="en-US" sz="1200" b="1" i="0" kern="1200" dirty="0" err="1">
                <a:solidFill>
                  <a:schemeClr val="tx1"/>
                </a:solidFill>
                <a:effectLst/>
                <a:latin typeface="+mn-lt"/>
                <a:ea typeface="+mn-ea"/>
                <a:cs typeface="+mn-cs"/>
              </a:rPr>
              <a:t>Poss</a:t>
            </a:r>
            <a:r>
              <a:rPr lang="en-US" sz="1200" b="1" i="0" kern="1200" dirty="0">
                <a:solidFill>
                  <a:schemeClr val="tx1"/>
                </a:solidFill>
                <a:effectLst/>
                <a:latin typeface="+mn-lt"/>
                <a:ea typeface="+mn-ea"/>
                <a:cs typeface="+mn-cs"/>
              </a:rPr>
              <a:t>, Ph.D.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Julie Zhu, Ph.D.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Jun Yu, </a:t>
            </a:r>
            <a:r>
              <a:rPr lang="en-US" sz="1200" b="1" i="0" kern="1200" dirty="0" err="1">
                <a:solidFill>
                  <a:schemeClr val="tx1"/>
                </a:solidFill>
                <a:effectLst/>
                <a:latin typeface="+mn-lt"/>
                <a:ea typeface="+mn-ea"/>
                <a:cs typeface="+mn-cs"/>
              </a:rPr>
              <a:t>Ph.D</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And all the lab members in </a:t>
            </a:r>
            <a:r>
              <a:rPr lang="en-US" sz="1200" b="1" i="0" kern="1200" dirty="0" err="1">
                <a:solidFill>
                  <a:schemeClr val="tx1"/>
                </a:solidFill>
                <a:effectLst/>
                <a:latin typeface="+mn-lt"/>
                <a:ea typeface="+mn-ea"/>
                <a:cs typeface="+mn-cs"/>
              </a:rPr>
              <a:t>Poss</a:t>
            </a:r>
            <a:r>
              <a:rPr lang="en-US" sz="1200" b="1" i="0" kern="1200" dirty="0">
                <a:solidFill>
                  <a:schemeClr val="tx1"/>
                </a:solidFill>
                <a:effectLst/>
                <a:latin typeface="+mn-lt"/>
                <a:ea typeface="+mn-ea"/>
                <a:cs typeface="+mn-cs"/>
              </a:rPr>
              <a:t> lab.</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Thank you for your attention.</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2112101-CF36-B24C-9EDC-D36A8B0522D6}" type="slidenum">
              <a:rPr lang="en-US" smtClean="0"/>
              <a:t>37</a:t>
            </a:fld>
            <a:endParaRPr lang="en-US"/>
          </a:p>
        </p:txBody>
      </p:sp>
    </p:spTree>
    <p:extLst>
      <p:ext uri="{BB962C8B-B14F-4D97-AF65-F5344CB8AC3E}">
        <p14:creationId xmlns:p14="http://schemas.microsoft.com/office/powerpoint/2010/main" val="113128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count the experiment numbers submitted to GEO this Monday. Compare to other methods, ATAC-seq is most widely used method for profiling chromatin accessibility.</a:t>
            </a:r>
          </a:p>
        </p:txBody>
      </p:sp>
      <p:sp>
        <p:nvSpPr>
          <p:cNvPr id="4" name="Slide Number Placeholder 3"/>
          <p:cNvSpPr>
            <a:spLocks noGrp="1"/>
          </p:cNvSpPr>
          <p:nvPr>
            <p:ph type="sldNum" sz="quarter" idx="5"/>
          </p:nvPr>
        </p:nvSpPr>
        <p:spPr/>
        <p:txBody>
          <a:bodyPr/>
          <a:lstStyle/>
          <a:p>
            <a:fld id="{C140D566-4D6F-0847-9169-BDECC937FE5F}" type="slidenum">
              <a:rPr lang="en-US" smtClean="0"/>
              <a:t>4</a:t>
            </a:fld>
            <a:endParaRPr lang="en-US"/>
          </a:p>
        </p:txBody>
      </p:sp>
    </p:spTree>
    <p:extLst>
      <p:ext uri="{BB962C8B-B14F-4D97-AF65-F5344CB8AC3E}">
        <p14:creationId xmlns:p14="http://schemas.microsoft.com/office/powerpoint/2010/main" val="21331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a:t>
            </a:r>
            <a:r>
              <a:rPr lang="en-US" sz="1200" b="0" i="0" kern="1200" dirty="0" err="1">
                <a:solidFill>
                  <a:schemeClr val="tx1"/>
                </a:solidFill>
                <a:effectLst/>
                <a:latin typeface="+mn-lt"/>
                <a:ea typeface="+mn-ea"/>
                <a:cs typeface="+mn-cs"/>
              </a:rPr>
              <a:t>ATACseq</a:t>
            </a:r>
            <a:r>
              <a:rPr lang="en-US" sz="1200" b="0" i="0" kern="1200" dirty="0">
                <a:solidFill>
                  <a:schemeClr val="tx1"/>
                </a:solidFill>
                <a:effectLst/>
                <a:latin typeface="+mn-lt"/>
                <a:ea typeface="+mn-ea"/>
                <a:cs typeface="+mn-cs"/>
              </a:rPr>
              <a:t> is so popular, there are two majority reasons: 1. rapid and sensitive, 2. comprehensive profile. It requires less  starting material and preparation time. ATAC-seq provide not only the open chromatin information but also the TF and nucleosome occupancy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Compare to DNase-seq (Duke, Greg Crawford Lab, </a:t>
            </a:r>
            <a:r>
              <a:rPr lang="en-US" sz="1200" b="0" i="0" kern="1200" dirty="0" err="1">
                <a:solidFill>
                  <a:schemeClr val="tx1"/>
                </a:solidFill>
                <a:effectLst/>
                <a:latin typeface="+mn-lt"/>
                <a:ea typeface="+mn-ea"/>
                <a:cs typeface="+mn-cs"/>
              </a:rPr>
              <a:t>linyun</a:t>
            </a:r>
            <a:r>
              <a:rPr lang="en-US" sz="1200" b="0" i="0" kern="1200" dirty="0">
                <a:solidFill>
                  <a:schemeClr val="tx1"/>
                </a:solidFill>
                <a:effectLst/>
                <a:latin typeface="+mn-lt"/>
                <a:ea typeface="+mn-ea"/>
                <a:cs typeface="+mn-cs"/>
              </a:rPr>
              <a:t> Song) and FAIRE-seq (University of North Carolina, UNC) , the majority open chromatin are identical to </a:t>
            </a:r>
            <a:r>
              <a:rPr lang="en-US" sz="1200" b="0" i="0" kern="1200" dirty="0" err="1">
                <a:solidFill>
                  <a:schemeClr val="tx1"/>
                </a:solidFill>
                <a:effectLst/>
                <a:latin typeface="+mn-lt"/>
                <a:ea typeface="+mn-ea"/>
                <a:cs typeface="+mn-cs"/>
              </a:rPr>
              <a:t>DNAseq</a:t>
            </a:r>
            <a:r>
              <a:rPr lang="en-US" sz="1200" b="0" i="0" kern="1200" dirty="0">
                <a:solidFill>
                  <a:schemeClr val="tx1"/>
                </a:solidFill>
                <a:effectLst/>
                <a:latin typeface="+mn-lt"/>
                <a:ea typeface="+mn-ea"/>
                <a:cs typeface="+mn-cs"/>
              </a:rPr>
              <a:t> and FAIRE-seq.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Genomic target: </a:t>
            </a:r>
            <a:r>
              <a:rPr lang="en-US" sz="1200" b="0" i="0" kern="1200" dirty="0" err="1">
                <a:solidFill>
                  <a:schemeClr val="tx1"/>
                </a:solidFill>
                <a:effectLst/>
                <a:latin typeface="+mn-lt"/>
                <a:ea typeface="+mn-ea"/>
                <a:cs typeface="+mn-cs"/>
              </a:rPr>
              <a:t>MNase</a:t>
            </a:r>
            <a:r>
              <a:rPr lang="en-US" sz="1200" b="0" i="0" kern="1200" dirty="0">
                <a:solidFill>
                  <a:schemeClr val="tx1"/>
                </a:solidFill>
                <a:effectLst/>
                <a:latin typeface="+mn-lt"/>
                <a:ea typeface="+mn-ea"/>
                <a:cs typeface="+mn-cs"/>
              </a:rPr>
              <a:t>: nucleosome, DNase and FAIRE: open chromatin, ATAC: open chromatin, TF and nucleosome occupancy</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5</a:t>
            </a:fld>
            <a:endParaRPr lang="en-US"/>
          </a:p>
        </p:txBody>
      </p:sp>
    </p:spTree>
    <p:extLst>
      <p:ext uri="{BB962C8B-B14F-4D97-AF65-F5344CB8AC3E}">
        <p14:creationId xmlns:p14="http://schemas.microsoft.com/office/powerpoint/2010/main" val="406909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really easy to perform. ATAC-seq is a simple 2-step protocol:</a:t>
            </a:r>
          </a:p>
          <a:p>
            <a:pPr marL="228600" indent="-228600">
              <a:buAutoNum type="arabicPeriod"/>
            </a:pPr>
            <a:r>
              <a:rPr lang="en-US" dirty="0"/>
              <a:t>Insertion of Tn5 transposase with adaptors</a:t>
            </a:r>
          </a:p>
          <a:p>
            <a:pPr marL="228600" indent="-228600">
              <a:buAutoNum type="arabicPeriod"/>
            </a:pPr>
            <a:r>
              <a:rPr lang="en-US" dirty="0"/>
              <a:t>PCR amplification.</a:t>
            </a:r>
          </a:p>
        </p:txBody>
      </p:sp>
      <p:sp>
        <p:nvSpPr>
          <p:cNvPr id="4" name="Slide Number Placeholder 3"/>
          <p:cNvSpPr>
            <a:spLocks noGrp="1"/>
          </p:cNvSpPr>
          <p:nvPr>
            <p:ph type="sldNum" sz="quarter" idx="5"/>
          </p:nvPr>
        </p:nvSpPr>
        <p:spPr/>
        <p:txBody>
          <a:bodyPr/>
          <a:lstStyle/>
          <a:p>
            <a:fld id="{C140D566-4D6F-0847-9169-BDECC937FE5F}" type="slidenum">
              <a:rPr lang="en-US" smtClean="0"/>
              <a:t>6</a:t>
            </a:fld>
            <a:endParaRPr lang="en-US"/>
          </a:p>
        </p:txBody>
      </p:sp>
    </p:spTree>
    <p:extLst>
      <p:ext uri="{BB962C8B-B14F-4D97-AF65-F5344CB8AC3E}">
        <p14:creationId xmlns:p14="http://schemas.microsoft.com/office/powerpoint/2010/main" val="3518118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got the sequence results, many researchers ask me a question, how about the quality of my ATAC-seq. Indeed, this question can be separated into two layers:</a:t>
            </a:r>
          </a:p>
          <a:p>
            <a:r>
              <a:rPr lang="en-US" dirty="0"/>
              <a:t>First, Does the sequencing succeed? This can be answered by </a:t>
            </a:r>
            <a:r>
              <a:rPr lang="en-US" dirty="0" err="1"/>
              <a:t>fastQC</a:t>
            </a:r>
            <a:r>
              <a:rPr lang="en-US" dirty="0"/>
              <a:t> and some </a:t>
            </a:r>
            <a:r>
              <a:rPr lang="en-US" dirty="0" err="1"/>
              <a:t>sam</a:t>
            </a:r>
            <a:r>
              <a:rPr lang="en-US" dirty="0"/>
              <a:t> or bam tools by testing the sequencing score, and duplicates rate. </a:t>
            </a:r>
          </a:p>
          <a:p>
            <a:r>
              <a:rPr lang="en-US" dirty="0"/>
              <a:t>Second, does the library provide information of open chromatin? This can be answered by </a:t>
            </a:r>
            <a:r>
              <a:rPr lang="en-US" dirty="0" err="1"/>
              <a:t>ATACseqQC</a:t>
            </a:r>
            <a:r>
              <a:rPr lang="en-US" dirty="0"/>
              <a:t>. </a:t>
            </a:r>
            <a:r>
              <a:rPr lang="en-US" dirty="0" err="1"/>
              <a:t>ATACseqQC</a:t>
            </a:r>
            <a:r>
              <a:rPr lang="en-US" dirty="0"/>
              <a:t> will provide information about the fragment size distribution, TSSs enrichment, and genome-wide TF occupancy. </a:t>
            </a:r>
          </a:p>
        </p:txBody>
      </p:sp>
      <p:sp>
        <p:nvSpPr>
          <p:cNvPr id="4" name="Slide Number Placeholder 3"/>
          <p:cNvSpPr>
            <a:spLocks noGrp="1"/>
          </p:cNvSpPr>
          <p:nvPr>
            <p:ph type="sldNum" sz="quarter" idx="5"/>
          </p:nvPr>
        </p:nvSpPr>
        <p:spPr/>
        <p:txBody>
          <a:bodyPr/>
          <a:lstStyle/>
          <a:p>
            <a:fld id="{C140D566-4D6F-0847-9169-BDECC937FE5F}" type="slidenum">
              <a:rPr lang="en-US" smtClean="0"/>
              <a:t>7</a:t>
            </a:fld>
            <a:endParaRPr lang="en-US"/>
          </a:p>
        </p:txBody>
      </p:sp>
    </p:spTree>
    <p:extLst>
      <p:ext uri="{BB962C8B-B14F-4D97-AF65-F5344CB8AC3E}">
        <p14:creationId xmlns:p14="http://schemas.microsoft.com/office/powerpoint/2010/main" val="392568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 Bioconductor package, of course, </a:t>
            </a:r>
            <a:r>
              <a:rPr lang="en-US" dirty="0" err="1"/>
              <a:t>ATACseqQC</a:t>
            </a:r>
            <a:r>
              <a:rPr lang="en-US" dirty="0"/>
              <a:t> must be well documented and maintained. There are daily building system to test the package is up to date. It is cross platform tools.  It also provide multiple method to get help from authors, such as Bioconductor support site, or email communication with the authors. It is easy to use. You only requires basic R experience. It also provide the files for downstream analysis.</a:t>
            </a:r>
          </a:p>
          <a:p>
            <a:r>
              <a:rPr lang="en-US" dirty="0"/>
              <a:t> In BMC Genomics similar age papers, it is ranked top 1 level online attention.</a:t>
            </a:r>
          </a:p>
          <a:p>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8</a:t>
            </a:fld>
            <a:endParaRPr lang="en-US"/>
          </a:p>
        </p:txBody>
      </p:sp>
    </p:spTree>
    <p:extLst>
      <p:ext uri="{BB962C8B-B14F-4D97-AF65-F5344CB8AC3E}">
        <p14:creationId xmlns:p14="http://schemas.microsoft.com/office/powerpoint/2010/main" val="55605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data for this workshop is prepared from the original ATAC-seq paper  of Greenleaf’s lab, published in nature methods. The reads were downloaded from GEO and then processed with multiple steps,</a:t>
            </a:r>
          </a:p>
          <a:p>
            <a:r>
              <a:rPr lang="en-US" dirty="0"/>
              <a:t>Trim the adaptor, align to human genome, filter unwanted reads such as duplicates and </a:t>
            </a:r>
            <a:r>
              <a:rPr lang="en-US" dirty="0" err="1"/>
              <a:t>chrM</a:t>
            </a:r>
            <a:r>
              <a:rPr lang="en-US" dirty="0"/>
              <a:t> reads. </a:t>
            </a:r>
          </a:p>
        </p:txBody>
      </p:sp>
      <p:sp>
        <p:nvSpPr>
          <p:cNvPr id="4" name="Slide Number Placeholder 3"/>
          <p:cNvSpPr>
            <a:spLocks noGrp="1"/>
          </p:cNvSpPr>
          <p:nvPr>
            <p:ph type="sldNum" sz="quarter" idx="5"/>
          </p:nvPr>
        </p:nvSpPr>
        <p:spPr/>
        <p:txBody>
          <a:bodyPr/>
          <a:lstStyle/>
          <a:p>
            <a:fld id="{C140D566-4D6F-0847-9169-BDECC937FE5F}" type="slidenum">
              <a:rPr lang="en-US" smtClean="0"/>
              <a:t>9</a:t>
            </a:fld>
            <a:endParaRPr lang="en-US"/>
          </a:p>
        </p:txBody>
      </p:sp>
    </p:spTree>
    <p:extLst>
      <p:ext uri="{BB962C8B-B14F-4D97-AF65-F5344CB8AC3E}">
        <p14:creationId xmlns:p14="http://schemas.microsoft.com/office/powerpoint/2010/main" val="156992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A63781-CCC9-A648-87FF-2A2AC33BDA0B}" type="datetimeFigureOut">
              <a:rPr lang="en-US" smtClean="0"/>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279538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63781-CCC9-A648-87FF-2A2AC33BDA0B}" type="datetimeFigureOut">
              <a:rPr lang="en-US" smtClean="0"/>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3018448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63781-CCC9-A648-87FF-2A2AC33BDA0B}" type="datetimeFigureOut">
              <a:rPr lang="en-US" smtClean="0"/>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46344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A63781-CCC9-A648-87FF-2A2AC33BDA0B}" type="datetimeFigureOut">
              <a:rPr lang="en-US" smtClean="0"/>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1741674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63781-CCC9-A648-87FF-2A2AC33BDA0B}" type="datetimeFigureOut">
              <a:rPr lang="en-US" smtClean="0"/>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231305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A63781-CCC9-A648-87FF-2A2AC33BDA0B}" type="datetimeFigureOut">
              <a:rPr lang="en-US" smtClean="0"/>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212312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A63781-CCC9-A648-87FF-2A2AC33BDA0B}" type="datetimeFigureOut">
              <a:rPr lang="en-US" smtClean="0"/>
              <a:t>6/23/20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317833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A63781-CCC9-A648-87FF-2A2AC33BDA0B}" type="datetimeFigureOut">
              <a:rPr lang="en-US" smtClean="0"/>
              <a:t>6/23/20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287627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63781-CCC9-A648-87FF-2A2AC33BDA0B}" type="datetimeFigureOut">
              <a:rPr lang="en-US" smtClean="0"/>
              <a:t>6/23/20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69122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A63781-CCC9-A648-87FF-2A2AC33BDA0B}" type="datetimeFigureOut">
              <a:rPr lang="en-US" smtClean="0"/>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1177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A63781-CCC9-A648-87FF-2A2AC33BDA0B}" type="datetimeFigureOut">
              <a:rPr lang="en-US" smtClean="0"/>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C58E4-80EE-C246-97AA-7ADCA3AD3B3D}" type="slidenum">
              <a:rPr lang="en-US" smtClean="0"/>
              <a:t>‹#›</a:t>
            </a:fld>
            <a:endParaRPr lang="en-US"/>
          </a:p>
        </p:txBody>
      </p:sp>
    </p:spTree>
    <p:extLst>
      <p:ext uri="{BB962C8B-B14F-4D97-AF65-F5344CB8AC3E}">
        <p14:creationId xmlns:p14="http://schemas.microsoft.com/office/powerpoint/2010/main" val="380550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63781-CCC9-A648-87FF-2A2AC33BDA0B}" type="datetimeFigureOut">
              <a:rPr lang="en-US" smtClean="0"/>
              <a:t>6/23/20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C58E4-80EE-C246-97AA-7ADCA3AD3B3D}" type="slidenum">
              <a:rPr lang="en-US" smtClean="0"/>
              <a:t>‹#›</a:t>
            </a:fld>
            <a:endParaRPr lang="en-US"/>
          </a:p>
        </p:txBody>
      </p:sp>
    </p:spTree>
    <p:extLst>
      <p:ext uri="{BB962C8B-B14F-4D97-AF65-F5344CB8AC3E}">
        <p14:creationId xmlns:p14="http://schemas.microsoft.com/office/powerpoint/2010/main" val="150977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0.png"/><Relationship Id="rId7" Type="http://schemas.openxmlformats.org/officeDocument/2006/relationships/image" Target="../media/image46.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0.png"/><Relationship Id="rId7"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43.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2.tiff"/></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7.png"/><Relationship Id="rId3" Type="http://schemas.openxmlformats.org/officeDocument/2006/relationships/image" Target="../media/image67.png"/><Relationship Id="rId7" Type="http://schemas.openxmlformats.org/officeDocument/2006/relationships/image" Target="../media/image38.png"/><Relationship Id="rId12" Type="http://schemas.openxmlformats.org/officeDocument/2006/relationships/image" Target="../media/image74.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svg"/><Relationship Id="rId4" Type="http://schemas.openxmlformats.org/officeDocument/2006/relationships/image" Target="../media/image68.svg"/><Relationship Id="rId9" Type="http://schemas.openxmlformats.org/officeDocument/2006/relationships/image" Target="../media/image71.png"/><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9.JP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D39CD-4DAF-8A40-B6EA-036CF07EA362}"/>
              </a:ext>
            </a:extLst>
          </p:cNvPr>
          <p:cNvPicPr>
            <a:picLocks noChangeAspect="1"/>
          </p:cNvPicPr>
          <p:nvPr/>
        </p:nvPicPr>
        <p:blipFill rotWithShape="1">
          <a:blip r:embed="rId3"/>
          <a:srcRect b="15625"/>
          <a:stretch/>
        </p:blipFill>
        <p:spPr>
          <a:xfrm>
            <a:off x="0" y="0"/>
            <a:ext cx="12192000" cy="6858000"/>
          </a:xfrm>
          <a:prstGeom prst="rect">
            <a:avLst/>
          </a:prstGeom>
        </p:spPr>
      </p:pic>
      <p:sp>
        <p:nvSpPr>
          <p:cNvPr id="4" name="TextBox 3">
            <a:extLst>
              <a:ext uri="{FF2B5EF4-FFF2-40B4-BE49-F238E27FC236}">
                <a16:creationId xmlns:a16="http://schemas.microsoft.com/office/drawing/2014/main" id="{DBC280FC-5B0F-6348-8425-351BDB6AF094}"/>
              </a:ext>
            </a:extLst>
          </p:cNvPr>
          <p:cNvSpPr txBox="1"/>
          <p:nvPr/>
        </p:nvSpPr>
        <p:spPr>
          <a:xfrm>
            <a:off x="3597062" y="2084172"/>
            <a:ext cx="5724644" cy="1323439"/>
          </a:xfrm>
          <a:prstGeom prst="rect">
            <a:avLst/>
          </a:prstGeom>
          <a:noFill/>
        </p:spPr>
        <p:txBody>
          <a:bodyPr wrap="none" rtlCol="0">
            <a:spAutoFit/>
          </a:bodyPr>
          <a:lstStyle/>
          <a:p>
            <a:r>
              <a:rPr lang="en-US" sz="8000" dirty="0" err="1">
                <a:solidFill>
                  <a:schemeClr val="bg1"/>
                </a:solidFill>
                <a:latin typeface="Courier" pitchFamily="2" charset="0"/>
              </a:rPr>
              <a:t>ATACseqQC</a:t>
            </a:r>
            <a:endParaRPr lang="en-US" sz="8000" dirty="0">
              <a:solidFill>
                <a:schemeClr val="bg1"/>
              </a:solidFill>
              <a:latin typeface="Courier" pitchFamily="2" charset="0"/>
            </a:endParaRPr>
          </a:p>
        </p:txBody>
      </p:sp>
      <p:sp>
        <p:nvSpPr>
          <p:cNvPr id="5" name="TextBox 4">
            <a:extLst>
              <a:ext uri="{FF2B5EF4-FFF2-40B4-BE49-F238E27FC236}">
                <a16:creationId xmlns:a16="http://schemas.microsoft.com/office/drawing/2014/main" id="{4D6FD924-F1A5-F34F-BAE1-F54CF52AC1FF}"/>
              </a:ext>
            </a:extLst>
          </p:cNvPr>
          <p:cNvSpPr txBox="1"/>
          <p:nvPr/>
        </p:nvSpPr>
        <p:spPr>
          <a:xfrm>
            <a:off x="7696379" y="3619156"/>
            <a:ext cx="1345240" cy="923330"/>
          </a:xfrm>
          <a:prstGeom prst="rect">
            <a:avLst/>
          </a:prstGeom>
          <a:noFill/>
        </p:spPr>
        <p:txBody>
          <a:bodyPr wrap="none" rtlCol="0">
            <a:spAutoFit/>
          </a:bodyPr>
          <a:lstStyle/>
          <a:p>
            <a:r>
              <a:rPr lang="en-US" dirty="0" err="1">
                <a:solidFill>
                  <a:schemeClr val="bg1">
                    <a:lumMod val="85000"/>
                  </a:schemeClr>
                </a:solidFill>
              </a:rPr>
              <a:t>Jianhong</a:t>
            </a:r>
            <a:r>
              <a:rPr lang="en-US" dirty="0">
                <a:solidFill>
                  <a:schemeClr val="bg1">
                    <a:lumMod val="85000"/>
                  </a:schemeClr>
                </a:solidFill>
              </a:rPr>
              <a:t> </a:t>
            </a:r>
            <a:r>
              <a:rPr lang="en-US" dirty="0" err="1">
                <a:solidFill>
                  <a:schemeClr val="bg1">
                    <a:lumMod val="85000"/>
                  </a:schemeClr>
                </a:solidFill>
              </a:rPr>
              <a:t>Ou</a:t>
            </a:r>
            <a:endParaRPr lang="en-US" dirty="0">
              <a:solidFill>
                <a:schemeClr val="bg1">
                  <a:lumMod val="85000"/>
                </a:schemeClr>
              </a:solidFill>
            </a:endParaRPr>
          </a:p>
          <a:p>
            <a:r>
              <a:rPr lang="en-US" dirty="0" err="1">
                <a:solidFill>
                  <a:schemeClr val="bg1">
                    <a:lumMod val="85000"/>
                  </a:schemeClr>
                </a:solidFill>
              </a:rPr>
              <a:t>Haibo</a:t>
            </a:r>
            <a:r>
              <a:rPr lang="en-US" dirty="0">
                <a:solidFill>
                  <a:schemeClr val="bg1">
                    <a:lumMod val="85000"/>
                  </a:schemeClr>
                </a:solidFill>
              </a:rPr>
              <a:t> Liu</a:t>
            </a:r>
          </a:p>
          <a:p>
            <a:r>
              <a:rPr lang="en-US" dirty="0">
                <a:solidFill>
                  <a:schemeClr val="bg1">
                    <a:lumMod val="85000"/>
                  </a:schemeClr>
                </a:solidFill>
              </a:rPr>
              <a:t>Julie Zhu</a:t>
            </a:r>
          </a:p>
        </p:txBody>
      </p:sp>
      <p:sp>
        <p:nvSpPr>
          <p:cNvPr id="6" name="Half Frame 5">
            <a:extLst>
              <a:ext uri="{FF2B5EF4-FFF2-40B4-BE49-F238E27FC236}">
                <a16:creationId xmlns:a16="http://schemas.microsoft.com/office/drawing/2014/main" id="{E94803BB-DE2F-FF4D-8E74-076ADDA38B57}"/>
              </a:ext>
            </a:extLst>
          </p:cNvPr>
          <p:cNvSpPr/>
          <p:nvPr/>
        </p:nvSpPr>
        <p:spPr>
          <a:xfrm>
            <a:off x="3316975" y="2084172"/>
            <a:ext cx="560173" cy="481914"/>
          </a:xfrm>
          <a:prstGeom prst="halfFrame">
            <a:avLst>
              <a:gd name="adj1" fmla="val 6306"/>
              <a:gd name="adj2" fmla="val 63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F89231E1-D8B9-1243-8F69-B33CA2EA3D05}"/>
              </a:ext>
            </a:extLst>
          </p:cNvPr>
          <p:cNvSpPr/>
          <p:nvPr/>
        </p:nvSpPr>
        <p:spPr>
          <a:xfrm rot="10800000">
            <a:off x="9041619" y="2925697"/>
            <a:ext cx="560173" cy="481914"/>
          </a:xfrm>
          <a:prstGeom prst="halfFrame">
            <a:avLst>
              <a:gd name="adj1" fmla="val 6306"/>
              <a:gd name="adj2" fmla="val 630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7DA55A9-4B28-5546-9CDC-C0993785DB6B}"/>
              </a:ext>
            </a:extLst>
          </p:cNvPr>
          <p:cNvSpPr txBox="1"/>
          <p:nvPr/>
        </p:nvSpPr>
        <p:spPr>
          <a:xfrm>
            <a:off x="8581282" y="6442502"/>
            <a:ext cx="3394408" cy="276999"/>
          </a:xfrm>
          <a:prstGeom prst="rect">
            <a:avLst/>
          </a:prstGeom>
          <a:noFill/>
        </p:spPr>
        <p:txBody>
          <a:bodyPr wrap="square" rtlCol="0">
            <a:spAutoFit/>
          </a:bodyPr>
          <a:lstStyle/>
          <a:p>
            <a:r>
              <a:rPr lang="en-US" sz="1200" dirty="0" err="1">
                <a:solidFill>
                  <a:schemeClr val="bg1"/>
                </a:solidFill>
              </a:rPr>
              <a:t>Ou</a:t>
            </a:r>
            <a:r>
              <a:rPr lang="en-US" sz="1200" dirty="0">
                <a:solidFill>
                  <a:schemeClr val="bg1"/>
                </a:solidFill>
              </a:rPr>
              <a:t> </a:t>
            </a:r>
            <a:r>
              <a:rPr lang="en-US" sz="1200" dirty="0" err="1">
                <a:solidFill>
                  <a:schemeClr val="bg1"/>
                </a:solidFill>
              </a:rPr>
              <a:t>et.al</a:t>
            </a:r>
            <a:r>
              <a:rPr lang="en-US" sz="1200" dirty="0">
                <a:solidFill>
                  <a:schemeClr val="bg1"/>
                </a:solidFill>
              </a:rPr>
              <a:t>.,  2018. </a:t>
            </a:r>
            <a:r>
              <a:rPr lang="en-US" sz="1200" dirty="0" err="1">
                <a:solidFill>
                  <a:schemeClr val="bg1"/>
                </a:solidFill>
              </a:rPr>
              <a:t>doi</a:t>
            </a:r>
            <a:r>
              <a:rPr lang="en-US" sz="1200" dirty="0">
                <a:solidFill>
                  <a:schemeClr val="bg2"/>
                </a:solidFill>
              </a:rPr>
              <a:t>: 10.1186/s12864-018-4559-3</a:t>
            </a:r>
          </a:p>
        </p:txBody>
      </p:sp>
    </p:spTree>
    <p:extLst>
      <p:ext uri="{BB962C8B-B14F-4D97-AF65-F5344CB8AC3E}">
        <p14:creationId xmlns:p14="http://schemas.microsoft.com/office/powerpoint/2010/main" val="33635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CFDFEA-DAA7-0645-998C-F7DC8199305B}"/>
              </a:ext>
            </a:extLst>
          </p:cNvPr>
          <p:cNvSpPr txBox="1"/>
          <p:nvPr/>
        </p:nvSpPr>
        <p:spPr>
          <a:xfrm>
            <a:off x="255640" y="321666"/>
            <a:ext cx="5187446" cy="646331"/>
          </a:xfrm>
          <a:prstGeom prst="rect">
            <a:avLst/>
          </a:prstGeom>
          <a:noFill/>
        </p:spPr>
        <p:txBody>
          <a:bodyPr wrap="none" rtlCol="0">
            <a:spAutoFit/>
          </a:bodyPr>
          <a:lstStyle/>
          <a:p>
            <a:r>
              <a:rPr lang="en-US" sz="3600" dirty="0">
                <a:latin typeface="Copperplate Gothic Bold" panose="020E0705020206020404" pitchFamily="34" charset="77"/>
              </a:rPr>
              <a:t>Prepare for inputs</a:t>
            </a:r>
          </a:p>
        </p:txBody>
      </p:sp>
      <p:sp>
        <p:nvSpPr>
          <p:cNvPr id="8" name="Rectangle 7">
            <a:extLst>
              <a:ext uri="{FF2B5EF4-FFF2-40B4-BE49-F238E27FC236}">
                <a16:creationId xmlns:a16="http://schemas.microsoft.com/office/drawing/2014/main" id="{35BCA991-FB7C-FA47-BE4F-C93FF69047B4}"/>
              </a:ext>
            </a:extLst>
          </p:cNvPr>
          <p:cNvSpPr/>
          <p:nvPr/>
        </p:nvSpPr>
        <p:spPr>
          <a:xfrm>
            <a:off x="336567" y="967997"/>
            <a:ext cx="7116284" cy="3416320"/>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rPr>
              <a:t>## set the working directory, </a:t>
            </a:r>
          </a:p>
          <a:p>
            <a:r>
              <a:rPr lang="en-US" i="1" dirty="0">
                <a:solidFill>
                  <a:srgbClr val="999988"/>
                </a:solidFill>
              </a:rPr>
              <a:t>## replace "~/Downloads/</a:t>
            </a:r>
            <a:r>
              <a:rPr lang="en-US" i="1" dirty="0" err="1">
                <a:solidFill>
                  <a:srgbClr val="999988"/>
                </a:solidFill>
              </a:rPr>
              <a:t>ATACseqQCworkshop</a:t>
            </a:r>
            <a:r>
              <a:rPr lang="en-US" i="1" dirty="0">
                <a:solidFill>
                  <a:srgbClr val="999988"/>
                </a:solidFill>
              </a:rPr>
              <a:t>" by your path</a:t>
            </a:r>
            <a:r>
              <a:rPr lang="en-US" dirty="0"/>
              <a:t> </a:t>
            </a:r>
          </a:p>
          <a:p>
            <a:r>
              <a:rPr lang="en-US" dirty="0"/>
              <a:t>wd &lt;- </a:t>
            </a:r>
            <a:r>
              <a:rPr lang="en-US" dirty="0">
                <a:solidFill>
                  <a:srgbClr val="DD1144"/>
                </a:solidFill>
              </a:rPr>
              <a:t>"~/Downloads/</a:t>
            </a:r>
            <a:r>
              <a:rPr lang="en-US" dirty="0" err="1">
                <a:solidFill>
                  <a:srgbClr val="DD1144"/>
                </a:solidFill>
              </a:rPr>
              <a:t>ATACseqQCworkshop</a:t>
            </a:r>
            <a:r>
              <a:rPr lang="en-US" dirty="0">
                <a:solidFill>
                  <a:srgbClr val="DD1144"/>
                </a:solidFill>
              </a:rPr>
              <a:t>"</a:t>
            </a:r>
            <a:r>
              <a:rPr lang="en-US" dirty="0"/>
              <a:t> </a:t>
            </a:r>
          </a:p>
          <a:p>
            <a:r>
              <a:rPr lang="en-US" dirty="0" err="1"/>
              <a:t>dir.create</a:t>
            </a:r>
            <a:r>
              <a:rPr lang="en-US" dirty="0"/>
              <a:t>(wd)</a:t>
            </a:r>
          </a:p>
          <a:p>
            <a:r>
              <a:rPr lang="en-US" dirty="0" err="1"/>
              <a:t>setwd</a:t>
            </a:r>
            <a:r>
              <a:rPr lang="en-US" dirty="0"/>
              <a:t>(wd)</a:t>
            </a:r>
            <a:endParaRPr lang="en-US" b="1" dirty="0">
              <a:solidFill>
                <a:srgbClr val="990000"/>
              </a:solidFill>
            </a:endParaRPr>
          </a:p>
          <a:p>
            <a:r>
              <a:rPr lang="en-US" b="1" dirty="0">
                <a:solidFill>
                  <a:srgbClr val="990000"/>
                </a:solidFill>
              </a:rPr>
              <a:t>library</a:t>
            </a:r>
            <a:r>
              <a:rPr lang="en-US" dirty="0"/>
              <a:t>(</a:t>
            </a:r>
            <a:r>
              <a:rPr lang="en-US" dirty="0" err="1"/>
              <a:t>BiocManager</a:t>
            </a:r>
            <a:r>
              <a:rPr lang="en-US" dirty="0"/>
              <a:t>) </a:t>
            </a:r>
          </a:p>
          <a:p>
            <a:r>
              <a:rPr lang="en-US" dirty="0"/>
              <a:t>install(</a:t>
            </a:r>
            <a:r>
              <a:rPr lang="en-US" dirty="0">
                <a:solidFill>
                  <a:srgbClr val="DD1144"/>
                </a:solidFill>
              </a:rPr>
              <a:t>"</a:t>
            </a:r>
            <a:r>
              <a:rPr lang="en-US" dirty="0" err="1">
                <a:solidFill>
                  <a:srgbClr val="DD1144"/>
                </a:solidFill>
              </a:rPr>
              <a:t>jianhong</a:t>
            </a:r>
            <a:r>
              <a:rPr lang="en-US" dirty="0">
                <a:solidFill>
                  <a:srgbClr val="DD1144"/>
                </a:solidFill>
              </a:rPr>
              <a:t>/workshop2020"</a:t>
            </a:r>
            <a:r>
              <a:rPr lang="en-US" dirty="0"/>
              <a:t>)</a:t>
            </a:r>
            <a:endParaRPr lang="en-US" i="1" dirty="0">
              <a:solidFill>
                <a:srgbClr val="999988"/>
              </a:solidFill>
            </a:endParaRPr>
          </a:p>
          <a:p>
            <a:r>
              <a:rPr lang="en-US" i="1" dirty="0">
                <a:solidFill>
                  <a:srgbClr val="999988"/>
                </a:solidFill>
              </a:rPr>
              <a:t>## input the sample </a:t>
            </a:r>
            <a:r>
              <a:rPr lang="en-US" i="1" dirty="0" err="1">
                <a:solidFill>
                  <a:srgbClr val="999988"/>
                </a:solidFill>
              </a:rPr>
              <a:t>bamFile</a:t>
            </a:r>
            <a:r>
              <a:rPr lang="en-US" i="1" dirty="0">
                <a:solidFill>
                  <a:srgbClr val="999988"/>
                </a:solidFill>
              </a:rPr>
              <a:t> from the installed packaged</a:t>
            </a:r>
            <a:r>
              <a:rPr lang="en-US" dirty="0"/>
              <a:t> </a:t>
            </a:r>
          </a:p>
          <a:p>
            <a:r>
              <a:rPr lang="en-US" i="1" dirty="0">
                <a:solidFill>
                  <a:srgbClr val="999988"/>
                </a:solidFill>
              </a:rPr>
              <a:t>## the data is pre-processed chr1 data of GSM1155959</a:t>
            </a:r>
            <a:r>
              <a:rPr lang="en-US" dirty="0"/>
              <a:t> </a:t>
            </a:r>
          </a:p>
          <a:p>
            <a:r>
              <a:rPr lang="en-US" dirty="0" err="1"/>
              <a:t>extfilePath</a:t>
            </a:r>
            <a:r>
              <a:rPr lang="en-US" dirty="0"/>
              <a:t> &lt;- </a:t>
            </a:r>
            <a:r>
              <a:rPr lang="en-US" dirty="0" err="1"/>
              <a:t>system.file</a:t>
            </a:r>
            <a:r>
              <a:rPr lang="en-US" dirty="0"/>
              <a:t>(</a:t>
            </a:r>
            <a:r>
              <a:rPr lang="en-US" dirty="0">
                <a:solidFill>
                  <a:srgbClr val="DD1144"/>
                </a:solidFill>
              </a:rPr>
              <a:t>"</a:t>
            </a:r>
            <a:r>
              <a:rPr lang="en-US" dirty="0" err="1">
                <a:solidFill>
                  <a:srgbClr val="DD1144"/>
                </a:solidFill>
              </a:rPr>
              <a:t>extdata</a:t>
            </a:r>
            <a:r>
              <a:rPr lang="en-US" dirty="0">
                <a:solidFill>
                  <a:srgbClr val="DD1144"/>
                </a:solidFill>
              </a:rPr>
              <a:t>"</a:t>
            </a:r>
            <a:r>
              <a:rPr lang="en-US" dirty="0"/>
              <a:t>, </a:t>
            </a:r>
            <a:r>
              <a:rPr lang="en-US" dirty="0">
                <a:solidFill>
                  <a:srgbClr val="DD1144"/>
                </a:solidFill>
              </a:rPr>
              <a:t>"</a:t>
            </a:r>
            <a:r>
              <a:rPr lang="en-US" dirty="0" err="1">
                <a:solidFill>
                  <a:srgbClr val="DD1144"/>
                </a:solidFill>
              </a:rPr>
              <a:t>ATACseqQC</a:t>
            </a:r>
            <a:r>
              <a:rPr lang="en-US" dirty="0">
                <a:solidFill>
                  <a:srgbClr val="DD1144"/>
                </a:solidFill>
              </a:rPr>
              <a:t>"</a:t>
            </a:r>
            <a:r>
              <a:rPr lang="en-US" dirty="0"/>
              <a:t>, </a:t>
            </a:r>
          </a:p>
          <a:p>
            <a:r>
              <a:rPr lang="en-US" dirty="0"/>
              <a:t>                                             package=</a:t>
            </a:r>
            <a:r>
              <a:rPr lang="en-US" dirty="0">
                <a:solidFill>
                  <a:srgbClr val="DD1144"/>
                </a:solidFill>
              </a:rPr>
              <a:t>"workshop2020"</a:t>
            </a:r>
            <a:r>
              <a:rPr lang="en-US" dirty="0"/>
              <a:t>, </a:t>
            </a:r>
            <a:r>
              <a:rPr lang="en-US" dirty="0" err="1"/>
              <a:t>mustWork</a:t>
            </a:r>
            <a:r>
              <a:rPr lang="en-US" dirty="0"/>
              <a:t> = </a:t>
            </a:r>
            <a:r>
              <a:rPr lang="en-US" dirty="0">
                <a:solidFill>
                  <a:srgbClr val="990073"/>
                </a:solidFill>
              </a:rPr>
              <a:t>TRUE</a:t>
            </a:r>
            <a:r>
              <a:rPr lang="en-US" dirty="0"/>
              <a:t>)</a:t>
            </a:r>
          </a:p>
          <a:p>
            <a:r>
              <a:rPr lang="en-US" dirty="0" err="1"/>
              <a:t>dir</a:t>
            </a:r>
            <a:r>
              <a:rPr lang="en-US" dirty="0"/>
              <a:t>(</a:t>
            </a:r>
            <a:r>
              <a:rPr lang="en-US" dirty="0" err="1"/>
              <a:t>extfilePath</a:t>
            </a:r>
            <a:r>
              <a:rPr lang="en-US" dirty="0"/>
              <a:t>)</a:t>
            </a:r>
            <a:r>
              <a:rPr lang="en-US" i="1" dirty="0">
                <a:solidFill>
                  <a:srgbClr val="999988"/>
                </a:solidFill>
              </a:rPr>
              <a:t>## see what we have in </a:t>
            </a:r>
            <a:r>
              <a:rPr lang="en-US" i="1" dirty="0" err="1">
                <a:solidFill>
                  <a:srgbClr val="999988"/>
                </a:solidFill>
              </a:rPr>
              <a:t>extdata</a:t>
            </a:r>
            <a:r>
              <a:rPr lang="en-US" i="1" dirty="0">
                <a:solidFill>
                  <a:srgbClr val="999988"/>
                </a:solidFill>
              </a:rPr>
              <a:t>/</a:t>
            </a:r>
            <a:r>
              <a:rPr lang="en-US" i="1" dirty="0" err="1">
                <a:solidFill>
                  <a:srgbClr val="999988"/>
                </a:solidFill>
              </a:rPr>
              <a:t>ATACseqQC</a:t>
            </a:r>
            <a:r>
              <a:rPr lang="en-US" i="1" dirty="0">
                <a:solidFill>
                  <a:srgbClr val="999988"/>
                </a:solidFill>
              </a:rPr>
              <a:t> directory</a:t>
            </a:r>
            <a:endParaRPr lang="en-US" dirty="0"/>
          </a:p>
        </p:txBody>
      </p:sp>
      <p:pic>
        <p:nvPicPr>
          <p:cNvPr id="11" name="Picture 10">
            <a:extLst>
              <a:ext uri="{FF2B5EF4-FFF2-40B4-BE49-F238E27FC236}">
                <a16:creationId xmlns:a16="http://schemas.microsoft.com/office/drawing/2014/main" id="{9C33FA08-9E0B-C24B-8705-DE812FF7AC48}"/>
              </a:ext>
            </a:extLst>
          </p:cNvPr>
          <p:cNvPicPr>
            <a:picLocks noChangeAspect="1"/>
          </p:cNvPicPr>
          <p:nvPr/>
        </p:nvPicPr>
        <p:blipFill rotWithShape="1">
          <a:blip r:embed="rId3"/>
          <a:srcRect l="43827" r="11053" b="-1"/>
          <a:stretch/>
        </p:blipFill>
        <p:spPr>
          <a:xfrm>
            <a:off x="7556429" y="0"/>
            <a:ext cx="4635571" cy="6857990"/>
          </a:xfrm>
          <a:prstGeom prst="rect">
            <a:avLst/>
          </a:prstGeom>
          <a:effectLst/>
        </p:spPr>
      </p:pic>
      <p:sp>
        <p:nvSpPr>
          <p:cNvPr id="12" name="Rectangle 11">
            <a:extLst>
              <a:ext uri="{FF2B5EF4-FFF2-40B4-BE49-F238E27FC236}">
                <a16:creationId xmlns:a16="http://schemas.microsoft.com/office/drawing/2014/main" id="{830E535D-5998-F442-A595-A9696F7826E7}"/>
              </a:ext>
            </a:extLst>
          </p:cNvPr>
          <p:cNvSpPr/>
          <p:nvPr/>
        </p:nvSpPr>
        <p:spPr>
          <a:xfrm>
            <a:off x="326734" y="4677299"/>
            <a:ext cx="7126117" cy="646331"/>
          </a:xfrm>
          <a:prstGeom prst="rect">
            <a:avLst/>
          </a:prstGeom>
          <a:ln>
            <a:solidFill>
              <a:schemeClr val="bg2"/>
            </a:solidFill>
          </a:ln>
        </p:spPr>
        <p:txBody>
          <a:bodyPr wrap="square">
            <a:spAutoFit/>
          </a:bodyPr>
          <a:lstStyle/>
          <a:p>
            <a:r>
              <a:rPr lang="en-US" dirty="0"/>
              <a:t>## [1] "GL3.chr1.bam"               "GL3.chr1.bam.bai" </a:t>
            </a:r>
          </a:p>
          <a:p>
            <a:r>
              <a:rPr lang="en-US" dirty="0"/>
              <a:t>## [3] "GL3.chr1.rmdup.bam"  "GL3.chr1.rmdup.bam.bai"</a:t>
            </a:r>
          </a:p>
        </p:txBody>
      </p:sp>
      <p:sp>
        <p:nvSpPr>
          <p:cNvPr id="13" name="TextBox 12">
            <a:extLst>
              <a:ext uri="{FF2B5EF4-FFF2-40B4-BE49-F238E27FC236}">
                <a16:creationId xmlns:a16="http://schemas.microsoft.com/office/drawing/2014/main" id="{8449D688-CEF8-4F40-B962-79AC32A25E21}"/>
              </a:ext>
            </a:extLst>
          </p:cNvPr>
          <p:cNvSpPr txBox="1"/>
          <p:nvPr/>
        </p:nvSpPr>
        <p:spPr>
          <a:xfrm>
            <a:off x="255640" y="5642528"/>
            <a:ext cx="4607030" cy="646331"/>
          </a:xfrm>
          <a:prstGeom prst="rect">
            <a:avLst/>
          </a:prstGeom>
          <a:noFill/>
        </p:spPr>
        <p:txBody>
          <a:bodyPr wrap="none" rtlCol="0">
            <a:spAutoFit/>
          </a:bodyPr>
          <a:lstStyle/>
          <a:p>
            <a:r>
              <a:rPr lang="en-US" dirty="0">
                <a:solidFill>
                  <a:srgbClr val="DD1144"/>
                </a:solidFill>
              </a:rPr>
              <a:t>https://</a:t>
            </a:r>
            <a:r>
              <a:rPr lang="en-US" dirty="0" err="1">
                <a:solidFill>
                  <a:srgbClr val="DD1144"/>
                </a:solidFill>
              </a:rPr>
              <a:t>github.com</a:t>
            </a:r>
            <a:r>
              <a:rPr lang="en-US" dirty="0">
                <a:solidFill>
                  <a:srgbClr val="DD1144"/>
                </a:solidFill>
              </a:rPr>
              <a:t>/</a:t>
            </a:r>
            <a:r>
              <a:rPr lang="en-US" dirty="0" err="1">
                <a:solidFill>
                  <a:srgbClr val="DD1144"/>
                </a:solidFill>
              </a:rPr>
              <a:t>jianhong</a:t>
            </a:r>
            <a:r>
              <a:rPr lang="en-US" dirty="0">
                <a:solidFill>
                  <a:srgbClr val="DD1144"/>
                </a:solidFill>
              </a:rPr>
              <a:t>/workshop2020</a:t>
            </a:r>
          </a:p>
          <a:p>
            <a:r>
              <a:rPr lang="en-US" dirty="0">
                <a:solidFill>
                  <a:srgbClr val="DD1144"/>
                </a:solidFill>
              </a:rPr>
              <a:t>https://</a:t>
            </a:r>
            <a:r>
              <a:rPr lang="en-US" dirty="0" err="1">
                <a:solidFill>
                  <a:srgbClr val="DD1144"/>
                </a:solidFill>
              </a:rPr>
              <a:t>bioconductor.org</a:t>
            </a:r>
            <a:r>
              <a:rPr lang="en-US" dirty="0">
                <a:solidFill>
                  <a:srgbClr val="DD1144"/>
                </a:solidFill>
              </a:rPr>
              <a:t>/packages/</a:t>
            </a:r>
            <a:r>
              <a:rPr lang="en-US" dirty="0" err="1">
                <a:solidFill>
                  <a:srgbClr val="DD1144"/>
                </a:solidFill>
              </a:rPr>
              <a:t>ATACseqQC</a:t>
            </a:r>
            <a:endParaRPr lang="en-US" dirty="0">
              <a:solidFill>
                <a:srgbClr val="DD1144"/>
              </a:solidFill>
            </a:endParaRPr>
          </a:p>
        </p:txBody>
      </p:sp>
    </p:spTree>
    <p:extLst>
      <p:ext uri="{BB962C8B-B14F-4D97-AF65-F5344CB8AC3E}">
        <p14:creationId xmlns:p14="http://schemas.microsoft.com/office/powerpoint/2010/main" val="156720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CFDFEA-DAA7-0645-998C-F7DC8199305B}"/>
              </a:ext>
            </a:extLst>
          </p:cNvPr>
          <p:cNvSpPr txBox="1"/>
          <p:nvPr/>
        </p:nvSpPr>
        <p:spPr>
          <a:xfrm>
            <a:off x="733458" y="420103"/>
            <a:ext cx="4061305" cy="523220"/>
          </a:xfrm>
          <a:prstGeom prst="rect">
            <a:avLst/>
          </a:prstGeom>
          <a:noFill/>
        </p:spPr>
        <p:txBody>
          <a:bodyPr wrap="none" rtlCol="0">
            <a:spAutoFit/>
          </a:bodyPr>
          <a:lstStyle/>
          <a:p>
            <a:r>
              <a:rPr lang="en-US" sz="2800" dirty="0">
                <a:latin typeface="Copperplate Gothic Bold" panose="020E0705020206020404" pitchFamily="34" charset="77"/>
              </a:rPr>
              <a:t>Library complexity</a:t>
            </a:r>
          </a:p>
        </p:txBody>
      </p:sp>
      <p:pic>
        <p:nvPicPr>
          <p:cNvPr id="4" name="Picture 3" descr="A close up of a map&#10;&#10;Description automatically generated">
            <a:extLst>
              <a:ext uri="{FF2B5EF4-FFF2-40B4-BE49-F238E27FC236}">
                <a16:creationId xmlns:a16="http://schemas.microsoft.com/office/drawing/2014/main" id="{F7E95DD3-D500-1A46-8EE6-BA499027D25B}"/>
              </a:ext>
            </a:extLst>
          </p:cNvPr>
          <p:cNvPicPr>
            <a:picLocks noChangeAspect="1"/>
          </p:cNvPicPr>
          <p:nvPr/>
        </p:nvPicPr>
        <p:blipFill>
          <a:blip r:embed="rId3"/>
          <a:stretch>
            <a:fillRect/>
          </a:stretch>
        </p:blipFill>
        <p:spPr>
          <a:xfrm>
            <a:off x="345618" y="1078270"/>
            <a:ext cx="11500763" cy="5243871"/>
          </a:xfrm>
          <a:prstGeom prst="rect">
            <a:avLst/>
          </a:prstGeom>
        </p:spPr>
      </p:pic>
      <p:sp>
        <p:nvSpPr>
          <p:cNvPr id="5" name="TextBox 4">
            <a:extLst>
              <a:ext uri="{FF2B5EF4-FFF2-40B4-BE49-F238E27FC236}">
                <a16:creationId xmlns:a16="http://schemas.microsoft.com/office/drawing/2014/main" id="{FD7984DF-9553-C94C-B95E-6FBD7FBA795A}"/>
              </a:ext>
            </a:extLst>
          </p:cNvPr>
          <p:cNvSpPr txBox="1"/>
          <p:nvPr/>
        </p:nvSpPr>
        <p:spPr>
          <a:xfrm>
            <a:off x="8581282" y="6442502"/>
            <a:ext cx="3394408" cy="276999"/>
          </a:xfrm>
          <a:prstGeom prst="rect">
            <a:avLst/>
          </a:prstGeom>
          <a:noFill/>
        </p:spPr>
        <p:txBody>
          <a:bodyPr wrap="square" rtlCol="0">
            <a:spAutoFit/>
          </a:bodyPr>
          <a:lstStyle/>
          <a:p>
            <a:r>
              <a:rPr lang="en-US" sz="1200" dirty="0" err="1"/>
              <a:t>Ou</a:t>
            </a:r>
            <a:r>
              <a:rPr lang="en-US" sz="1200" dirty="0"/>
              <a:t> </a:t>
            </a:r>
            <a:r>
              <a:rPr lang="en-US" sz="1200" dirty="0" err="1"/>
              <a:t>et.al</a:t>
            </a:r>
            <a:r>
              <a:rPr lang="en-US" sz="1200" dirty="0"/>
              <a:t>.,  2018. </a:t>
            </a:r>
            <a:r>
              <a:rPr lang="en-US" sz="1200" dirty="0" err="1"/>
              <a:t>doi</a:t>
            </a:r>
            <a:r>
              <a:rPr lang="en-US" sz="1200" dirty="0"/>
              <a:t>: 10.1186/s12864-018-4559-3</a:t>
            </a:r>
          </a:p>
        </p:txBody>
      </p:sp>
    </p:spTree>
    <p:extLst>
      <p:ext uri="{BB962C8B-B14F-4D97-AF65-F5344CB8AC3E}">
        <p14:creationId xmlns:p14="http://schemas.microsoft.com/office/powerpoint/2010/main" val="301217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C9E99E-D5D6-1C4F-9205-2C7F4F0861BE}"/>
              </a:ext>
            </a:extLst>
          </p:cNvPr>
          <p:cNvPicPr>
            <a:picLocks noChangeAspect="1"/>
          </p:cNvPicPr>
          <p:nvPr/>
        </p:nvPicPr>
        <p:blipFill>
          <a:blip r:embed="rId3"/>
          <a:stretch>
            <a:fillRect/>
          </a:stretch>
        </p:blipFill>
        <p:spPr>
          <a:xfrm>
            <a:off x="3337772" y="2843844"/>
            <a:ext cx="5623262" cy="4016616"/>
          </a:xfrm>
          <a:prstGeom prst="rect">
            <a:avLst/>
          </a:prstGeom>
        </p:spPr>
      </p:pic>
      <p:sp>
        <p:nvSpPr>
          <p:cNvPr id="2" name="TextBox 1">
            <a:extLst>
              <a:ext uri="{FF2B5EF4-FFF2-40B4-BE49-F238E27FC236}">
                <a16:creationId xmlns:a16="http://schemas.microsoft.com/office/drawing/2014/main" id="{C8CFDFEA-DAA7-0645-998C-F7DC8199305B}"/>
              </a:ext>
            </a:extLst>
          </p:cNvPr>
          <p:cNvSpPr txBox="1"/>
          <p:nvPr/>
        </p:nvSpPr>
        <p:spPr>
          <a:xfrm>
            <a:off x="0" y="4920"/>
            <a:ext cx="6675545" cy="523220"/>
          </a:xfrm>
          <a:prstGeom prst="rect">
            <a:avLst/>
          </a:prstGeom>
          <a:noFill/>
        </p:spPr>
        <p:txBody>
          <a:bodyPr wrap="none" rtlCol="0">
            <a:spAutoFit/>
          </a:bodyPr>
          <a:lstStyle/>
          <a:p>
            <a:r>
              <a:rPr lang="en-US" sz="2800" dirty="0">
                <a:latin typeface="Copperplate Gothic Bold" panose="020E0705020206020404" pitchFamily="34" charset="77"/>
              </a:rPr>
              <a:t>Estimate the library complexity</a:t>
            </a:r>
          </a:p>
        </p:txBody>
      </p:sp>
      <p:sp>
        <p:nvSpPr>
          <p:cNvPr id="6" name="Rectangle 5">
            <a:extLst>
              <a:ext uri="{FF2B5EF4-FFF2-40B4-BE49-F238E27FC236}">
                <a16:creationId xmlns:a16="http://schemas.microsoft.com/office/drawing/2014/main" id="{3C22110E-9824-F442-99D7-A760B5AFC001}"/>
              </a:ext>
            </a:extLst>
          </p:cNvPr>
          <p:cNvSpPr/>
          <p:nvPr/>
        </p:nvSpPr>
        <p:spPr>
          <a:xfrm>
            <a:off x="541096" y="528140"/>
            <a:ext cx="8046313" cy="2308324"/>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load the library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b="1" dirty="0">
                <a:solidFill>
                  <a:srgbClr val="990000"/>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ATACseqQC</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mapping status, such as mapping rate, </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duplicate rate, genome-wide distribution,</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mapping quality, and contamination.</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NOTE: requires sorted BAM files with duplicate reads marked as input.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library complexity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estimateLibComplexity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readsDupFreq</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file.path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extfilePath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"GL3.chr1.bam"</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3" name="Rectangle 2">
            <a:extLst>
              <a:ext uri="{FF2B5EF4-FFF2-40B4-BE49-F238E27FC236}">
                <a16:creationId xmlns:a16="http://schemas.microsoft.com/office/drawing/2014/main" id="{D259FD63-373A-E746-9CEE-9E570444E9C4}"/>
              </a:ext>
            </a:extLst>
          </p:cNvPr>
          <p:cNvSpPr/>
          <p:nvPr/>
        </p:nvSpPr>
        <p:spPr>
          <a:xfrm>
            <a:off x="8907631" y="0"/>
            <a:ext cx="3284369"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DC156C53-7588-5040-8925-DC79ABEDD5DA}"/>
              </a:ext>
            </a:extLst>
          </p:cNvPr>
          <p:cNvGrpSpPr/>
          <p:nvPr/>
        </p:nvGrpSpPr>
        <p:grpSpPr>
          <a:xfrm>
            <a:off x="9128505" y="1197570"/>
            <a:ext cx="2758695" cy="1533332"/>
            <a:chOff x="9128505" y="1197570"/>
            <a:chExt cx="2758695" cy="1533332"/>
          </a:xfrm>
        </p:grpSpPr>
        <p:cxnSp>
          <p:nvCxnSpPr>
            <p:cNvPr id="7" name="Straight Connector 6">
              <a:extLst>
                <a:ext uri="{FF2B5EF4-FFF2-40B4-BE49-F238E27FC236}">
                  <a16:creationId xmlns:a16="http://schemas.microsoft.com/office/drawing/2014/main" id="{24E51862-FD01-7940-AF11-99D7FA091AEF}"/>
                </a:ext>
              </a:extLst>
            </p:cNvPr>
            <p:cNvCxnSpPr/>
            <p:nvPr/>
          </p:nvCxnSpPr>
          <p:spPr>
            <a:xfrm>
              <a:off x="9128505" y="2067339"/>
              <a:ext cx="2758695" cy="0"/>
            </a:xfrm>
            <a:prstGeom prst="line">
              <a:avLst/>
            </a:prstGeom>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823F2A-E3A6-7242-89FA-88CC4F9EC10F}"/>
                </a:ext>
              </a:extLst>
            </p:cNvPr>
            <p:cNvCxnSpPr/>
            <p:nvPr/>
          </p:nvCxnSpPr>
          <p:spPr>
            <a:xfrm>
              <a:off x="9128505" y="200376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A648D3-5396-5443-8CA7-04859A60E732}"/>
                </a:ext>
              </a:extLst>
            </p:cNvPr>
            <p:cNvCxnSpPr/>
            <p:nvPr/>
          </p:nvCxnSpPr>
          <p:spPr>
            <a:xfrm>
              <a:off x="9280905" y="1917622"/>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9BD8C0-832C-624D-9D17-EB4F8711375C}"/>
                </a:ext>
              </a:extLst>
            </p:cNvPr>
            <p:cNvCxnSpPr>
              <a:cxnSpLocks/>
            </p:cNvCxnSpPr>
            <p:nvPr/>
          </p:nvCxnSpPr>
          <p:spPr>
            <a:xfrm>
              <a:off x="9128505" y="1798351"/>
              <a:ext cx="1285463"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D34DDD-9860-474E-B642-6CC51A51CB41}"/>
                </a:ext>
              </a:extLst>
            </p:cNvPr>
            <p:cNvCxnSpPr/>
            <p:nvPr/>
          </p:nvCxnSpPr>
          <p:spPr>
            <a:xfrm>
              <a:off x="10413968" y="2017014"/>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60A385-E1C1-7E4D-BB95-E3EFFF0885AA}"/>
                </a:ext>
              </a:extLst>
            </p:cNvPr>
            <p:cNvCxnSpPr>
              <a:cxnSpLocks/>
            </p:cNvCxnSpPr>
            <p:nvPr/>
          </p:nvCxnSpPr>
          <p:spPr>
            <a:xfrm>
              <a:off x="9817620" y="1679082"/>
              <a:ext cx="1192696"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20D7014-BD0A-3845-A160-F34F8549E2A5}"/>
                </a:ext>
              </a:extLst>
            </p:cNvPr>
            <p:cNvSpPr/>
            <p:nvPr/>
          </p:nvSpPr>
          <p:spPr>
            <a:xfrm>
              <a:off x="9877254" y="1818232"/>
              <a:ext cx="457201" cy="45720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561CC84-AF6E-1444-9B41-1A3703456543}"/>
                </a:ext>
              </a:extLst>
            </p:cNvPr>
            <p:cNvCxnSpPr>
              <a:cxnSpLocks/>
            </p:cNvCxnSpPr>
            <p:nvPr/>
          </p:nvCxnSpPr>
          <p:spPr>
            <a:xfrm>
              <a:off x="9744731" y="1374282"/>
              <a:ext cx="64273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772D93-815D-9C4F-BA4B-1D1F8D84AF5A}"/>
                </a:ext>
              </a:extLst>
            </p:cNvPr>
            <p:cNvCxnSpPr>
              <a:cxnSpLocks/>
            </p:cNvCxnSpPr>
            <p:nvPr/>
          </p:nvCxnSpPr>
          <p:spPr>
            <a:xfrm>
              <a:off x="9724853" y="1533308"/>
              <a:ext cx="1285463"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BEED44-F2A7-8F48-B7CA-6A3086B7632E}"/>
                </a:ext>
              </a:extLst>
            </p:cNvPr>
            <p:cNvCxnSpPr/>
            <p:nvPr/>
          </p:nvCxnSpPr>
          <p:spPr>
            <a:xfrm>
              <a:off x="9780005" y="119757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9279B3-8F9A-E04E-9D9D-FD1D5F114B56}"/>
                </a:ext>
              </a:extLst>
            </p:cNvPr>
            <p:cNvCxnSpPr/>
            <p:nvPr/>
          </p:nvCxnSpPr>
          <p:spPr>
            <a:xfrm>
              <a:off x="10566368" y="1910996"/>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D325BE-9CA5-174E-A537-53A829ADB98D}"/>
                </a:ext>
              </a:extLst>
            </p:cNvPr>
            <p:cNvCxnSpPr/>
            <p:nvPr/>
          </p:nvCxnSpPr>
          <p:spPr>
            <a:xfrm>
              <a:off x="10718768" y="178510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A0C74D-4053-8D4E-9C2A-0BD6BD4E26FD}"/>
                </a:ext>
              </a:extLst>
            </p:cNvPr>
            <p:cNvCxnSpPr/>
            <p:nvPr/>
          </p:nvCxnSpPr>
          <p:spPr>
            <a:xfrm>
              <a:off x="11169343" y="2017012"/>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275054-EE36-914C-934B-3A0E33339D73}"/>
                </a:ext>
              </a:extLst>
            </p:cNvPr>
            <p:cNvSpPr txBox="1"/>
            <p:nvPr/>
          </p:nvSpPr>
          <p:spPr>
            <a:xfrm>
              <a:off x="9291898" y="2361570"/>
              <a:ext cx="2244140" cy="369332"/>
            </a:xfrm>
            <a:prstGeom prst="rect">
              <a:avLst/>
            </a:prstGeom>
            <a:noFill/>
          </p:spPr>
          <p:txBody>
            <a:bodyPr wrap="none" rtlCol="0">
              <a:spAutoFit/>
            </a:bodyPr>
            <a:lstStyle/>
            <a:p>
              <a:r>
                <a:rPr lang="en-US" dirty="0"/>
                <a:t>Typical ATAC-seq peak</a:t>
              </a:r>
            </a:p>
          </p:txBody>
        </p:sp>
      </p:grpSp>
      <p:grpSp>
        <p:nvGrpSpPr>
          <p:cNvPr id="51" name="Group 50">
            <a:extLst>
              <a:ext uri="{FF2B5EF4-FFF2-40B4-BE49-F238E27FC236}">
                <a16:creationId xmlns:a16="http://schemas.microsoft.com/office/drawing/2014/main" id="{26C07794-3E5E-D04C-A831-184F6CD8F2DF}"/>
              </a:ext>
            </a:extLst>
          </p:cNvPr>
          <p:cNvGrpSpPr/>
          <p:nvPr/>
        </p:nvGrpSpPr>
        <p:grpSpPr>
          <a:xfrm>
            <a:off x="9011958" y="3410850"/>
            <a:ext cx="3075714" cy="1644857"/>
            <a:chOff x="9011958" y="3410850"/>
            <a:chExt cx="3075714" cy="1644857"/>
          </a:xfrm>
        </p:grpSpPr>
        <p:cxnSp>
          <p:nvCxnSpPr>
            <p:cNvPr id="29" name="Straight Connector 28">
              <a:extLst>
                <a:ext uri="{FF2B5EF4-FFF2-40B4-BE49-F238E27FC236}">
                  <a16:creationId xmlns:a16="http://schemas.microsoft.com/office/drawing/2014/main" id="{BCE0CE24-AD35-164E-9D2E-1728322272CE}"/>
                </a:ext>
              </a:extLst>
            </p:cNvPr>
            <p:cNvCxnSpPr/>
            <p:nvPr/>
          </p:nvCxnSpPr>
          <p:spPr>
            <a:xfrm>
              <a:off x="9250014" y="4372264"/>
              <a:ext cx="2758695" cy="0"/>
            </a:xfrm>
            <a:prstGeom prst="line">
              <a:avLst/>
            </a:prstGeom>
            <a:ln w="635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E39755-C658-8647-B9E0-048971921DF5}"/>
                </a:ext>
              </a:extLst>
            </p:cNvPr>
            <p:cNvCxnSpPr>
              <a:cxnSpLocks/>
            </p:cNvCxnSpPr>
            <p:nvPr/>
          </p:nvCxnSpPr>
          <p:spPr>
            <a:xfrm>
              <a:off x="9285336" y="4308685"/>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3D8AE22-DF25-FA44-8285-355F74573634}"/>
                </a:ext>
              </a:extLst>
            </p:cNvPr>
            <p:cNvCxnSpPr>
              <a:cxnSpLocks/>
            </p:cNvCxnSpPr>
            <p:nvPr/>
          </p:nvCxnSpPr>
          <p:spPr>
            <a:xfrm>
              <a:off x="9285336" y="4166886"/>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76971C-B284-5847-AB7D-6C1FE93D0968}"/>
                </a:ext>
              </a:extLst>
            </p:cNvPr>
            <p:cNvCxnSpPr>
              <a:cxnSpLocks/>
            </p:cNvCxnSpPr>
            <p:nvPr/>
          </p:nvCxnSpPr>
          <p:spPr>
            <a:xfrm>
              <a:off x="10494599" y="4321939"/>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3383E07-2C45-FC40-8D65-C0538F270FD7}"/>
                </a:ext>
              </a:extLst>
            </p:cNvPr>
            <p:cNvSpPr/>
            <p:nvPr/>
          </p:nvSpPr>
          <p:spPr>
            <a:xfrm>
              <a:off x="9998763" y="4123157"/>
              <a:ext cx="457201" cy="45720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7A46D41-ECF4-B943-A41A-F75390B03221}"/>
                </a:ext>
              </a:extLst>
            </p:cNvPr>
            <p:cNvCxnSpPr>
              <a:cxnSpLocks/>
            </p:cNvCxnSpPr>
            <p:nvPr/>
          </p:nvCxnSpPr>
          <p:spPr>
            <a:xfrm>
              <a:off x="10494599" y="4191786"/>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D2BD6A7-6102-CC4B-B8DD-60D6F59F2D57}"/>
                </a:ext>
              </a:extLst>
            </p:cNvPr>
            <p:cNvCxnSpPr>
              <a:cxnSpLocks/>
            </p:cNvCxnSpPr>
            <p:nvPr/>
          </p:nvCxnSpPr>
          <p:spPr>
            <a:xfrm>
              <a:off x="10494599" y="406163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69CFB6-1CB0-784E-B24D-D4A300F2981A}"/>
                </a:ext>
              </a:extLst>
            </p:cNvPr>
            <p:cNvCxnSpPr>
              <a:cxnSpLocks/>
            </p:cNvCxnSpPr>
            <p:nvPr/>
          </p:nvCxnSpPr>
          <p:spPr>
            <a:xfrm>
              <a:off x="10494599" y="3931474"/>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EECCEE-1401-5A41-AA6A-D42CA80EF5AF}"/>
                </a:ext>
              </a:extLst>
            </p:cNvPr>
            <p:cNvSpPr txBox="1"/>
            <p:nvPr/>
          </p:nvSpPr>
          <p:spPr>
            <a:xfrm>
              <a:off x="9011958" y="4686375"/>
              <a:ext cx="3075714" cy="369332"/>
            </a:xfrm>
            <a:prstGeom prst="rect">
              <a:avLst/>
            </a:prstGeom>
            <a:noFill/>
          </p:spPr>
          <p:txBody>
            <a:bodyPr wrap="none" rtlCol="0">
              <a:spAutoFit/>
            </a:bodyPr>
            <a:lstStyle/>
            <a:p>
              <a:r>
                <a:rPr lang="en-US" dirty="0"/>
                <a:t>Low-complexity ATAC-seq peak</a:t>
              </a:r>
            </a:p>
          </p:txBody>
        </p:sp>
        <p:cxnSp>
          <p:nvCxnSpPr>
            <p:cNvPr id="43" name="Straight Connector 42">
              <a:extLst>
                <a:ext uri="{FF2B5EF4-FFF2-40B4-BE49-F238E27FC236}">
                  <a16:creationId xmlns:a16="http://schemas.microsoft.com/office/drawing/2014/main" id="{B4E5BA43-7404-444E-9AE8-7352FB477059}"/>
                </a:ext>
              </a:extLst>
            </p:cNvPr>
            <p:cNvCxnSpPr>
              <a:cxnSpLocks/>
            </p:cNvCxnSpPr>
            <p:nvPr/>
          </p:nvCxnSpPr>
          <p:spPr>
            <a:xfrm>
              <a:off x="9285336" y="4025088"/>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A06758-287A-0A48-AB12-F7CBC075022D}"/>
                </a:ext>
              </a:extLst>
            </p:cNvPr>
            <p:cNvCxnSpPr>
              <a:cxnSpLocks/>
            </p:cNvCxnSpPr>
            <p:nvPr/>
          </p:nvCxnSpPr>
          <p:spPr>
            <a:xfrm>
              <a:off x="9285336" y="388329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6EADD4-1968-E24B-A922-776F2CAB4BE6}"/>
                </a:ext>
              </a:extLst>
            </p:cNvPr>
            <p:cNvCxnSpPr>
              <a:cxnSpLocks/>
            </p:cNvCxnSpPr>
            <p:nvPr/>
          </p:nvCxnSpPr>
          <p:spPr>
            <a:xfrm>
              <a:off x="9285336" y="3741492"/>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8B808B2-9DFF-4748-95B9-9C08ECC82F77}"/>
                </a:ext>
              </a:extLst>
            </p:cNvPr>
            <p:cNvCxnSpPr>
              <a:cxnSpLocks/>
            </p:cNvCxnSpPr>
            <p:nvPr/>
          </p:nvCxnSpPr>
          <p:spPr>
            <a:xfrm>
              <a:off x="9285336" y="3599694"/>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BB83EF-22F2-D84F-96CD-F1AC18ACA338}"/>
                </a:ext>
              </a:extLst>
            </p:cNvPr>
            <p:cNvCxnSpPr>
              <a:cxnSpLocks/>
            </p:cNvCxnSpPr>
            <p:nvPr/>
          </p:nvCxnSpPr>
          <p:spPr>
            <a:xfrm>
              <a:off x="10494599" y="3801318"/>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3B2F63-D9FC-3F4F-ADE8-34F2E2D092BC}"/>
                </a:ext>
              </a:extLst>
            </p:cNvPr>
            <p:cNvCxnSpPr>
              <a:cxnSpLocks/>
            </p:cNvCxnSpPr>
            <p:nvPr/>
          </p:nvCxnSpPr>
          <p:spPr>
            <a:xfrm>
              <a:off x="10494599" y="3671162"/>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CFEE32D-002F-6342-AAC6-257DEC0E1BAD}"/>
                </a:ext>
              </a:extLst>
            </p:cNvPr>
            <p:cNvCxnSpPr>
              <a:cxnSpLocks/>
            </p:cNvCxnSpPr>
            <p:nvPr/>
          </p:nvCxnSpPr>
          <p:spPr>
            <a:xfrm>
              <a:off x="10494599" y="3541006"/>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F50D1CF-E1AD-CB4D-B2F7-29911E6447CD}"/>
                </a:ext>
              </a:extLst>
            </p:cNvPr>
            <p:cNvCxnSpPr>
              <a:cxnSpLocks/>
            </p:cNvCxnSpPr>
            <p:nvPr/>
          </p:nvCxnSpPr>
          <p:spPr>
            <a:xfrm>
              <a:off x="10494599" y="3410850"/>
              <a:ext cx="59634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413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8" name="Figure" descr="figure.img">
            <a:extLst>
              <a:ext uri="{FF2B5EF4-FFF2-40B4-BE49-F238E27FC236}">
                <a16:creationId xmlns:a16="http://schemas.microsoft.com/office/drawing/2014/main" id="{D3CE32A8-F22A-A54C-B69E-A6012D42E913}"/>
              </a:ext>
            </a:extLst>
          </p:cNvPr>
          <p:cNvPicPr>
            <a:picLocks noChangeAspect="1"/>
          </p:cNvPicPr>
          <p:nvPr/>
        </p:nvPicPr>
        <p:blipFill>
          <a:blip r:embed="rId3" cstate="print"/>
          <a:stretch>
            <a:fillRect/>
          </a:stretch>
        </p:blipFill>
        <p:spPr>
          <a:xfrm>
            <a:off x="8015657" y="2409238"/>
            <a:ext cx="3098930" cy="4121577"/>
          </a:xfrm>
          <a:prstGeom prst="rect">
            <a:avLst/>
          </a:prstGeom>
        </p:spPr>
      </p:pic>
      <p:grpSp>
        <p:nvGrpSpPr>
          <p:cNvPr id="54" name="Group 53">
            <a:extLst>
              <a:ext uri="{FF2B5EF4-FFF2-40B4-BE49-F238E27FC236}">
                <a16:creationId xmlns:a16="http://schemas.microsoft.com/office/drawing/2014/main" id="{322E5494-1C1D-2346-B5EF-D0A934481F16}"/>
              </a:ext>
            </a:extLst>
          </p:cNvPr>
          <p:cNvGrpSpPr/>
          <p:nvPr/>
        </p:nvGrpSpPr>
        <p:grpSpPr>
          <a:xfrm>
            <a:off x="5957792" y="1103822"/>
            <a:ext cx="5161327" cy="1621823"/>
            <a:chOff x="6378401" y="3904707"/>
            <a:chExt cx="5161327" cy="2394711"/>
          </a:xfrm>
        </p:grpSpPr>
        <p:pic>
          <p:nvPicPr>
            <p:cNvPr id="12" name="Picture 11" descr="A close up of a map&#10;&#10;Description automatically generated">
              <a:extLst>
                <a:ext uri="{FF2B5EF4-FFF2-40B4-BE49-F238E27FC236}">
                  <a16:creationId xmlns:a16="http://schemas.microsoft.com/office/drawing/2014/main" id="{B1AF6E72-A030-9E49-9849-BA8F498575AD}"/>
                </a:ext>
              </a:extLst>
            </p:cNvPr>
            <p:cNvPicPr>
              <a:picLocks noChangeAspect="1"/>
            </p:cNvPicPr>
            <p:nvPr/>
          </p:nvPicPr>
          <p:blipFill rotWithShape="1">
            <a:blip r:embed="rId4"/>
            <a:srcRect l="10915" t="20482" r="4412" b="13216"/>
            <a:stretch/>
          </p:blipFill>
          <p:spPr>
            <a:xfrm>
              <a:off x="6378401" y="3904707"/>
              <a:ext cx="5161327" cy="2394711"/>
            </a:xfrm>
            <a:prstGeom prst="rect">
              <a:avLst/>
            </a:prstGeom>
          </p:spPr>
        </p:pic>
        <p:sp>
          <p:nvSpPr>
            <p:cNvPr id="20" name="Rectangle 19">
              <a:extLst>
                <a:ext uri="{FF2B5EF4-FFF2-40B4-BE49-F238E27FC236}">
                  <a16:creationId xmlns:a16="http://schemas.microsoft.com/office/drawing/2014/main" id="{CE4C28CE-72D0-7B41-801F-46FE771183F9}"/>
                </a:ext>
              </a:extLst>
            </p:cNvPr>
            <p:cNvSpPr/>
            <p:nvPr/>
          </p:nvSpPr>
          <p:spPr>
            <a:xfrm>
              <a:off x="10636178" y="3956216"/>
              <a:ext cx="903550" cy="415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1E6D63F-98B9-044C-8368-3D5AB5D7B0AF}"/>
              </a:ext>
            </a:extLst>
          </p:cNvPr>
          <p:cNvSpPr/>
          <p:nvPr/>
        </p:nvSpPr>
        <p:spPr>
          <a:xfrm>
            <a:off x="0" y="0"/>
            <a:ext cx="5650302"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a:extLst>
              <a:ext uri="{FF2B5EF4-FFF2-40B4-BE49-F238E27FC236}">
                <a16:creationId xmlns:a16="http://schemas.microsoft.com/office/drawing/2014/main" id="{CB7AA34E-100F-E04F-B36A-75F15278E7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76" t="3386" r="46096" b="4642"/>
          <a:stretch/>
        </p:blipFill>
        <p:spPr bwMode="auto">
          <a:xfrm>
            <a:off x="1168353" y="974784"/>
            <a:ext cx="1729535" cy="54087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a:extLst>
              <a:ext uri="{FF2B5EF4-FFF2-40B4-BE49-F238E27FC236}">
                <a16:creationId xmlns:a16="http://schemas.microsoft.com/office/drawing/2014/main" id="{DDB6EBAA-EDDA-D547-AD1D-794E18F5401B}"/>
              </a:ext>
            </a:extLst>
          </p:cNvPr>
          <p:cNvSpPr txBox="1"/>
          <p:nvPr/>
        </p:nvSpPr>
        <p:spPr>
          <a:xfrm>
            <a:off x="1816437" y="174960"/>
            <a:ext cx="2590800" cy="369332"/>
          </a:xfrm>
          <a:prstGeom prst="rect">
            <a:avLst/>
          </a:prstGeom>
          <a:noFill/>
        </p:spPr>
        <p:txBody>
          <a:bodyPr wrap="square" rtlCol="0">
            <a:spAutoFit/>
          </a:bodyPr>
          <a:lstStyle/>
          <a:p>
            <a:r>
              <a:rPr lang="en-US" b="1" dirty="0"/>
              <a:t>Library fragment size</a:t>
            </a:r>
          </a:p>
        </p:txBody>
      </p:sp>
      <p:sp>
        <p:nvSpPr>
          <p:cNvPr id="47" name="TextBox 46">
            <a:extLst>
              <a:ext uri="{FF2B5EF4-FFF2-40B4-BE49-F238E27FC236}">
                <a16:creationId xmlns:a16="http://schemas.microsoft.com/office/drawing/2014/main" id="{3ECCCA69-09D4-AA45-926C-C6F4B07331F6}"/>
              </a:ext>
            </a:extLst>
          </p:cNvPr>
          <p:cNvSpPr txBox="1"/>
          <p:nvPr/>
        </p:nvSpPr>
        <p:spPr>
          <a:xfrm>
            <a:off x="1378804" y="570346"/>
            <a:ext cx="1519084" cy="369332"/>
          </a:xfrm>
          <a:prstGeom prst="rect">
            <a:avLst/>
          </a:prstGeom>
          <a:noFill/>
        </p:spPr>
        <p:txBody>
          <a:bodyPr wrap="square" rtlCol="0">
            <a:spAutoFit/>
          </a:bodyPr>
          <a:lstStyle/>
          <a:p>
            <a:r>
              <a:rPr lang="en-US" dirty="0" err="1"/>
              <a:t>Agarose</a:t>
            </a:r>
            <a:r>
              <a:rPr lang="en-US" dirty="0"/>
              <a:t> Gel</a:t>
            </a:r>
          </a:p>
        </p:txBody>
      </p:sp>
      <p:sp>
        <p:nvSpPr>
          <p:cNvPr id="48" name="TextBox 47">
            <a:extLst>
              <a:ext uri="{FF2B5EF4-FFF2-40B4-BE49-F238E27FC236}">
                <a16:creationId xmlns:a16="http://schemas.microsoft.com/office/drawing/2014/main" id="{7D122757-D436-054C-9CAD-018EB1675DA8}"/>
              </a:ext>
            </a:extLst>
          </p:cNvPr>
          <p:cNvSpPr txBox="1"/>
          <p:nvPr/>
        </p:nvSpPr>
        <p:spPr>
          <a:xfrm>
            <a:off x="2897888" y="571958"/>
            <a:ext cx="1519084" cy="369332"/>
          </a:xfrm>
          <a:prstGeom prst="rect">
            <a:avLst/>
          </a:prstGeom>
          <a:noFill/>
        </p:spPr>
        <p:txBody>
          <a:bodyPr wrap="square" rtlCol="0">
            <a:spAutoFit/>
          </a:bodyPr>
          <a:lstStyle/>
          <a:p>
            <a:r>
              <a:rPr lang="en-US" dirty="0" err="1"/>
              <a:t>Bioanalyzer</a:t>
            </a:r>
            <a:endParaRPr lang="en-US" dirty="0"/>
          </a:p>
        </p:txBody>
      </p:sp>
      <p:sp>
        <p:nvSpPr>
          <p:cNvPr id="49" name="TextBox 48">
            <a:extLst>
              <a:ext uri="{FF2B5EF4-FFF2-40B4-BE49-F238E27FC236}">
                <a16:creationId xmlns:a16="http://schemas.microsoft.com/office/drawing/2014/main" id="{F4C86570-83F0-FC49-B1E7-DC004D79A00C}"/>
              </a:ext>
            </a:extLst>
          </p:cNvPr>
          <p:cNvSpPr txBox="1"/>
          <p:nvPr/>
        </p:nvSpPr>
        <p:spPr>
          <a:xfrm>
            <a:off x="440254" y="3950849"/>
            <a:ext cx="1143000" cy="369332"/>
          </a:xfrm>
          <a:prstGeom prst="rect">
            <a:avLst/>
          </a:prstGeom>
          <a:noFill/>
        </p:spPr>
        <p:txBody>
          <a:bodyPr wrap="square" rtlCol="0">
            <a:spAutoFit/>
          </a:bodyPr>
          <a:lstStyle/>
          <a:p>
            <a:r>
              <a:rPr lang="en-US" dirty="0"/>
              <a:t>200</a:t>
            </a:r>
          </a:p>
        </p:txBody>
      </p:sp>
      <p:sp>
        <p:nvSpPr>
          <p:cNvPr id="50" name="TextBox 49">
            <a:extLst>
              <a:ext uri="{FF2B5EF4-FFF2-40B4-BE49-F238E27FC236}">
                <a16:creationId xmlns:a16="http://schemas.microsoft.com/office/drawing/2014/main" id="{995996C0-0784-3C4E-ABFD-550C038CC787}"/>
              </a:ext>
            </a:extLst>
          </p:cNvPr>
          <p:cNvSpPr txBox="1"/>
          <p:nvPr/>
        </p:nvSpPr>
        <p:spPr>
          <a:xfrm>
            <a:off x="389626" y="2984963"/>
            <a:ext cx="1143000" cy="369332"/>
          </a:xfrm>
          <a:prstGeom prst="rect">
            <a:avLst/>
          </a:prstGeom>
          <a:noFill/>
        </p:spPr>
        <p:txBody>
          <a:bodyPr wrap="square" rtlCol="0">
            <a:spAutoFit/>
          </a:bodyPr>
          <a:lstStyle/>
          <a:p>
            <a:r>
              <a:rPr lang="en-US" dirty="0"/>
              <a:t>400</a:t>
            </a:r>
          </a:p>
        </p:txBody>
      </p:sp>
      <p:sp>
        <p:nvSpPr>
          <p:cNvPr id="51" name="TextBox 50">
            <a:extLst>
              <a:ext uri="{FF2B5EF4-FFF2-40B4-BE49-F238E27FC236}">
                <a16:creationId xmlns:a16="http://schemas.microsoft.com/office/drawing/2014/main" id="{EE946074-C7F6-4342-9791-F8D5D7F733B0}"/>
              </a:ext>
            </a:extLst>
          </p:cNvPr>
          <p:cNvSpPr txBox="1"/>
          <p:nvPr/>
        </p:nvSpPr>
        <p:spPr>
          <a:xfrm>
            <a:off x="475658" y="1982695"/>
            <a:ext cx="599768" cy="381000"/>
          </a:xfrm>
          <a:prstGeom prst="rect">
            <a:avLst/>
          </a:prstGeom>
          <a:noFill/>
        </p:spPr>
        <p:txBody>
          <a:bodyPr wrap="square" rtlCol="0">
            <a:spAutoFit/>
          </a:bodyPr>
          <a:lstStyle/>
          <a:p>
            <a:r>
              <a:rPr lang="en-US" dirty="0" err="1"/>
              <a:t>bp</a:t>
            </a:r>
            <a:endParaRPr lang="en-US" dirty="0"/>
          </a:p>
        </p:txBody>
      </p:sp>
      <p:cxnSp>
        <p:nvCxnSpPr>
          <p:cNvPr id="9" name="Straight Arrow Connector 8">
            <a:extLst>
              <a:ext uri="{FF2B5EF4-FFF2-40B4-BE49-F238E27FC236}">
                <a16:creationId xmlns:a16="http://schemas.microsoft.com/office/drawing/2014/main" id="{CE12EC2A-2EAF-4049-AAE1-62EEB6AD7FFE}"/>
              </a:ext>
            </a:extLst>
          </p:cNvPr>
          <p:cNvCxnSpPr/>
          <p:nvPr/>
        </p:nvCxnSpPr>
        <p:spPr>
          <a:xfrm>
            <a:off x="961126" y="4101879"/>
            <a:ext cx="339264"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0F185-0FB1-174B-B7F5-D19CE834558A}"/>
              </a:ext>
            </a:extLst>
          </p:cNvPr>
          <p:cNvCxnSpPr/>
          <p:nvPr/>
        </p:nvCxnSpPr>
        <p:spPr>
          <a:xfrm>
            <a:off x="943920" y="3182252"/>
            <a:ext cx="339264"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5B041AB-B16F-F943-A711-A993567D81FD}"/>
              </a:ext>
            </a:extLst>
          </p:cNvPr>
          <p:cNvSpPr/>
          <p:nvPr/>
        </p:nvSpPr>
        <p:spPr>
          <a:xfrm>
            <a:off x="324981" y="6482356"/>
            <a:ext cx="5154937" cy="307777"/>
          </a:xfrm>
          <a:prstGeom prst="rect">
            <a:avLst/>
          </a:prstGeom>
        </p:spPr>
        <p:txBody>
          <a:bodyPr wrap="none">
            <a:spAutoFit/>
          </a:bodyPr>
          <a:lstStyle/>
          <a:p>
            <a:r>
              <a:rPr lang="en-US" sz="1400" dirty="0"/>
              <a:t>Ref: </a:t>
            </a:r>
            <a:r>
              <a:rPr lang="en-US" sz="1400" dirty="0" err="1"/>
              <a:t>Buenrostro</a:t>
            </a:r>
            <a:r>
              <a:rPr lang="en-US" sz="1400" dirty="0"/>
              <a:t> </a:t>
            </a:r>
            <a:r>
              <a:rPr lang="en-US" sz="1400" dirty="0" err="1"/>
              <a:t>et.al</a:t>
            </a:r>
            <a:r>
              <a:rPr lang="en-US" sz="1400" dirty="0"/>
              <a:t>., 2015. </a:t>
            </a:r>
            <a:r>
              <a:rPr lang="en-US" sz="1400" dirty="0" err="1"/>
              <a:t>doi</a:t>
            </a:r>
            <a:r>
              <a:rPr lang="en-US" sz="1400" dirty="0"/>
              <a:t>: 10.1002/0471142727.mb2129s109</a:t>
            </a:r>
          </a:p>
        </p:txBody>
      </p:sp>
      <p:sp>
        <p:nvSpPr>
          <p:cNvPr id="2" name="Title 1"/>
          <p:cNvSpPr>
            <a:spLocks noGrp="1"/>
          </p:cNvSpPr>
          <p:nvPr>
            <p:ph type="title" idx="4294967295"/>
          </p:nvPr>
        </p:nvSpPr>
        <p:spPr>
          <a:xfrm>
            <a:off x="6456363" y="312738"/>
            <a:ext cx="5735637" cy="1325562"/>
          </a:xfrm>
        </p:spPr>
        <p:txBody>
          <a:bodyPr vert="horz" lIns="91440" tIns="45720" rIns="91440" bIns="45720" rtlCol="0" anchor="ctr">
            <a:noAutofit/>
          </a:bodyPr>
          <a:lstStyle/>
          <a:p>
            <a:r>
              <a:rPr lang="en-US" sz="2800" b="1" kern="1200" dirty="0">
                <a:latin typeface="Copperplate Gothic Bold" panose="020E0705020206020404" pitchFamily="34" charset="77"/>
              </a:rPr>
              <a:t>ATAC-seq library </a:t>
            </a:r>
            <a:r>
              <a:rPr lang="en-US" sz="2800" b="1" kern="1200" dirty="0">
                <a:solidFill>
                  <a:srgbClr val="00B0F0"/>
                </a:solidFill>
                <a:latin typeface="Copperplate Gothic Bold" panose="020E0705020206020404" pitchFamily="34" charset="77"/>
              </a:rPr>
              <a:t>fragmentation </a:t>
            </a:r>
            <a:r>
              <a:rPr lang="en-US" sz="2800" b="1" kern="1200" dirty="0">
                <a:latin typeface="Copperplate Gothic Bold" panose="020E0705020206020404" pitchFamily="34" charset="77"/>
              </a:rPr>
              <a:t>profile</a:t>
            </a:r>
          </a:p>
        </p:txBody>
      </p:sp>
      <p:pic>
        <p:nvPicPr>
          <p:cNvPr id="53" name="Picture 4">
            <a:extLst>
              <a:ext uri="{FF2B5EF4-FFF2-40B4-BE49-F238E27FC236}">
                <a16:creationId xmlns:a16="http://schemas.microsoft.com/office/drawing/2014/main" id="{E8C990CE-D2C9-8E4D-AB96-4AAD8F0C8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608" t="3386" r="5119" b="4642"/>
          <a:stretch/>
        </p:blipFill>
        <p:spPr bwMode="auto">
          <a:xfrm>
            <a:off x="3065809" y="974784"/>
            <a:ext cx="814346" cy="54087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a:extLst>
              <a:ext uri="{FF2B5EF4-FFF2-40B4-BE49-F238E27FC236}">
                <a16:creationId xmlns:a16="http://schemas.microsoft.com/office/drawing/2014/main" id="{F23A39CA-E535-C34E-86A3-D4741785B38B}"/>
              </a:ext>
            </a:extLst>
          </p:cNvPr>
          <p:cNvCxnSpPr/>
          <p:nvPr/>
        </p:nvCxnSpPr>
        <p:spPr>
          <a:xfrm flipV="1">
            <a:off x="4140679" y="974784"/>
            <a:ext cx="0" cy="54087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8DF3EBE-2B8B-2041-85F2-E8F5210623A7}"/>
              </a:ext>
            </a:extLst>
          </p:cNvPr>
          <p:cNvSpPr/>
          <p:nvPr/>
        </p:nvSpPr>
        <p:spPr>
          <a:xfrm>
            <a:off x="4135502" y="997250"/>
            <a:ext cx="1316393" cy="5400304"/>
          </a:xfrm>
          <a:custGeom>
            <a:avLst/>
            <a:gdLst>
              <a:gd name="connsiteX0" fmla="*/ 0 w 301924"/>
              <a:gd name="connsiteY0" fmla="*/ 301925 h 301925"/>
              <a:gd name="connsiteX1" fmla="*/ 34506 w 301924"/>
              <a:gd name="connsiteY1" fmla="*/ 250166 h 301925"/>
              <a:gd name="connsiteX2" fmla="*/ 43132 w 301924"/>
              <a:gd name="connsiteY2" fmla="*/ 224287 h 301925"/>
              <a:gd name="connsiteX3" fmla="*/ 69011 w 301924"/>
              <a:gd name="connsiteY3" fmla="*/ 198408 h 301925"/>
              <a:gd name="connsiteX4" fmla="*/ 86264 w 301924"/>
              <a:gd name="connsiteY4" fmla="*/ 172528 h 301925"/>
              <a:gd name="connsiteX5" fmla="*/ 112143 w 301924"/>
              <a:gd name="connsiteY5" fmla="*/ 146649 h 301925"/>
              <a:gd name="connsiteX6" fmla="*/ 163902 w 301924"/>
              <a:gd name="connsiteY6" fmla="*/ 86264 h 301925"/>
              <a:gd name="connsiteX7" fmla="*/ 250166 w 301924"/>
              <a:gd name="connsiteY7" fmla="*/ 25879 h 301925"/>
              <a:gd name="connsiteX8" fmla="*/ 301924 w 301924"/>
              <a:gd name="connsiteY8" fmla="*/ 0 h 301925"/>
              <a:gd name="connsiteX0" fmla="*/ 0 w 301924"/>
              <a:gd name="connsiteY0" fmla="*/ 301925 h 301925"/>
              <a:gd name="connsiteX1" fmla="*/ 8627 w 301924"/>
              <a:gd name="connsiteY1" fmla="*/ 254122 h 301925"/>
              <a:gd name="connsiteX2" fmla="*/ 43132 w 301924"/>
              <a:gd name="connsiteY2" fmla="*/ 224287 h 301925"/>
              <a:gd name="connsiteX3" fmla="*/ 69011 w 301924"/>
              <a:gd name="connsiteY3" fmla="*/ 198408 h 301925"/>
              <a:gd name="connsiteX4" fmla="*/ 86264 w 301924"/>
              <a:gd name="connsiteY4" fmla="*/ 172528 h 301925"/>
              <a:gd name="connsiteX5" fmla="*/ 112143 w 301924"/>
              <a:gd name="connsiteY5" fmla="*/ 146649 h 301925"/>
              <a:gd name="connsiteX6" fmla="*/ 163902 w 301924"/>
              <a:gd name="connsiteY6" fmla="*/ 86264 h 301925"/>
              <a:gd name="connsiteX7" fmla="*/ 250166 w 301924"/>
              <a:gd name="connsiteY7" fmla="*/ 25879 h 301925"/>
              <a:gd name="connsiteX8" fmla="*/ 301924 w 301924"/>
              <a:gd name="connsiteY8" fmla="*/ 0 h 301925"/>
              <a:gd name="connsiteX0" fmla="*/ 639 w 302563"/>
              <a:gd name="connsiteY0" fmla="*/ 301925 h 301925"/>
              <a:gd name="connsiteX1" fmla="*/ 639 w 302563"/>
              <a:gd name="connsiteY1" fmla="*/ 276707 h 301925"/>
              <a:gd name="connsiteX2" fmla="*/ 9266 w 302563"/>
              <a:gd name="connsiteY2" fmla="*/ 254122 h 301925"/>
              <a:gd name="connsiteX3" fmla="*/ 43771 w 302563"/>
              <a:gd name="connsiteY3" fmla="*/ 224287 h 301925"/>
              <a:gd name="connsiteX4" fmla="*/ 69650 w 302563"/>
              <a:gd name="connsiteY4" fmla="*/ 198408 h 301925"/>
              <a:gd name="connsiteX5" fmla="*/ 86903 w 302563"/>
              <a:gd name="connsiteY5" fmla="*/ 172528 h 301925"/>
              <a:gd name="connsiteX6" fmla="*/ 112782 w 302563"/>
              <a:gd name="connsiteY6" fmla="*/ 146649 h 301925"/>
              <a:gd name="connsiteX7" fmla="*/ 164541 w 302563"/>
              <a:gd name="connsiteY7" fmla="*/ 86264 h 301925"/>
              <a:gd name="connsiteX8" fmla="*/ 250805 w 302563"/>
              <a:gd name="connsiteY8" fmla="*/ 25879 h 301925"/>
              <a:gd name="connsiteX9" fmla="*/ 302563 w 302563"/>
              <a:gd name="connsiteY9" fmla="*/ 0 h 301925"/>
              <a:gd name="connsiteX0" fmla="*/ 8787 w 310711"/>
              <a:gd name="connsiteY0" fmla="*/ 301925 h 301925"/>
              <a:gd name="connsiteX1" fmla="*/ 8787 w 310711"/>
              <a:gd name="connsiteY1" fmla="*/ 276707 h 301925"/>
              <a:gd name="connsiteX2" fmla="*/ 161 w 310711"/>
              <a:gd name="connsiteY2" fmla="*/ 261873 h 301925"/>
              <a:gd name="connsiteX3" fmla="*/ 17414 w 310711"/>
              <a:gd name="connsiteY3" fmla="*/ 254122 h 301925"/>
              <a:gd name="connsiteX4" fmla="*/ 51919 w 310711"/>
              <a:gd name="connsiteY4" fmla="*/ 224287 h 301925"/>
              <a:gd name="connsiteX5" fmla="*/ 77798 w 310711"/>
              <a:gd name="connsiteY5" fmla="*/ 198408 h 301925"/>
              <a:gd name="connsiteX6" fmla="*/ 95051 w 310711"/>
              <a:gd name="connsiteY6" fmla="*/ 172528 h 301925"/>
              <a:gd name="connsiteX7" fmla="*/ 120930 w 310711"/>
              <a:gd name="connsiteY7" fmla="*/ 146649 h 301925"/>
              <a:gd name="connsiteX8" fmla="*/ 172689 w 310711"/>
              <a:gd name="connsiteY8" fmla="*/ 86264 h 301925"/>
              <a:gd name="connsiteX9" fmla="*/ 258953 w 310711"/>
              <a:gd name="connsiteY9" fmla="*/ 25879 h 301925"/>
              <a:gd name="connsiteX10" fmla="*/ 310711 w 310711"/>
              <a:gd name="connsiteY10" fmla="*/ 0 h 301925"/>
              <a:gd name="connsiteX0" fmla="*/ 61275 w 1130952"/>
              <a:gd name="connsiteY0" fmla="*/ 301925 h 301925"/>
              <a:gd name="connsiteX1" fmla="*/ 61275 w 1130952"/>
              <a:gd name="connsiteY1" fmla="*/ 276707 h 301925"/>
              <a:gd name="connsiteX2" fmla="*/ 1130951 w 1130952"/>
              <a:gd name="connsiteY2" fmla="*/ 266323 h 301925"/>
              <a:gd name="connsiteX3" fmla="*/ 69902 w 1130952"/>
              <a:gd name="connsiteY3" fmla="*/ 254122 h 301925"/>
              <a:gd name="connsiteX4" fmla="*/ 104407 w 1130952"/>
              <a:gd name="connsiteY4" fmla="*/ 224287 h 301925"/>
              <a:gd name="connsiteX5" fmla="*/ 130286 w 1130952"/>
              <a:gd name="connsiteY5" fmla="*/ 198408 h 301925"/>
              <a:gd name="connsiteX6" fmla="*/ 147539 w 1130952"/>
              <a:gd name="connsiteY6" fmla="*/ 172528 h 301925"/>
              <a:gd name="connsiteX7" fmla="*/ 173418 w 1130952"/>
              <a:gd name="connsiteY7" fmla="*/ 146649 h 301925"/>
              <a:gd name="connsiteX8" fmla="*/ 225177 w 1130952"/>
              <a:gd name="connsiteY8" fmla="*/ 86264 h 301925"/>
              <a:gd name="connsiteX9" fmla="*/ 311441 w 1130952"/>
              <a:gd name="connsiteY9" fmla="*/ 25879 h 301925"/>
              <a:gd name="connsiteX10" fmla="*/ 363199 w 1130952"/>
              <a:gd name="connsiteY10" fmla="*/ 0 h 301925"/>
              <a:gd name="connsiteX0" fmla="*/ 61275 w 1130952"/>
              <a:gd name="connsiteY0" fmla="*/ 301925 h 301925"/>
              <a:gd name="connsiteX1" fmla="*/ 52649 w 1130952"/>
              <a:gd name="connsiteY1" fmla="*/ 271762 h 301925"/>
              <a:gd name="connsiteX2" fmla="*/ 1130951 w 1130952"/>
              <a:gd name="connsiteY2" fmla="*/ 266323 h 301925"/>
              <a:gd name="connsiteX3" fmla="*/ 69902 w 1130952"/>
              <a:gd name="connsiteY3" fmla="*/ 254122 h 301925"/>
              <a:gd name="connsiteX4" fmla="*/ 104407 w 1130952"/>
              <a:gd name="connsiteY4" fmla="*/ 224287 h 301925"/>
              <a:gd name="connsiteX5" fmla="*/ 130286 w 1130952"/>
              <a:gd name="connsiteY5" fmla="*/ 198408 h 301925"/>
              <a:gd name="connsiteX6" fmla="*/ 147539 w 1130952"/>
              <a:gd name="connsiteY6" fmla="*/ 172528 h 301925"/>
              <a:gd name="connsiteX7" fmla="*/ 173418 w 1130952"/>
              <a:gd name="connsiteY7" fmla="*/ 146649 h 301925"/>
              <a:gd name="connsiteX8" fmla="*/ 225177 w 1130952"/>
              <a:gd name="connsiteY8" fmla="*/ 86264 h 301925"/>
              <a:gd name="connsiteX9" fmla="*/ 311441 w 1130952"/>
              <a:gd name="connsiteY9" fmla="*/ 25879 h 301925"/>
              <a:gd name="connsiteX10" fmla="*/ 363199 w 1130952"/>
              <a:gd name="connsiteY10" fmla="*/ 0 h 301925"/>
              <a:gd name="connsiteX0" fmla="*/ 75450 w 1145127"/>
              <a:gd name="connsiteY0" fmla="*/ 301925 h 301925"/>
              <a:gd name="connsiteX1" fmla="*/ 66824 w 1145127"/>
              <a:gd name="connsiteY1" fmla="*/ 271762 h 301925"/>
              <a:gd name="connsiteX2" fmla="*/ 1145126 w 1145127"/>
              <a:gd name="connsiteY2" fmla="*/ 266323 h 301925"/>
              <a:gd name="connsiteX3" fmla="*/ 66824 w 1145127"/>
              <a:gd name="connsiteY3" fmla="*/ 260550 h 301925"/>
              <a:gd name="connsiteX4" fmla="*/ 118582 w 1145127"/>
              <a:gd name="connsiteY4" fmla="*/ 224287 h 301925"/>
              <a:gd name="connsiteX5" fmla="*/ 144461 w 1145127"/>
              <a:gd name="connsiteY5" fmla="*/ 198408 h 301925"/>
              <a:gd name="connsiteX6" fmla="*/ 161714 w 1145127"/>
              <a:gd name="connsiteY6" fmla="*/ 172528 h 301925"/>
              <a:gd name="connsiteX7" fmla="*/ 187593 w 1145127"/>
              <a:gd name="connsiteY7" fmla="*/ 146649 h 301925"/>
              <a:gd name="connsiteX8" fmla="*/ 239352 w 1145127"/>
              <a:gd name="connsiteY8" fmla="*/ 86264 h 301925"/>
              <a:gd name="connsiteX9" fmla="*/ 325616 w 1145127"/>
              <a:gd name="connsiteY9" fmla="*/ 25879 h 301925"/>
              <a:gd name="connsiteX10" fmla="*/ 377374 w 1145127"/>
              <a:gd name="connsiteY10" fmla="*/ 0 h 301925"/>
              <a:gd name="connsiteX0" fmla="*/ 11474 w 1081151"/>
              <a:gd name="connsiteY0" fmla="*/ 301925 h 301925"/>
              <a:gd name="connsiteX1" fmla="*/ 2848 w 1081151"/>
              <a:gd name="connsiteY1" fmla="*/ 271762 h 301925"/>
              <a:gd name="connsiteX2" fmla="*/ 1081150 w 1081151"/>
              <a:gd name="connsiteY2" fmla="*/ 266323 h 301925"/>
              <a:gd name="connsiteX3" fmla="*/ 2848 w 1081151"/>
              <a:gd name="connsiteY3" fmla="*/ 260550 h 301925"/>
              <a:gd name="connsiteX4" fmla="*/ 54606 w 1081151"/>
              <a:gd name="connsiteY4" fmla="*/ 224287 h 301925"/>
              <a:gd name="connsiteX5" fmla="*/ 80485 w 1081151"/>
              <a:gd name="connsiteY5" fmla="*/ 198408 h 301925"/>
              <a:gd name="connsiteX6" fmla="*/ 97738 w 1081151"/>
              <a:gd name="connsiteY6" fmla="*/ 172528 h 301925"/>
              <a:gd name="connsiteX7" fmla="*/ 123617 w 1081151"/>
              <a:gd name="connsiteY7" fmla="*/ 146649 h 301925"/>
              <a:gd name="connsiteX8" fmla="*/ 175376 w 1081151"/>
              <a:gd name="connsiteY8" fmla="*/ 86264 h 301925"/>
              <a:gd name="connsiteX9" fmla="*/ 261640 w 1081151"/>
              <a:gd name="connsiteY9" fmla="*/ 25879 h 301925"/>
              <a:gd name="connsiteX10" fmla="*/ 313398 w 1081151"/>
              <a:gd name="connsiteY10" fmla="*/ 0 h 301925"/>
              <a:gd name="connsiteX0" fmla="*/ 87545 w 1157222"/>
              <a:gd name="connsiteY0" fmla="*/ 301925 h 301925"/>
              <a:gd name="connsiteX1" fmla="*/ 78919 w 1157222"/>
              <a:gd name="connsiteY1" fmla="*/ 271762 h 301925"/>
              <a:gd name="connsiteX2" fmla="*/ 1157221 w 1157222"/>
              <a:gd name="connsiteY2" fmla="*/ 266323 h 301925"/>
              <a:gd name="connsiteX3" fmla="*/ 78919 w 1157222"/>
              <a:gd name="connsiteY3" fmla="*/ 260550 h 301925"/>
              <a:gd name="connsiteX4" fmla="*/ 87546 w 1157222"/>
              <a:gd name="connsiteY4" fmla="*/ 241599 h 301925"/>
              <a:gd name="connsiteX5" fmla="*/ 130677 w 1157222"/>
              <a:gd name="connsiteY5" fmla="*/ 224287 h 301925"/>
              <a:gd name="connsiteX6" fmla="*/ 156556 w 1157222"/>
              <a:gd name="connsiteY6" fmla="*/ 198408 h 301925"/>
              <a:gd name="connsiteX7" fmla="*/ 173809 w 1157222"/>
              <a:gd name="connsiteY7" fmla="*/ 172528 h 301925"/>
              <a:gd name="connsiteX8" fmla="*/ 199688 w 1157222"/>
              <a:gd name="connsiteY8" fmla="*/ 146649 h 301925"/>
              <a:gd name="connsiteX9" fmla="*/ 251447 w 1157222"/>
              <a:gd name="connsiteY9" fmla="*/ 86264 h 301925"/>
              <a:gd name="connsiteX10" fmla="*/ 337711 w 1157222"/>
              <a:gd name="connsiteY10" fmla="*/ 25879 h 301925"/>
              <a:gd name="connsiteX11" fmla="*/ 389469 w 1157222"/>
              <a:gd name="connsiteY11" fmla="*/ 0 h 301925"/>
              <a:gd name="connsiteX0" fmla="*/ 120817 w 1190494"/>
              <a:gd name="connsiteY0" fmla="*/ 301925 h 301925"/>
              <a:gd name="connsiteX1" fmla="*/ 112191 w 1190494"/>
              <a:gd name="connsiteY1" fmla="*/ 271762 h 301925"/>
              <a:gd name="connsiteX2" fmla="*/ 1190493 w 1190494"/>
              <a:gd name="connsiteY2" fmla="*/ 266323 h 301925"/>
              <a:gd name="connsiteX3" fmla="*/ 112191 w 1190494"/>
              <a:gd name="connsiteY3" fmla="*/ 260550 h 301925"/>
              <a:gd name="connsiteX4" fmla="*/ 34554 w 1190494"/>
              <a:gd name="connsiteY4" fmla="*/ 252478 h 301925"/>
              <a:gd name="connsiteX5" fmla="*/ 120818 w 1190494"/>
              <a:gd name="connsiteY5" fmla="*/ 241599 h 301925"/>
              <a:gd name="connsiteX6" fmla="*/ 163949 w 1190494"/>
              <a:gd name="connsiteY6" fmla="*/ 224287 h 301925"/>
              <a:gd name="connsiteX7" fmla="*/ 189828 w 1190494"/>
              <a:gd name="connsiteY7" fmla="*/ 198408 h 301925"/>
              <a:gd name="connsiteX8" fmla="*/ 207081 w 1190494"/>
              <a:gd name="connsiteY8" fmla="*/ 172528 h 301925"/>
              <a:gd name="connsiteX9" fmla="*/ 232960 w 1190494"/>
              <a:gd name="connsiteY9" fmla="*/ 146649 h 301925"/>
              <a:gd name="connsiteX10" fmla="*/ 284719 w 1190494"/>
              <a:gd name="connsiteY10" fmla="*/ 86264 h 301925"/>
              <a:gd name="connsiteX11" fmla="*/ 370983 w 1190494"/>
              <a:gd name="connsiteY11" fmla="*/ 25879 h 301925"/>
              <a:gd name="connsiteX12" fmla="*/ 422741 w 1190494"/>
              <a:gd name="connsiteY12" fmla="*/ 0 h 301925"/>
              <a:gd name="connsiteX0" fmla="*/ 90290 w 1159967"/>
              <a:gd name="connsiteY0" fmla="*/ 301925 h 301925"/>
              <a:gd name="connsiteX1" fmla="*/ 81664 w 1159967"/>
              <a:gd name="connsiteY1" fmla="*/ 271762 h 301925"/>
              <a:gd name="connsiteX2" fmla="*/ 1159966 w 1159967"/>
              <a:gd name="connsiteY2" fmla="*/ 266323 h 301925"/>
              <a:gd name="connsiteX3" fmla="*/ 81664 w 1159967"/>
              <a:gd name="connsiteY3" fmla="*/ 260550 h 301925"/>
              <a:gd name="connsiteX4" fmla="*/ 98918 w 1159967"/>
              <a:gd name="connsiteY4" fmla="*/ 254456 h 301925"/>
              <a:gd name="connsiteX5" fmla="*/ 90291 w 1159967"/>
              <a:gd name="connsiteY5" fmla="*/ 241599 h 301925"/>
              <a:gd name="connsiteX6" fmla="*/ 133422 w 1159967"/>
              <a:gd name="connsiteY6" fmla="*/ 224287 h 301925"/>
              <a:gd name="connsiteX7" fmla="*/ 159301 w 1159967"/>
              <a:gd name="connsiteY7" fmla="*/ 198408 h 301925"/>
              <a:gd name="connsiteX8" fmla="*/ 176554 w 1159967"/>
              <a:gd name="connsiteY8" fmla="*/ 172528 h 301925"/>
              <a:gd name="connsiteX9" fmla="*/ 202433 w 1159967"/>
              <a:gd name="connsiteY9" fmla="*/ 146649 h 301925"/>
              <a:gd name="connsiteX10" fmla="*/ 254192 w 1159967"/>
              <a:gd name="connsiteY10" fmla="*/ 86264 h 301925"/>
              <a:gd name="connsiteX11" fmla="*/ 340456 w 1159967"/>
              <a:gd name="connsiteY11" fmla="*/ 25879 h 301925"/>
              <a:gd name="connsiteX12" fmla="*/ 392214 w 1159967"/>
              <a:gd name="connsiteY12" fmla="*/ 0 h 301925"/>
              <a:gd name="connsiteX0" fmla="*/ 90290 w 1159967"/>
              <a:gd name="connsiteY0" fmla="*/ 301925 h 301925"/>
              <a:gd name="connsiteX1" fmla="*/ 81664 w 1159967"/>
              <a:gd name="connsiteY1" fmla="*/ 271762 h 301925"/>
              <a:gd name="connsiteX2" fmla="*/ 1159966 w 1159967"/>
              <a:gd name="connsiteY2" fmla="*/ 266323 h 301925"/>
              <a:gd name="connsiteX3" fmla="*/ 81664 w 1159967"/>
              <a:gd name="connsiteY3" fmla="*/ 260550 h 301925"/>
              <a:gd name="connsiteX4" fmla="*/ 98918 w 1159967"/>
              <a:gd name="connsiteY4" fmla="*/ 255939 h 301925"/>
              <a:gd name="connsiteX5" fmla="*/ 90291 w 1159967"/>
              <a:gd name="connsiteY5" fmla="*/ 241599 h 301925"/>
              <a:gd name="connsiteX6" fmla="*/ 133422 w 1159967"/>
              <a:gd name="connsiteY6" fmla="*/ 224287 h 301925"/>
              <a:gd name="connsiteX7" fmla="*/ 159301 w 1159967"/>
              <a:gd name="connsiteY7" fmla="*/ 198408 h 301925"/>
              <a:gd name="connsiteX8" fmla="*/ 176554 w 1159967"/>
              <a:gd name="connsiteY8" fmla="*/ 172528 h 301925"/>
              <a:gd name="connsiteX9" fmla="*/ 202433 w 1159967"/>
              <a:gd name="connsiteY9" fmla="*/ 146649 h 301925"/>
              <a:gd name="connsiteX10" fmla="*/ 254192 w 1159967"/>
              <a:gd name="connsiteY10" fmla="*/ 86264 h 301925"/>
              <a:gd name="connsiteX11" fmla="*/ 340456 w 1159967"/>
              <a:gd name="connsiteY11" fmla="*/ 25879 h 301925"/>
              <a:gd name="connsiteX12" fmla="*/ 392214 w 1159967"/>
              <a:gd name="connsiteY12" fmla="*/ 0 h 301925"/>
              <a:gd name="connsiteX0" fmla="*/ 90147 w 1159824"/>
              <a:gd name="connsiteY0" fmla="*/ 301925 h 301925"/>
              <a:gd name="connsiteX1" fmla="*/ 81521 w 1159824"/>
              <a:gd name="connsiteY1" fmla="*/ 271762 h 301925"/>
              <a:gd name="connsiteX2" fmla="*/ 1159823 w 1159824"/>
              <a:gd name="connsiteY2" fmla="*/ 266323 h 301925"/>
              <a:gd name="connsiteX3" fmla="*/ 81521 w 1159824"/>
              <a:gd name="connsiteY3" fmla="*/ 260550 h 301925"/>
              <a:gd name="connsiteX4" fmla="*/ 98775 w 1159824"/>
              <a:gd name="connsiteY4" fmla="*/ 255939 h 301925"/>
              <a:gd name="connsiteX5" fmla="*/ 85965 w 1159824"/>
              <a:gd name="connsiteY5" fmla="*/ 250818 h 301925"/>
              <a:gd name="connsiteX6" fmla="*/ 90148 w 1159824"/>
              <a:gd name="connsiteY6" fmla="*/ 241599 h 301925"/>
              <a:gd name="connsiteX7" fmla="*/ 133279 w 1159824"/>
              <a:gd name="connsiteY7" fmla="*/ 224287 h 301925"/>
              <a:gd name="connsiteX8" fmla="*/ 159158 w 1159824"/>
              <a:gd name="connsiteY8" fmla="*/ 198408 h 301925"/>
              <a:gd name="connsiteX9" fmla="*/ 176411 w 1159824"/>
              <a:gd name="connsiteY9" fmla="*/ 172528 h 301925"/>
              <a:gd name="connsiteX10" fmla="*/ 202290 w 1159824"/>
              <a:gd name="connsiteY10" fmla="*/ 146649 h 301925"/>
              <a:gd name="connsiteX11" fmla="*/ 254049 w 1159824"/>
              <a:gd name="connsiteY11" fmla="*/ 86264 h 301925"/>
              <a:gd name="connsiteX12" fmla="*/ 340313 w 1159824"/>
              <a:gd name="connsiteY12" fmla="*/ 25879 h 301925"/>
              <a:gd name="connsiteX13" fmla="*/ 392071 w 1159824"/>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4585 w 1078444"/>
              <a:gd name="connsiteY5" fmla="*/ 250818 h 301925"/>
              <a:gd name="connsiteX6" fmla="*/ 8768 w 1078444"/>
              <a:gd name="connsiteY6" fmla="*/ 241599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9014 w 1078691"/>
              <a:gd name="connsiteY0" fmla="*/ 301925 h 301925"/>
              <a:gd name="connsiteX1" fmla="*/ 388 w 1078691"/>
              <a:gd name="connsiteY1" fmla="*/ 271762 h 301925"/>
              <a:gd name="connsiteX2" fmla="*/ 1078690 w 1078691"/>
              <a:gd name="connsiteY2" fmla="*/ 266323 h 301925"/>
              <a:gd name="connsiteX3" fmla="*/ 388 w 1078691"/>
              <a:gd name="connsiteY3" fmla="*/ 260550 h 301925"/>
              <a:gd name="connsiteX4" fmla="*/ 17642 w 1078691"/>
              <a:gd name="connsiteY4" fmla="*/ 255939 h 301925"/>
              <a:gd name="connsiteX5" fmla="*/ 4832 w 1078691"/>
              <a:gd name="connsiteY5" fmla="*/ 250818 h 301925"/>
              <a:gd name="connsiteX6" fmla="*/ 3473 w 1078691"/>
              <a:gd name="connsiteY6" fmla="*/ 244140 h 301925"/>
              <a:gd name="connsiteX7" fmla="*/ 52146 w 1078691"/>
              <a:gd name="connsiteY7" fmla="*/ 224287 h 301925"/>
              <a:gd name="connsiteX8" fmla="*/ 78025 w 1078691"/>
              <a:gd name="connsiteY8" fmla="*/ 198408 h 301925"/>
              <a:gd name="connsiteX9" fmla="*/ 95278 w 1078691"/>
              <a:gd name="connsiteY9" fmla="*/ 172528 h 301925"/>
              <a:gd name="connsiteX10" fmla="*/ 121157 w 1078691"/>
              <a:gd name="connsiteY10" fmla="*/ 146649 h 301925"/>
              <a:gd name="connsiteX11" fmla="*/ 172916 w 1078691"/>
              <a:gd name="connsiteY11" fmla="*/ 86264 h 301925"/>
              <a:gd name="connsiteX12" fmla="*/ 259180 w 1078691"/>
              <a:gd name="connsiteY12" fmla="*/ 25879 h 301925"/>
              <a:gd name="connsiteX13" fmla="*/ 310938 w 1078691"/>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3226 w 1078444"/>
              <a:gd name="connsiteY6" fmla="*/ 244140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14310 w 1078444"/>
              <a:gd name="connsiteY6" fmla="*/ 242552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516470 w 1091566"/>
              <a:gd name="connsiteY6" fmla="*/ 249547 h 301925"/>
              <a:gd name="connsiteX7" fmla="*/ 27432 w 1091566"/>
              <a:gd name="connsiteY7" fmla="*/ 242552 h 301925"/>
              <a:gd name="connsiteX8" fmla="*/ 65021 w 1091566"/>
              <a:gd name="connsiteY8" fmla="*/ 224287 h 301925"/>
              <a:gd name="connsiteX9" fmla="*/ 90900 w 1091566"/>
              <a:gd name="connsiteY9" fmla="*/ 198408 h 301925"/>
              <a:gd name="connsiteX10" fmla="*/ 108153 w 1091566"/>
              <a:gd name="connsiteY10" fmla="*/ 172528 h 301925"/>
              <a:gd name="connsiteX11" fmla="*/ 134032 w 1091566"/>
              <a:gd name="connsiteY11" fmla="*/ 146649 h 301925"/>
              <a:gd name="connsiteX12" fmla="*/ 185791 w 1091566"/>
              <a:gd name="connsiteY12" fmla="*/ 86264 h 301925"/>
              <a:gd name="connsiteX13" fmla="*/ 272055 w 1091566"/>
              <a:gd name="connsiteY13" fmla="*/ 25879 h 301925"/>
              <a:gd name="connsiteX14" fmla="*/ 323813 w 1091566"/>
              <a:gd name="connsiteY14"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516470 w 1091566"/>
              <a:gd name="connsiteY6" fmla="*/ 249547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16222 w 1091566"/>
              <a:gd name="connsiteY6" fmla="*/ 247641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16222 w 1091566"/>
              <a:gd name="connsiteY6" fmla="*/ 247641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82724 w 1091566"/>
              <a:gd name="connsiteY6" fmla="*/ 247323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82724 w 1091566"/>
              <a:gd name="connsiteY6" fmla="*/ 247323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477677 w 1091566"/>
              <a:gd name="connsiteY6" fmla="*/ 247005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477677 w 1091566"/>
              <a:gd name="connsiteY6" fmla="*/ 247005 h 301925"/>
              <a:gd name="connsiteX7" fmla="*/ 233837 w 1091566"/>
              <a:gd name="connsiteY7" fmla="*/ 241606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238583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51899 w 1078444"/>
              <a:gd name="connsiteY9" fmla="*/ 224287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271741 w 1078444"/>
              <a:gd name="connsiteY10" fmla="*/ 201267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271741 w 1078444"/>
              <a:gd name="connsiteY10" fmla="*/ 201267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104337 w 1078444"/>
              <a:gd name="connsiteY10" fmla="*/ 206980 h 301925"/>
              <a:gd name="connsiteX11" fmla="*/ 271741 w 1078444"/>
              <a:gd name="connsiteY11" fmla="*/ 201267 h 301925"/>
              <a:gd name="connsiteX12" fmla="*/ 95031 w 1078444"/>
              <a:gd name="connsiteY12" fmla="*/ 172528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95031 w 1078444"/>
              <a:gd name="connsiteY12" fmla="*/ 172528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72669 w 1078444"/>
              <a:gd name="connsiteY15" fmla="*/ 86264 h 301925"/>
              <a:gd name="connsiteX16" fmla="*/ 258933 w 1078444"/>
              <a:gd name="connsiteY16" fmla="*/ 25879 h 301925"/>
              <a:gd name="connsiteX17" fmla="*/ 310691 w 1078444"/>
              <a:gd name="connsiteY17"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72669 w 1078444"/>
              <a:gd name="connsiteY16" fmla="*/ 86264 h 301925"/>
              <a:gd name="connsiteX17" fmla="*/ 258933 w 1078444"/>
              <a:gd name="connsiteY17" fmla="*/ 25879 h 301925"/>
              <a:gd name="connsiteX18" fmla="*/ 310691 w 1078444"/>
              <a:gd name="connsiteY18"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72669 w 1078444"/>
              <a:gd name="connsiteY17" fmla="*/ 86264 h 301925"/>
              <a:gd name="connsiteX18" fmla="*/ 258933 w 1078444"/>
              <a:gd name="connsiteY18" fmla="*/ 25879 h 301925"/>
              <a:gd name="connsiteX19" fmla="*/ 310691 w 1078444"/>
              <a:gd name="connsiteY19"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43130 w 1078444"/>
              <a:gd name="connsiteY17" fmla="*/ 95164 h 301925"/>
              <a:gd name="connsiteX18" fmla="*/ 172669 w 1078444"/>
              <a:gd name="connsiteY18" fmla="*/ 86264 h 301925"/>
              <a:gd name="connsiteX19" fmla="*/ 258933 w 1078444"/>
              <a:gd name="connsiteY19" fmla="*/ 25879 h 301925"/>
              <a:gd name="connsiteX20" fmla="*/ 310691 w 1078444"/>
              <a:gd name="connsiteY20"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43130 w 1078444"/>
              <a:gd name="connsiteY17" fmla="*/ 95164 h 301925"/>
              <a:gd name="connsiteX18" fmla="*/ 159755 w 1078444"/>
              <a:gd name="connsiteY18" fmla="*/ 90081 h 301925"/>
              <a:gd name="connsiteX19" fmla="*/ 172669 w 1078444"/>
              <a:gd name="connsiteY19" fmla="*/ 86264 h 301925"/>
              <a:gd name="connsiteX20" fmla="*/ 258933 w 1078444"/>
              <a:gd name="connsiteY20" fmla="*/ 25879 h 301925"/>
              <a:gd name="connsiteX21" fmla="*/ 310691 w 1078444"/>
              <a:gd name="connsiteY21"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258933 w 1078444"/>
              <a:gd name="connsiteY21" fmla="*/ 25879 h 301925"/>
              <a:gd name="connsiteX22" fmla="*/ 310691 w 1078444"/>
              <a:gd name="connsiteY22"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258933 w 1078444"/>
              <a:gd name="connsiteY22" fmla="*/ 25879 h 301925"/>
              <a:gd name="connsiteX23" fmla="*/ 310691 w 1078444"/>
              <a:gd name="connsiteY2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58933 w 1078444"/>
              <a:gd name="connsiteY23" fmla="*/ 25879 h 301925"/>
              <a:gd name="connsiteX24" fmla="*/ 310691 w 1078444"/>
              <a:gd name="connsiteY24"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58933 w 1078444"/>
              <a:gd name="connsiteY24" fmla="*/ 25879 h 301925"/>
              <a:gd name="connsiteX25" fmla="*/ 310691 w 1078444"/>
              <a:gd name="connsiteY2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37341 w 1078444"/>
              <a:gd name="connsiteY24" fmla="*/ 31949 h 301925"/>
              <a:gd name="connsiteX25" fmla="*/ 258933 w 1078444"/>
              <a:gd name="connsiteY25" fmla="*/ 25879 h 301925"/>
              <a:gd name="connsiteX26" fmla="*/ 310691 w 1078444"/>
              <a:gd name="connsiteY2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37341 w 1078444"/>
              <a:gd name="connsiteY24" fmla="*/ 31949 h 301925"/>
              <a:gd name="connsiteX25" fmla="*/ 258933 w 1078444"/>
              <a:gd name="connsiteY25" fmla="*/ 25879 h 301925"/>
              <a:gd name="connsiteX26" fmla="*/ 265050 w 1078444"/>
              <a:gd name="connsiteY26" fmla="*/ 17655 h 301925"/>
              <a:gd name="connsiteX27" fmla="*/ 310691 w 1078444"/>
              <a:gd name="connsiteY27" fmla="*/ 0 h 301925"/>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176031 w 1122429"/>
              <a:gd name="connsiteY7" fmla="*/ 243512 h 303831"/>
              <a:gd name="connsiteX8" fmla="*/ 52753 w 1122429"/>
              <a:gd name="connsiteY8" fmla="*/ 240646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176031 w 1122429"/>
              <a:gd name="connsiteY7" fmla="*/ 243512 h 303831"/>
              <a:gd name="connsiteX8" fmla="*/ 158048 w 1122429"/>
              <a:gd name="connsiteY8" fmla="*/ 231752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3592 w 1122429"/>
              <a:gd name="connsiteY9" fmla="*/ 21729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3592 w 1122429"/>
              <a:gd name="connsiteY9" fmla="*/ 21729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48322 w 1122429"/>
              <a:gd name="connsiteY10" fmla="*/ 207298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48322 w 1122429"/>
              <a:gd name="connsiteY10" fmla="*/ 207298 h 303831"/>
              <a:gd name="connsiteX11" fmla="*/ 354518 w 1122429"/>
              <a:gd name="connsiteY11" fmla="*/ 203808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54518 w 1122429"/>
              <a:gd name="connsiteY11" fmla="*/ 203808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54518 w 1122429"/>
              <a:gd name="connsiteY11" fmla="*/ 203808 h 303831"/>
              <a:gd name="connsiteX12" fmla="*/ 242534 w 1122429"/>
              <a:gd name="connsiteY12" fmla="*/ 200945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42534 w 1122429"/>
              <a:gd name="connsiteY12" fmla="*/ 200945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109530 w 1122429"/>
              <a:gd name="connsiteY14" fmla="*/ 179026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15072 w 1122429"/>
              <a:gd name="connsiteY15" fmla="*/ 162826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59407 w 1122429"/>
              <a:gd name="connsiteY19" fmla="*/ 125977 h 303831"/>
              <a:gd name="connsiteX20" fmla="*/ 181573 w 1122429"/>
              <a:gd name="connsiteY20" fmla="*/ 109141 h 303831"/>
              <a:gd name="connsiteX21" fmla="*/ 176031 w 1122429"/>
              <a:gd name="connsiteY21" fmla="*/ 100882 h 303831"/>
              <a:gd name="connsiteX22" fmla="*/ 187115 w 1122429"/>
              <a:gd name="connsiteY22" fmla="*/ 97070 h 303831"/>
              <a:gd name="connsiteX23" fmla="*/ 203740 w 1122429"/>
              <a:gd name="connsiteY23" fmla="*/ 91987 h 303831"/>
              <a:gd name="connsiteX24" fmla="*/ 216654 w 1122429"/>
              <a:gd name="connsiteY24" fmla="*/ 88170 h 303831"/>
              <a:gd name="connsiteX25" fmla="*/ 214824 w 1122429"/>
              <a:gd name="connsiteY25" fmla="*/ 78328 h 303831"/>
              <a:gd name="connsiteX26" fmla="*/ 242533 w 1122429"/>
              <a:gd name="connsiteY26" fmla="*/ 61492 h 303831"/>
              <a:gd name="connsiteX27" fmla="*/ 253617 w 1122429"/>
              <a:gd name="connsiteY27" fmla="*/ 48468 h 303831"/>
              <a:gd name="connsiteX28" fmla="*/ 281326 w 1122429"/>
              <a:gd name="connsiteY28" fmla="*/ 33855 h 303831"/>
              <a:gd name="connsiteX29" fmla="*/ 302918 w 1122429"/>
              <a:gd name="connsiteY29" fmla="*/ 27785 h 303831"/>
              <a:gd name="connsiteX30" fmla="*/ 309035 w 1122429"/>
              <a:gd name="connsiteY30" fmla="*/ 19561 h 303831"/>
              <a:gd name="connsiteX31" fmla="*/ 0 w 1122429"/>
              <a:gd name="connsiteY31"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5320 w 1122429"/>
              <a:gd name="connsiteY19" fmla="*/ 127565 h 303831"/>
              <a:gd name="connsiteX20" fmla="*/ 181573 w 1122429"/>
              <a:gd name="connsiteY20" fmla="*/ 109141 h 303831"/>
              <a:gd name="connsiteX21" fmla="*/ 176031 w 1122429"/>
              <a:gd name="connsiteY21" fmla="*/ 100882 h 303831"/>
              <a:gd name="connsiteX22" fmla="*/ 187115 w 1122429"/>
              <a:gd name="connsiteY22" fmla="*/ 97070 h 303831"/>
              <a:gd name="connsiteX23" fmla="*/ 203740 w 1122429"/>
              <a:gd name="connsiteY23" fmla="*/ 91987 h 303831"/>
              <a:gd name="connsiteX24" fmla="*/ 216654 w 1122429"/>
              <a:gd name="connsiteY24" fmla="*/ 88170 h 303831"/>
              <a:gd name="connsiteX25" fmla="*/ 214824 w 1122429"/>
              <a:gd name="connsiteY25" fmla="*/ 78328 h 303831"/>
              <a:gd name="connsiteX26" fmla="*/ 242533 w 1122429"/>
              <a:gd name="connsiteY26" fmla="*/ 61492 h 303831"/>
              <a:gd name="connsiteX27" fmla="*/ 253617 w 1122429"/>
              <a:gd name="connsiteY27" fmla="*/ 48468 h 303831"/>
              <a:gd name="connsiteX28" fmla="*/ 281326 w 1122429"/>
              <a:gd name="connsiteY28" fmla="*/ 33855 h 303831"/>
              <a:gd name="connsiteX29" fmla="*/ 302918 w 1122429"/>
              <a:gd name="connsiteY29" fmla="*/ 27785 h 303831"/>
              <a:gd name="connsiteX30" fmla="*/ 309035 w 1122429"/>
              <a:gd name="connsiteY30" fmla="*/ 19561 h 303831"/>
              <a:gd name="connsiteX31" fmla="*/ 0 w 1122429"/>
              <a:gd name="connsiteY31" fmla="*/ 0 h 303831"/>
              <a:gd name="connsiteX0" fmla="*/ 152723 w 1222400"/>
              <a:gd name="connsiteY0" fmla="*/ 303831 h 303831"/>
              <a:gd name="connsiteX1" fmla="*/ 9 w 1222400"/>
              <a:gd name="connsiteY1" fmla="*/ 273986 h 303831"/>
              <a:gd name="connsiteX2" fmla="*/ 1222399 w 1222400"/>
              <a:gd name="connsiteY2" fmla="*/ 268229 h 303831"/>
              <a:gd name="connsiteX3" fmla="*/ 144097 w 1222400"/>
              <a:gd name="connsiteY3" fmla="*/ 262456 h 303831"/>
              <a:gd name="connsiteX4" fmla="*/ 161351 w 1222400"/>
              <a:gd name="connsiteY4" fmla="*/ 257845 h 303831"/>
              <a:gd name="connsiteX5" fmla="*/ 941021 w 1222400"/>
              <a:gd name="connsiteY5" fmla="*/ 255265 h 303831"/>
              <a:gd name="connsiteX6" fmla="*/ 608511 w 1222400"/>
              <a:gd name="connsiteY6" fmla="*/ 248911 h 303831"/>
              <a:gd name="connsiteX7" fmla="*/ 342504 w 1222400"/>
              <a:gd name="connsiteY7" fmla="*/ 242241 h 303831"/>
              <a:gd name="connsiteX8" fmla="*/ 258019 w 1222400"/>
              <a:gd name="connsiteY8" fmla="*/ 231752 h 303831"/>
              <a:gd name="connsiteX9" fmla="*/ 229105 w 1222400"/>
              <a:gd name="connsiteY9" fmla="*/ 213169 h 303831"/>
              <a:gd name="connsiteX10" fmla="*/ 259376 w 1222400"/>
              <a:gd name="connsiteY10" fmla="*/ 209522 h 303831"/>
              <a:gd name="connsiteX11" fmla="*/ 432321 w 1222400"/>
              <a:gd name="connsiteY11" fmla="*/ 205714 h 303831"/>
              <a:gd name="connsiteX12" fmla="*/ 386839 w 1222400"/>
              <a:gd name="connsiteY12" fmla="*/ 200310 h 303831"/>
              <a:gd name="connsiteX13" fmla="*/ 211278 w 1222400"/>
              <a:gd name="connsiteY13" fmla="*/ 196988 h 303831"/>
              <a:gd name="connsiteX14" fmla="*/ 131916 w 1222400"/>
              <a:gd name="connsiteY14" fmla="*/ 181250 h 303831"/>
              <a:gd name="connsiteX15" fmla="*/ 287087 w 1222400"/>
              <a:gd name="connsiteY15" fmla="*/ 161873 h 303831"/>
              <a:gd name="connsiteX16" fmla="*/ 215043 w 1222400"/>
              <a:gd name="connsiteY16" fmla="*/ 156154 h 303831"/>
              <a:gd name="connsiteX17" fmla="*/ 264866 w 1222400"/>
              <a:gd name="connsiteY17" fmla="*/ 148555 h 303831"/>
              <a:gd name="connsiteX18" fmla="*/ 264918 w 1222400"/>
              <a:gd name="connsiteY18" fmla="*/ 139001 h 303831"/>
              <a:gd name="connsiteX19" fmla="*/ 115291 w 1222400"/>
              <a:gd name="connsiteY19" fmla="*/ 127565 h 303831"/>
              <a:gd name="connsiteX20" fmla="*/ 281544 w 1222400"/>
              <a:gd name="connsiteY20" fmla="*/ 109141 h 303831"/>
              <a:gd name="connsiteX21" fmla="*/ 276002 w 1222400"/>
              <a:gd name="connsiteY21" fmla="*/ 100882 h 303831"/>
              <a:gd name="connsiteX22" fmla="*/ 287086 w 1222400"/>
              <a:gd name="connsiteY22" fmla="*/ 97070 h 303831"/>
              <a:gd name="connsiteX23" fmla="*/ 303711 w 1222400"/>
              <a:gd name="connsiteY23" fmla="*/ 91987 h 303831"/>
              <a:gd name="connsiteX24" fmla="*/ 316625 w 1222400"/>
              <a:gd name="connsiteY24" fmla="*/ 88170 h 303831"/>
              <a:gd name="connsiteX25" fmla="*/ 314795 w 1222400"/>
              <a:gd name="connsiteY25" fmla="*/ 78328 h 303831"/>
              <a:gd name="connsiteX26" fmla="*/ 342504 w 1222400"/>
              <a:gd name="connsiteY26" fmla="*/ 61492 h 303831"/>
              <a:gd name="connsiteX27" fmla="*/ 353588 w 1222400"/>
              <a:gd name="connsiteY27" fmla="*/ 48468 h 303831"/>
              <a:gd name="connsiteX28" fmla="*/ 381297 w 1222400"/>
              <a:gd name="connsiteY28" fmla="*/ 33855 h 303831"/>
              <a:gd name="connsiteX29" fmla="*/ 402889 w 1222400"/>
              <a:gd name="connsiteY29" fmla="*/ 27785 h 303831"/>
              <a:gd name="connsiteX30" fmla="*/ 409006 w 1222400"/>
              <a:gd name="connsiteY30" fmla="*/ 19561 h 303831"/>
              <a:gd name="connsiteX31" fmla="*/ 99971 w 1222400"/>
              <a:gd name="connsiteY31" fmla="*/ 0 h 303831"/>
              <a:gd name="connsiteX0" fmla="*/ 0 w 1285808"/>
              <a:gd name="connsiteY0" fmla="*/ 303831 h 303831"/>
              <a:gd name="connsiteX1" fmla="*/ 63417 w 1285808"/>
              <a:gd name="connsiteY1" fmla="*/ 273986 h 303831"/>
              <a:gd name="connsiteX2" fmla="*/ 1285807 w 1285808"/>
              <a:gd name="connsiteY2" fmla="*/ 268229 h 303831"/>
              <a:gd name="connsiteX3" fmla="*/ 207505 w 1285808"/>
              <a:gd name="connsiteY3" fmla="*/ 262456 h 303831"/>
              <a:gd name="connsiteX4" fmla="*/ 224759 w 1285808"/>
              <a:gd name="connsiteY4" fmla="*/ 257845 h 303831"/>
              <a:gd name="connsiteX5" fmla="*/ 1004429 w 1285808"/>
              <a:gd name="connsiteY5" fmla="*/ 255265 h 303831"/>
              <a:gd name="connsiteX6" fmla="*/ 671919 w 1285808"/>
              <a:gd name="connsiteY6" fmla="*/ 248911 h 303831"/>
              <a:gd name="connsiteX7" fmla="*/ 405912 w 1285808"/>
              <a:gd name="connsiteY7" fmla="*/ 242241 h 303831"/>
              <a:gd name="connsiteX8" fmla="*/ 321427 w 1285808"/>
              <a:gd name="connsiteY8" fmla="*/ 231752 h 303831"/>
              <a:gd name="connsiteX9" fmla="*/ 292513 w 1285808"/>
              <a:gd name="connsiteY9" fmla="*/ 213169 h 303831"/>
              <a:gd name="connsiteX10" fmla="*/ 322784 w 1285808"/>
              <a:gd name="connsiteY10" fmla="*/ 209522 h 303831"/>
              <a:gd name="connsiteX11" fmla="*/ 495729 w 1285808"/>
              <a:gd name="connsiteY11" fmla="*/ 205714 h 303831"/>
              <a:gd name="connsiteX12" fmla="*/ 450247 w 1285808"/>
              <a:gd name="connsiteY12" fmla="*/ 200310 h 303831"/>
              <a:gd name="connsiteX13" fmla="*/ 274686 w 1285808"/>
              <a:gd name="connsiteY13" fmla="*/ 196988 h 303831"/>
              <a:gd name="connsiteX14" fmla="*/ 195324 w 1285808"/>
              <a:gd name="connsiteY14" fmla="*/ 181250 h 303831"/>
              <a:gd name="connsiteX15" fmla="*/ 350495 w 1285808"/>
              <a:gd name="connsiteY15" fmla="*/ 161873 h 303831"/>
              <a:gd name="connsiteX16" fmla="*/ 278451 w 1285808"/>
              <a:gd name="connsiteY16" fmla="*/ 156154 h 303831"/>
              <a:gd name="connsiteX17" fmla="*/ 328274 w 1285808"/>
              <a:gd name="connsiteY17" fmla="*/ 148555 h 303831"/>
              <a:gd name="connsiteX18" fmla="*/ 328326 w 1285808"/>
              <a:gd name="connsiteY18" fmla="*/ 139001 h 303831"/>
              <a:gd name="connsiteX19" fmla="*/ 178699 w 1285808"/>
              <a:gd name="connsiteY19" fmla="*/ 127565 h 303831"/>
              <a:gd name="connsiteX20" fmla="*/ 344952 w 1285808"/>
              <a:gd name="connsiteY20" fmla="*/ 109141 h 303831"/>
              <a:gd name="connsiteX21" fmla="*/ 339410 w 1285808"/>
              <a:gd name="connsiteY21" fmla="*/ 100882 h 303831"/>
              <a:gd name="connsiteX22" fmla="*/ 350494 w 1285808"/>
              <a:gd name="connsiteY22" fmla="*/ 97070 h 303831"/>
              <a:gd name="connsiteX23" fmla="*/ 367119 w 1285808"/>
              <a:gd name="connsiteY23" fmla="*/ 91987 h 303831"/>
              <a:gd name="connsiteX24" fmla="*/ 380033 w 1285808"/>
              <a:gd name="connsiteY24" fmla="*/ 88170 h 303831"/>
              <a:gd name="connsiteX25" fmla="*/ 378203 w 1285808"/>
              <a:gd name="connsiteY25" fmla="*/ 78328 h 303831"/>
              <a:gd name="connsiteX26" fmla="*/ 405912 w 1285808"/>
              <a:gd name="connsiteY26" fmla="*/ 61492 h 303831"/>
              <a:gd name="connsiteX27" fmla="*/ 416996 w 1285808"/>
              <a:gd name="connsiteY27" fmla="*/ 48468 h 303831"/>
              <a:gd name="connsiteX28" fmla="*/ 444705 w 1285808"/>
              <a:gd name="connsiteY28" fmla="*/ 33855 h 303831"/>
              <a:gd name="connsiteX29" fmla="*/ 466297 w 1285808"/>
              <a:gd name="connsiteY29" fmla="*/ 27785 h 303831"/>
              <a:gd name="connsiteX30" fmla="*/ 472414 w 1285808"/>
              <a:gd name="connsiteY30" fmla="*/ 19561 h 303831"/>
              <a:gd name="connsiteX31" fmla="*/ 163379 w 1285808"/>
              <a:gd name="connsiteY31" fmla="*/ 0 h 303831"/>
              <a:gd name="connsiteX0" fmla="*/ 19781 w 1305589"/>
              <a:gd name="connsiteY0" fmla="*/ 303831 h 303831"/>
              <a:gd name="connsiteX1" fmla="*/ 70 w 1305589"/>
              <a:gd name="connsiteY1" fmla="*/ 274939 h 303831"/>
              <a:gd name="connsiteX2" fmla="*/ 1305588 w 1305589"/>
              <a:gd name="connsiteY2" fmla="*/ 268229 h 303831"/>
              <a:gd name="connsiteX3" fmla="*/ 227286 w 1305589"/>
              <a:gd name="connsiteY3" fmla="*/ 262456 h 303831"/>
              <a:gd name="connsiteX4" fmla="*/ 244540 w 1305589"/>
              <a:gd name="connsiteY4" fmla="*/ 257845 h 303831"/>
              <a:gd name="connsiteX5" fmla="*/ 1024210 w 1305589"/>
              <a:gd name="connsiteY5" fmla="*/ 255265 h 303831"/>
              <a:gd name="connsiteX6" fmla="*/ 691700 w 1305589"/>
              <a:gd name="connsiteY6" fmla="*/ 248911 h 303831"/>
              <a:gd name="connsiteX7" fmla="*/ 425693 w 1305589"/>
              <a:gd name="connsiteY7" fmla="*/ 242241 h 303831"/>
              <a:gd name="connsiteX8" fmla="*/ 341208 w 1305589"/>
              <a:gd name="connsiteY8" fmla="*/ 231752 h 303831"/>
              <a:gd name="connsiteX9" fmla="*/ 312294 w 1305589"/>
              <a:gd name="connsiteY9" fmla="*/ 213169 h 303831"/>
              <a:gd name="connsiteX10" fmla="*/ 342565 w 1305589"/>
              <a:gd name="connsiteY10" fmla="*/ 209522 h 303831"/>
              <a:gd name="connsiteX11" fmla="*/ 515510 w 1305589"/>
              <a:gd name="connsiteY11" fmla="*/ 205714 h 303831"/>
              <a:gd name="connsiteX12" fmla="*/ 470028 w 1305589"/>
              <a:gd name="connsiteY12" fmla="*/ 200310 h 303831"/>
              <a:gd name="connsiteX13" fmla="*/ 294467 w 1305589"/>
              <a:gd name="connsiteY13" fmla="*/ 196988 h 303831"/>
              <a:gd name="connsiteX14" fmla="*/ 215105 w 1305589"/>
              <a:gd name="connsiteY14" fmla="*/ 181250 h 303831"/>
              <a:gd name="connsiteX15" fmla="*/ 370276 w 1305589"/>
              <a:gd name="connsiteY15" fmla="*/ 161873 h 303831"/>
              <a:gd name="connsiteX16" fmla="*/ 298232 w 1305589"/>
              <a:gd name="connsiteY16" fmla="*/ 156154 h 303831"/>
              <a:gd name="connsiteX17" fmla="*/ 348055 w 1305589"/>
              <a:gd name="connsiteY17" fmla="*/ 148555 h 303831"/>
              <a:gd name="connsiteX18" fmla="*/ 348107 w 1305589"/>
              <a:gd name="connsiteY18" fmla="*/ 139001 h 303831"/>
              <a:gd name="connsiteX19" fmla="*/ 198480 w 1305589"/>
              <a:gd name="connsiteY19" fmla="*/ 127565 h 303831"/>
              <a:gd name="connsiteX20" fmla="*/ 364733 w 1305589"/>
              <a:gd name="connsiteY20" fmla="*/ 109141 h 303831"/>
              <a:gd name="connsiteX21" fmla="*/ 359191 w 1305589"/>
              <a:gd name="connsiteY21" fmla="*/ 100882 h 303831"/>
              <a:gd name="connsiteX22" fmla="*/ 370275 w 1305589"/>
              <a:gd name="connsiteY22" fmla="*/ 97070 h 303831"/>
              <a:gd name="connsiteX23" fmla="*/ 386900 w 1305589"/>
              <a:gd name="connsiteY23" fmla="*/ 91987 h 303831"/>
              <a:gd name="connsiteX24" fmla="*/ 399814 w 1305589"/>
              <a:gd name="connsiteY24" fmla="*/ 88170 h 303831"/>
              <a:gd name="connsiteX25" fmla="*/ 397984 w 1305589"/>
              <a:gd name="connsiteY25" fmla="*/ 78328 h 303831"/>
              <a:gd name="connsiteX26" fmla="*/ 425693 w 1305589"/>
              <a:gd name="connsiteY26" fmla="*/ 61492 h 303831"/>
              <a:gd name="connsiteX27" fmla="*/ 436777 w 1305589"/>
              <a:gd name="connsiteY27" fmla="*/ 48468 h 303831"/>
              <a:gd name="connsiteX28" fmla="*/ 464486 w 1305589"/>
              <a:gd name="connsiteY28" fmla="*/ 33855 h 303831"/>
              <a:gd name="connsiteX29" fmla="*/ 486078 w 1305589"/>
              <a:gd name="connsiteY29" fmla="*/ 27785 h 303831"/>
              <a:gd name="connsiteX30" fmla="*/ 492195 w 1305589"/>
              <a:gd name="connsiteY30" fmla="*/ 19561 h 303831"/>
              <a:gd name="connsiteX31" fmla="*/ 183160 w 1305589"/>
              <a:gd name="connsiteY31" fmla="*/ 0 h 303831"/>
              <a:gd name="connsiteX0" fmla="*/ 3368 w 1305801"/>
              <a:gd name="connsiteY0" fmla="*/ 304149 h 304149"/>
              <a:gd name="connsiteX1" fmla="*/ 282 w 1305801"/>
              <a:gd name="connsiteY1" fmla="*/ 274939 h 304149"/>
              <a:gd name="connsiteX2" fmla="*/ 1305800 w 1305801"/>
              <a:gd name="connsiteY2" fmla="*/ 268229 h 304149"/>
              <a:gd name="connsiteX3" fmla="*/ 227498 w 1305801"/>
              <a:gd name="connsiteY3" fmla="*/ 262456 h 304149"/>
              <a:gd name="connsiteX4" fmla="*/ 244752 w 1305801"/>
              <a:gd name="connsiteY4" fmla="*/ 257845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244752 w 1305801"/>
              <a:gd name="connsiteY4" fmla="*/ 257845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17537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92654 w 1305801"/>
              <a:gd name="connsiteY21" fmla="*/ 104059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92654 w 1305801"/>
              <a:gd name="connsiteY21" fmla="*/ 104059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220858 w 1305801"/>
              <a:gd name="connsiteY23" fmla="*/ 91034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7360 w 1305801"/>
              <a:gd name="connsiteY22" fmla="*/ 98023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94732 w 1305801"/>
              <a:gd name="connsiteY24" fmla="*/ 84993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94732 w 1305801"/>
              <a:gd name="connsiteY24" fmla="*/ 84993 h 304149"/>
              <a:gd name="connsiteX25" fmla="*/ 359403 w 1305801"/>
              <a:gd name="connsiteY25" fmla="*/ 81187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359403 w 1305801"/>
              <a:gd name="connsiteY25" fmla="*/ 81187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376029 w 1305801"/>
              <a:gd name="connsiteY26" fmla="*/ 69116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320612 w 1305801"/>
              <a:gd name="connsiteY26" fmla="*/ 75787 h 304149"/>
              <a:gd name="connsiteX27" fmla="*/ 376029 w 1305801"/>
              <a:gd name="connsiteY27" fmla="*/ 69116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376029 w 1305801"/>
              <a:gd name="connsiteY27" fmla="*/ 69116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87855 w 1305801"/>
              <a:gd name="connsiteY31" fmla="*/ 32903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87855 w 1305801"/>
              <a:gd name="connsiteY31" fmla="*/ 32903 h 304149"/>
              <a:gd name="connsiteX32" fmla="*/ 126649 w 1305801"/>
              <a:gd name="connsiteY32" fmla="*/ 15749 h 304149"/>
              <a:gd name="connsiteX33" fmla="*/ 183372 w 1305801"/>
              <a:gd name="connsiteY33" fmla="*/ 0 h 304149"/>
              <a:gd name="connsiteX0" fmla="*/ 9723 w 1312156"/>
              <a:gd name="connsiteY0" fmla="*/ 304149 h 304149"/>
              <a:gd name="connsiteX1" fmla="*/ 6637 w 1312156"/>
              <a:gd name="connsiteY1" fmla="*/ 274939 h 304149"/>
              <a:gd name="connsiteX2" fmla="*/ 1312155 w 1312156"/>
              <a:gd name="connsiteY2" fmla="*/ 268229 h 304149"/>
              <a:gd name="connsiteX3" fmla="*/ 6639 w 1312156"/>
              <a:gd name="connsiteY3" fmla="*/ 263409 h 304149"/>
              <a:gd name="connsiteX4" fmla="*/ 95936 w 1312156"/>
              <a:gd name="connsiteY4" fmla="*/ 258798 h 304149"/>
              <a:gd name="connsiteX5" fmla="*/ 1030777 w 1312156"/>
              <a:gd name="connsiteY5" fmla="*/ 255265 h 304149"/>
              <a:gd name="connsiteX6" fmla="*/ 698267 w 1312156"/>
              <a:gd name="connsiteY6" fmla="*/ 248911 h 304149"/>
              <a:gd name="connsiteX7" fmla="*/ 432260 w 1312156"/>
              <a:gd name="connsiteY7" fmla="*/ 242241 h 304149"/>
              <a:gd name="connsiteX8" fmla="*/ 347775 w 1312156"/>
              <a:gd name="connsiteY8" fmla="*/ 231752 h 304149"/>
              <a:gd name="connsiteX9" fmla="*/ 318861 w 1312156"/>
              <a:gd name="connsiteY9" fmla="*/ 213169 h 304149"/>
              <a:gd name="connsiteX10" fmla="*/ 349132 w 1312156"/>
              <a:gd name="connsiteY10" fmla="*/ 209522 h 304149"/>
              <a:gd name="connsiteX11" fmla="*/ 522077 w 1312156"/>
              <a:gd name="connsiteY11" fmla="*/ 205714 h 304149"/>
              <a:gd name="connsiteX12" fmla="*/ 476595 w 1312156"/>
              <a:gd name="connsiteY12" fmla="*/ 200310 h 304149"/>
              <a:gd name="connsiteX13" fmla="*/ 301034 w 1312156"/>
              <a:gd name="connsiteY13" fmla="*/ 196988 h 304149"/>
              <a:gd name="connsiteX14" fmla="*/ 221672 w 1312156"/>
              <a:gd name="connsiteY14" fmla="*/ 181250 h 304149"/>
              <a:gd name="connsiteX15" fmla="*/ 376843 w 1312156"/>
              <a:gd name="connsiteY15" fmla="*/ 161873 h 304149"/>
              <a:gd name="connsiteX16" fmla="*/ 304799 w 1312156"/>
              <a:gd name="connsiteY16" fmla="*/ 156154 h 304149"/>
              <a:gd name="connsiteX17" fmla="*/ 354622 w 1312156"/>
              <a:gd name="connsiteY17" fmla="*/ 148555 h 304149"/>
              <a:gd name="connsiteX18" fmla="*/ 354674 w 1312156"/>
              <a:gd name="connsiteY18" fmla="*/ 139001 h 304149"/>
              <a:gd name="connsiteX19" fmla="*/ 205047 w 1312156"/>
              <a:gd name="connsiteY19" fmla="*/ 127565 h 304149"/>
              <a:gd name="connsiteX20" fmla="*/ 293714 w 1312156"/>
              <a:gd name="connsiteY20" fmla="*/ 109776 h 304149"/>
              <a:gd name="connsiteX21" fmla="*/ 326966 w 1312156"/>
              <a:gd name="connsiteY21" fmla="*/ 103106 h 304149"/>
              <a:gd name="connsiteX22" fmla="*/ 304799 w 1312156"/>
              <a:gd name="connsiteY22" fmla="*/ 97705 h 304149"/>
              <a:gd name="connsiteX23" fmla="*/ 193962 w 1312156"/>
              <a:gd name="connsiteY23" fmla="*/ 91352 h 304149"/>
              <a:gd name="connsiteX24" fmla="*/ 251211 w 1312156"/>
              <a:gd name="connsiteY24" fmla="*/ 86581 h 304149"/>
              <a:gd name="connsiteX25" fmla="*/ 304798 w 1312156"/>
              <a:gd name="connsiteY25" fmla="*/ 81505 h 304149"/>
              <a:gd name="connsiteX26" fmla="*/ 188421 w 1312156"/>
              <a:gd name="connsiteY26" fmla="*/ 75787 h 304149"/>
              <a:gd name="connsiteX27" fmla="*/ 282632 w 1312156"/>
              <a:gd name="connsiteY27" fmla="*/ 70069 h 304149"/>
              <a:gd name="connsiteX28" fmla="*/ 193963 w 1312156"/>
              <a:gd name="connsiteY28" fmla="*/ 63398 h 304149"/>
              <a:gd name="connsiteX29" fmla="*/ 1191490 w 1312156"/>
              <a:gd name="connsiteY29" fmla="*/ 55774 h 304149"/>
              <a:gd name="connsiteX30" fmla="*/ 115801 w 1312156"/>
              <a:gd name="connsiteY30" fmla="*/ 51610 h 304149"/>
              <a:gd name="connsiteX31" fmla="*/ 94210 w 1312156"/>
              <a:gd name="connsiteY31" fmla="*/ 32903 h 304149"/>
              <a:gd name="connsiteX32" fmla="*/ 0 w 1312156"/>
              <a:gd name="connsiteY32" fmla="*/ 24008 h 304149"/>
              <a:gd name="connsiteX33" fmla="*/ 189727 w 1312156"/>
              <a:gd name="connsiteY33" fmla="*/ 0 h 304149"/>
              <a:gd name="connsiteX0" fmla="*/ 25043 w 1327476"/>
              <a:gd name="connsiteY0" fmla="*/ 309549 h 309549"/>
              <a:gd name="connsiteX1" fmla="*/ 21957 w 1327476"/>
              <a:gd name="connsiteY1" fmla="*/ 280339 h 309549"/>
              <a:gd name="connsiteX2" fmla="*/ 1327475 w 1327476"/>
              <a:gd name="connsiteY2" fmla="*/ 273629 h 309549"/>
              <a:gd name="connsiteX3" fmla="*/ 21959 w 1327476"/>
              <a:gd name="connsiteY3" fmla="*/ 268809 h 309549"/>
              <a:gd name="connsiteX4" fmla="*/ 111256 w 1327476"/>
              <a:gd name="connsiteY4" fmla="*/ 264198 h 309549"/>
              <a:gd name="connsiteX5" fmla="*/ 1046097 w 1327476"/>
              <a:gd name="connsiteY5" fmla="*/ 260665 h 309549"/>
              <a:gd name="connsiteX6" fmla="*/ 713587 w 1327476"/>
              <a:gd name="connsiteY6" fmla="*/ 254311 h 309549"/>
              <a:gd name="connsiteX7" fmla="*/ 447580 w 1327476"/>
              <a:gd name="connsiteY7" fmla="*/ 247641 h 309549"/>
              <a:gd name="connsiteX8" fmla="*/ 363095 w 1327476"/>
              <a:gd name="connsiteY8" fmla="*/ 237152 h 309549"/>
              <a:gd name="connsiteX9" fmla="*/ 334181 w 1327476"/>
              <a:gd name="connsiteY9" fmla="*/ 218569 h 309549"/>
              <a:gd name="connsiteX10" fmla="*/ 364452 w 1327476"/>
              <a:gd name="connsiteY10" fmla="*/ 214922 h 309549"/>
              <a:gd name="connsiteX11" fmla="*/ 537397 w 1327476"/>
              <a:gd name="connsiteY11" fmla="*/ 211114 h 309549"/>
              <a:gd name="connsiteX12" fmla="*/ 491915 w 1327476"/>
              <a:gd name="connsiteY12" fmla="*/ 205710 h 309549"/>
              <a:gd name="connsiteX13" fmla="*/ 316354 w 1327476"/>
              <a:gd name="connsiteY13" fmla="*/ 202388 h 309549"/>
              <a:gd name="connsiteX14" fmla="*/ 236992 w 1327476"/>
              <a:gd name="connsiteY14" fmla="*/ 186650 h 309549"/>
              <a:gd name="connsiteX15" fmla="*/ 392163 w 1327476"/>
              <a:gd name="connsiteY15" fmla="*/ 167273 h 309549"/>
              <a:gd name="connsiteX16" fmla="*/ 320119 w 1327476"/>
              <a:gd name="connsiteY16" fmla="*/ 161554 h 309549"/>
              <a:gd name="connsiteX17" fmla="*/ 369942 w 1327476"/>
              <a:gd name="connsiteY17" fmla="*/ 153955 h 309549"/>
              <a:gd name="connsiteX18" fmla="*/ 369994 w 1327476"/>
              <a:gd name="connsiteY18" fmla="*/ 144401 h 309549"/>
              <a:gd name="connsiteX19" fmla="*/ 220367 w 1327476"/>
              <a:gd name="connsiteY19" fmla="*/ 132965 h 309549"/>
              <a:gd name="connsiteX20" fmla="*/ 309034 w 1327476"/>
              <a:gd name="connsiteY20" fmla="*/ 115176 h 309549"/>
              <a:gd name="connsiteX21" fmla="*/ 342286 w 1327476"/>
              <a:gd name="connsiteY21" fmla="*/ 108506 h 309549"/>
              <a:gd name="connsiteX22" fmla="*/ 320119 w 1327476"/>
              <a:gd name="connsiteY22" fmla="*/ 103105 h 309549"/>
              <a:gd name="connsiteX23" fmla="*/ 209282 w 1327476"/>
              <a:gd name="connsiteY23" fmla="*/ 96752 h 309549"/>
              <a:gd name="connsiteX24" fmla="*/ 266531 w 1327476"/>
              <a:gd name="connsiteY24" fmla="*/ 91981 h 309549"/>
              <a:gd name="connsiteX25" fmla="*/ 320118 w 1327476"/>
              <a:gd name="connsiteY25" fmla="*/ 86905 h 309549"/>
              <a:gd name="connsiteX26" fmla="*/ 203741 w 1327476"/>
              <a:gd name="connsiteY26" fmla="*/ 81187 h 309549"/>
              <a:gd name="connsiteX27" fmla="*/ 297952 w 1327476"/>
              <a:gd name="connsiteY27" fmla="*/ 75469 h 309549"/>
              <a:gd name="connsiteX28" fmla="*/ 209283 w 1327476"/>
              <a:gd name="connsiteY28" fmla="*/ 68798 h 309549"/>
              <a:gd name="connsiteX29" fmla="*/ 1206810 w 1327476"/>
              <a:gd name="connsiteY29" fmla="*/ 61174 h 309549"/>
              <a:gd name="connsiteX30" fmla="*/ 131121 w 1327476"/>
              <a:gd name="connsiteY30" fmla="*/ 57010 h 309549"/>
              <a:gd name="connsiteX31" fmla="*/ 109530 w 1327476"/>
              <a:gd name="connsiteY31" fmla="*/ 38303 h 309549"/>
              <a:gd name="connsiteX32" fmla="*/ 15320 w 1327476"/>
              <a:gd name="connsiteY32" fmla="*/ 29408 h 309549"/>
              <a:gd name="connsiteX33" fmla="*/ 0 w 1327476"/>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98200 w 1316393"/>
              <a:gd name="connsiteY28" fmla="*/ 68798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393" h="309549">
                <a:moveTo>
                  <a:pt x="13960" y="309549"/>
                </a:moveTo>
                <a:cubicBezTo>
                  <a:pt x="13960" y="305346"/>
                  <a:pt x="9436" y="288306"/>
                  <a:pt x="10874" y="280339"/>
                </a:cubicBezTo>
                <a:cubicBezTo>
                  <a:pt x="9436" y="273664"/>
                  <a:pt x="1314954" y="277393"/>
                  <a:pt x="1316392" y="273629"/>
                </a:cubicBezTo>
                <a:cubicBezTo>
                  <a:pt x="1317830" y="269865"/>
                  <a:pt x="203532" y="271116"/>
                  <a:pt x="10876" y="268809"/>
                </a:cubicBezTo>
                <a:cubicBezTo>
                  <a:pt x="12184" y="263008"/>
                  <a:pt x="99432" y="265820"/>
                  <a:pt x="100173" y="264198"/>
                </a:cubicBezTo>
                <a:cubicBezTo>
                  <a:pt x="100914" y="262576"/>
                  <a:pt x="954022" y="261730"/>
                  <a:pt x="1035014" y="260665"/>
                </a:cubicBezTo>
                <a:cubicBezTo>
                  <a:pt x="970359" y="258759"/>
                  <a:pt x="678490" y="258440"/>
                  <a:pt x="702504" y="254311"/>
                </a:cubicBezTo>
                <a:cubicBezTo>
                  <a:pt x="591668" y="252511"/>
                  <a:pt x="486373" y="251347"/>
                  <a:pt x="436497" y="247641"/>
                </a:cubicBezTo>
                <a:lnTo>
                  <a:pt x="352012" y="237152"/>
                </a:lnTo>
                <a:cubicBezTo>
                  <a:pt x="343273" y="232307"/>
                  <a:pt x="317138" y="226562"/>
                  <a:pt x="323098" y="218569"/>
                </a:cubicBezTo>
                <a:cubicBezTo>
                  <a:pt x="339026" y="213276"/>
                  <a:pt x="309340" y="216906"/>
                  <a:pt x="353369" y="214922"/>
                </a:cubicBezTo>
                <a:cubicBezTo>
                  <a:pt x="397398" y="212938"/>
                  <a:pt x="505070" y="212649"/>
                  <a:pt x="526314" y="211114"/>
                </a:cubicBezTo>
                <a:cubicBezTo>
                  <a:pt x="547558" y="209579"/>
                  <a:pt x="486269" y="208964"/>
                  <a:pt x="480832" y="205710"/>
                </a:cubicBezTo>
                <a:lnTo>
                  <a:pt x="305271" y="202388"/>
                </a:lnTo>
                <a:cubicBezTo>
                  <a:pt x="270174" y="196617"/>
                  <a:pt x="236365" y="192291"/>
                  <a:pt x="225909" y="186650"/>
                </a:cubicBezTo>
                <a:cubicBezTo>
                  <a:pt x="226536" y="180956"/>
                  <a:pt x="256390" y="170609"/>
                  <a:pt x="381080" y="167273"/>
                </a:cubicBezTo>
                <a:cubicBezTo>
                  <a:pt x="378308" y="163303"/>
                  <a:pt x="300732" y="163933"/>
                  <a:pt x="309036" y="161554"/>
                </a:cubicBezTo>
                <a:cubicBezTo>
                  <a:pt x="317340" y="159176"/>
                  <a:pt x="315448" y="158402"/>
                  <a:pt x="358859" y="153955"/>
                </a:cubicBezTo>
                <a:cubicBezTo>
                  <a:pt x="358571" y="149672"/>
                  <a:pt x="428174" y="150335"/>
                  <a:pt x="358911" y="144401"/>
                </a:cubicBezTo>
                <a:cubicBezTo>
                  <a:pt x="357996" y="140638"/>
                  <a:pt x="206513" y="137942"/>
                  <a:pt x="209284" y="132965"/>
                </a:cubicBezTo>
                <a:cubicBezTo>
                  <a:pt x="212055" y="127988"/>
                  <a:pt x="295180" y="119358"/>
                  <a:pt x="297951" y="115176"/>
                </a:cubicBezTo>
                <a:cubicBezTo>
                  <a:pt x="300722" y="110994"/>
                  <a:pt x="330279" y="110518"/>
                  <a:pt x="331203" y="108506"/>
                </a:cubicBezTo>
                <a:cubicBezTo>
                  <a:pt x="332127" y="106494"/>
                  <a:pt x="304418" y="104588"/>
                  <a:pt x="309036" y="103105"/>
                </a:cubicBezTo>
                <a:cubicBezTo>
                  <a:pt x="313654" y="101623"/>
                  <a:pt x="193276" y="98235"/>
                  <a:pt x="198199" y="96752"/>
                </a:cubicBezTo>
                <a:cubicBezTo>
                  <a:pt x="203122" y="95269"/>
                  <a:pt x="236975" y="93622"/>
                  <a:pt x="255448" y="91981"/>
                </a:cubicBezTo>
                <a:cubicBezTo>
                  <a:pt x="273921" y="90340"/>
                  <a:pt x="296409" y="88704"/>
                  <a:pt x="309035" y="86905"/>
                </a:cubicBezTo>
                <a:cubicBezTo>
                  <a:pt x="321661" y="85106"/>
                  <a:pt x="179727" y="83252"/>
                  <a:pt x="192658" y="81187"/>
                </a:cubicBezTo>
                <a:cubicBezTo>
                  <a:pt x="205589" y="79122"/>
                  <a:pt x="267473" y="80022"/>
                  <a:pt x="286869" y="75469"/>
                </a:cubicBezTo>
                <a:cubicBezTo>
                  <a:pt x="306265" y="70916"/>
                  <a:pt x="180651" y="73086"/>
                  <a:pt x="187116" y="68480"/>
                </a:cubicBezTo>
                <a:cubicBezTo>
                  <a:pt x="193582" y="63874"/>
                  <a:pt x="1187510" y="64621"/>
                  <a:pt x="1195727" y="61174"/>
                </a:cubicBezTo>
                <a:cubicBezTo>
                  <a:pt x="1203944" y="57727"/>
                  <a:pt x="115420" y="59392"/>
                  <a:pt x="120038" y="57010"/>
                </a:cubicBezTo>
                <a:cubicBezTo>
                  <a:pt x="107299" y="51092"/>
                  <a:pt x="50226" y="42315"/>
                  <a:pt x="98447" y="38303"/>
                </a:cubicBezTo>
                <a:cubicBezTo>
                  <a:pt x="39335" y="34703"/>
                  <a:pt x="35640" y="32373"/>
                  <a:pt x="4237" y="29408"/>
                </a:cubicBezTo>
                <a:lnTo>
                  <a:pt x="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CABE469-7438-7A47-8595-59089FC2062A}"/>
              </a:ext>
            </a:extLst>
          </p:cNvPr>
          <p:cNvSpPr txBox="1"/>
          <p:nvPr/>
        </p:nvSpPr>
        <p:spPr>
          <a:xfrm>
            <a:off x="6901132" y="6457964"/>
            <a:ext cx="5058949" cy="307777"/>
          </a:xfrm>
          <a:prstGeom prst="rect">
            <a:avLst/>
          </a:prstGeom>
          <a:noFill/>
        </p:spPr>
        <p:txBody>
          <a:bodyPr wrap="none" rtlCol="0">
            <a:spAutoFit/>
          </a:bodyPr>
          <a:lstStyle/>
          <a:p>
            <a:r>
              <a:rPr lang="en-US" sz="1400" dirty="0"/>
              <a:t>Ref: Augusto </a:t>
            </a:r>
            <a:r>
              <a:rPr lang="en-US" sz="1400" dirty="0" err="1"/>
              <a:t>et.al</a:t>
            </a:r>
            <a:r>
              <a:rPr lang="en-US" sz="1400" dirty="0"/>
              <a:t>., 2020. </a:t>
            </a:r>
            <a:r>
              <a:rPr lang="en-US" sz="1400" dirty="0" err="1"/>
              <a:t>doi</a:t>
            </a:r>
            <a:r>
              <a:rPr lang="en-US" sz="1400" dirty="0"/>
              <a:t>: 10.12688/wellcomeopenres.15552.1</a:t>
            </a:r>
          </a:p>
        </p:txBody>
      </p:sp>
      <p:sp>
        <p:nvSpPr>
          <p:cNvPr id="60" name="TextBox 59">
            <a:extLst>
              <a:ext uri="{FF2B5EF4-FFF2-40B4-BE49-F238E27FC236}">
                <a16:creationId xmlns:a16="http://schemas.microsoft.com/office/drawing/2014/main" id="{92D139EB-636A-184E-A1A5-B71C05373194}"/>
              </a:ext>
            </a:extLst>
          </p:cNvPr>
          <p:cNvSpPr txBox="1"/>
          <p:nvPr/>
        </p:nvSpPr>
        <p:spPr>
          <a:xfrm>
            <a:off x="5957792" y="1637565"/>
            <a:ext cx="1541191" cy="369332"/>
          </a:xfrm>
          <a:prstGeom prst="rect">
            <a:avLst/>
          </a:prstGeom>
          <a:noFill/>
        </p:spPr>
        <p:txBody>
          <a:bodyPr wrap="none" rtlCol="0">
            <a:spAutoFit/>
          </a:bodyPr>
          <a:lstStyle/>
          <a:p>
            <a:r>
              <a:rPr lang="en-US" dirty="0"/>
              <a:t>Good example</a:t>
            </a:r>
          </a:p>
        </p:txBody>
      </p:sp>
      <p:sp>
        <p:nvSpPr>
          <p:cNvPr id="61" name="TextBox 60">
            <a:extLst>
              <a:ext uri="{FF2B5EF4-FFF2-40B4-BE49-F238E27FC236}">
                <a16:creationId xmlns:a16="http://schemas.microsoft.com/office/drawing/2014/main" id="{752AE275-A072-5240-90E6-BC07F287C8C3}"/>
              </a:ext>
            </a:extLst>
          </p:cNvPr>
          <p:cNvSpPr txBox="1"/>
          <p:nvPr/>
        </p:nvSpPr>
        <p:spPr>
          <a:xfrm>
            <a:off x="7484882" y="3506771"/>
            <a:ext cx="696024" cy="369332"/>
          </a:xfrm>
          <a:prstGeom prst="rect">
            <a:avLst/>
          </a:prstGeom>
          <a:noFill/>
        </p:spPr>
        <p:txBody>
          <a:bodyPr wrap="none" rtlCol="0">
            <a:spAutoFit/>
          </a:bodyPr>
          <a:lstStyle/>
          <a:p>
            <a:r>
              <a:rPr lang="en-US" dirty="0"/>
              <a:t>Good</a:t>
            </a:r>
          </a:p>
        </p:txBody>
      </p:sp>
      <p:sp>
        <p:nvSpPr>
          <p:cNvPr id="62" name="TextBox 61">
            <a:extLst>
              <a:ext uri="{FF2B5EF4-FFF2-40B4-BE49-F238E27FC236}">
                <a16:creationId xmlns:a16="http://schemas.microsoft.com/office/drawing/2014/main" id="{12F0484D-C6A5-054C-9956-0442D143624B}"/>
              </a:ext>
            </a:extLst>
          </p:cNvPr>
          <p:cNvSpPr txBox="1"/>
          <p:nvPr/>
        </p:nvSpPr>
        <p:spPr>
          <a:xfrm>
            <a:off x="6006528" y="4603720"/>
            <a:ext cx="2174378" cy="369332"/>
          </a:xfrm>
          <a:prstGeom prst="rect">
            <a:avLst/>
          </a:prstGeom>
          <a:noFill/>
        </p:spPr>
        <p:txBody>
          <a:bodyPr wrap="none" rtlCol="0">
            <a:spAutoFit/>
          </a:bodyPr>
          <a:lstStyle/>
          <a:p>
            <a:r>
              <a:rPr lang="en-US" dirty="0"/>
              <a:t>Need to be improved</a:t>
            </a:r>
          </a:p>
        </p:txBody>
      </p:sp>
      <p:sp>
        <p:nvSpPr>
          <p:cNvPr id="63" name="TextBox 62">
            <a:extLst>
              <a:ext uri="{FF2B5EF4-FFF2-40B4-BE49-F238E27FC236}">
                <a16:creationId xmlns:a16="http://schemas.microsoft.com/office/drawing/2014/main" id="{2E6F35F7-ED16-6944-BE02-3DFE6B395A28}"/>
              </a:ext>
            </a:extLst>
          </p:cNvPr>
          <p:cNvSpPr txBox="1"/>
          <p:nvPr/>
        </p:nvSpPr>
        <p:spPr>
          <a:xfrm>
            <a:off x="7641976" y="5702796"/>
            <a:ext cx="538930" cy="369332"/>
          </a:xfrm>
          <a:prstGeom prst="rect">
            <a:avLst/>
          </a:prstGeom>
          <a:noFill/>
        </p:spPr>
        <p:txBody>
          <a:bodyPr wrap="none" rtlCol="0">
            <a:spAutoFit/>
          </a:bodyPr>
          <a:lstStyle/>
          <a:p>
            <a:r>
              <a:rPr lang="en-US" dirty="0"/>
              <a:t>bad</a:t>
            </a:r>
          </a:p>
        </p:txBody>
      </p:sp>
      <p:grpSp>
        <p:nvGrpSpPr>
          <p:cNvPr id="67" name="Group 66">
            <a:extLst>
              <a:ext uri="{FF2B5EF4-FFF2-40B4-BE49-F238E27FC236}">
                <a16:creationId xmlns:a16="http://schemas.microsoft.com/office/drawing/2014/main" id="{F265E4C6-FA40-A942-8D87-9B70C62A9FB6}"/>
              </a:ext>
            </a:extLst>
          </p:cNvPr>
          <p:cNvGrpSpPr/>
          <p:nvPr/>
        </p:nvGrpSpPr>
        <p:grpSpPr>
          <a:xfrm>
            <a:off x="8936994" y="5053973"/>
            <a:ext cx="3098929" cy="1077218"/>
            <a:chOff x="9078398" y="5187337"/>
            <a:chExt cx="2825447" cy="1077218"/>
          </a:xfrm>
        </p:grpSpPr>
        <p:cxnSp>
          <p:nvCxnSpPr>
            <p:cNvPr id="65" name="Straight Arrow Connector 64">
              <a:extLst>
                <a:ext uri="{FF2B5EF4-FFF2-40B4-BE49-F238E27FC236}">
                  <a16:creationId xmlns:a16="http://schemas.microsoft.com/office/drawing/2014/main" id="{8DDD0982-B829-AB40-8EEC-A85C85910844}"/>
                </a:ext>
              </a:extLst>
            </p:cNvPr>
            <p:cNvCxnSpPr/>
            <p:nvPr/>
          </p:nvCxnSpPr>
          <p:spPr>
            <a:xfrm flipH="1">
              <a:off x="9078398" y="5410986"/>
              <a:ext cx="348407" cy="226243"/>
            </a:xfrm>
            <a:prstGeom prst="straightConnector1">
              <a:avLst/>
            </a:prstGeom>
            <a:ln w="254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6D1046F-281C-4E40-BD2D-F9AF7CEA33B9}"/>
                </a:ext>
              </a:extLst>
            </p:cNvPr>
            <p:cNvSpPr txBox="1"/>
            <p:nvPr/>
          </p:nvSpPr>
          <p:spPr>
            <a:xfrm>
              <a:off x="9373278" y="5187337"/>
              <a:ext cx="2530567" cy="1077218"/>
            </a:xfrm>
            <a:prstGeom prst="rect">
              <a:avLst/>
            </a:prstGeom>
            <a:noFill/>
          </p:spPr>
          <p:txBody>
            <a:bodyPr wrap="square" rtlCol="0">
              <a:spAutoFit/>
            </a:bodyPr>
            <a:lstStyle/>
            <a:p>
              <a:r>
                <a:rPr lang="en-US" sz="1600" dirty="0"/>
                <a:t>Adapter/primer</a:t>
              </a:r>
            </a:p>
            <a:p>
              <a:r>
                <a:rPr lang="en-US" sz="1600" dirty="0"/>
                <a:t>Dimer (&lt;200 </a:t>
              </a:r>
              <a:r>
                <a:rPr lang="en-US" sz="1600" dirty="0" err="1"/>
                <a:t>nt</a:t>
              </a:r>
              <a:r>
                <a:rPr lang="en-US" sz="1600" dirty="0"/>
                <a:t>) </a:t>
              </a:r>
            </a:p>
            <a:p>
              <a:r>
                <a:rPr lang="en-US" sz="1600" dirty="0"/>
                <a:t>or nucleosome-free fragment </a:t>
              </a:r>
            </a:p>
            <a:p>
              <a:r>
                <a:rPr lang="en-US" sz="1600" dirty="0"/>
                <a:t>(dimer+80)</a:t>
              </a:r>
            </a:p>
          </p:txBody>
        </p:sp>
      </p:grpSp>
    </p:spTree>
    <p:extLst>
      <p:ext uri="{BB962C8B-B14F-4D97-AF65-F5344CB8AC3E}">
        <p14:creationId xmlns:p14="http://schemas.microsoft.com/office/powerpoint/2010/main" val="349089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BE309D-3B64-0E47-BC72-9D496E95237B}"/>
              </a:ext>
            </a:extLst>
          </p:cNvPr>
          <p:cNvGrpSpPr/>
          <p:nvPr/>
        </p:nvGrpSpPr>
        <p:grpSpPr>
          <a:xfrm>
            <a:off x="6325386" y="5949981"/>
            <a:ext cx="2849170" cy="466446"/>
            <a:chOff x="6325386" y="5949981"/>
            <a:chExt cx="2849170" cy="466446"/>
          </a:xfrm>
        </p:grpSpPr>
        <p:cxnSp>
          <p:nvCxnSpPr>
            <p:cNvPr id="21" name="Straight Arrow Connector 20">
              <a:extLst>
                <a:ext uri="{FF2B5EF4-FFF2-40B4-BE49-F238E27FC236}">
                  <a16:creationId xmlns:a16="http://schemas.microsoft.com/office/drawing/2014/main" id="{92ECD516-1A64-6C4B-AA96-411FC456B37B}"/>
                </a:ext>
              </a:extLst>
            </p:cNvPr>
            <p:cNvCxnSpPr/>
            <p:nvPr/>
          </p:nvCxnSpPr>
          <p:spPr>
            <a:xfrm flipV="1">
              <a:off x="6334813" y="5949981"/>
              <a:ext cx="0" cy="312752"/>
            </a:xfrm>
            <a:prstGeom prst="straightConnector1">
              <a:avLst/>
            </a:prstGeom>
            <a:ln w="38100">
              <a:solidFill>
                <a:schemeClr val="bg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F1DB6F-165D-7C41-A2A7-05D99BDBC950}"/>
                </a:ext>
              </a:extLst>
            </p:cNvPr>
            <p:cNvCxnSpPr/>
            <p:nvPr/>
          </p:nvCxnSpPr>
          <p:spPr>
            <a:xfrm>
              <a:off x="6325386" y="6249971"/>
              <a:ext cx="493269"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1ACD5-E3BA-AA40-ABE0-108D33EEC1A9}"/>
                </a:ext>
              </a:extLst>
            </p:cNvPr>
            <p:cNvSpPr txBox="1"/>
            <p:nvPr/>
          </p:nvSpPr>
          <p:spPr>
            <a:xfrm>
              <a:off x="6818655" y="6047095"/>
              <a:ext cx="2355901" cy="369332"/>
            </a:xfrm>
            <a:prstGeom prst="rect">
              <a:avLst/>
            </a:prstGeom>
            <a:noFill/>
          </p:spPr>
          <p:txBody>
            <a:bodyPr wrap="none" rtlCol="0">
              <a:spAutoFit/>
            </a:bodyPr>
            <a:lstStyle/>
            <a:p>
              <a:r>
                <a:rPr lang="en-US" dirty="0">
                  <a:solidFill>
                    <a:schemeClr val="bg2">
                      <a:lumMod val="50000"/>
                    </a:schemeClr>
                  </a:solidFill>
                </a:rPr>
                <a:t>Function in </a:t>
              </a:r>
              <a:r>
                <a:rPr lang="en-US" dirty="0" err="1">
                  <a:solidFill>
                    <a:schemeClr val="bg2">
                      <a:lumMod val="50000"/>
                    </a:schemeClr>
                  </a:solidFill>
                </a:rPr>
                <a:t>ATACseqQC</a:t>
              </a:r>
              <a:endParaRPr lang="en-US" dirty="0">
                <a:solidFill>
                  <a:schemeClr val="bg2">
                    <a:lumMod val="50000"/>
                  </a:schemeClr>
                </a:solidFill>
              </a:endParaRPr>
            </a:p>
          </p:txBody>
        </p:sp>
      </p:grpSp>
      <p:grpSp>
        <p:nvGrpSpPr>
          <p:cNvPr id="15" name="Group 14">
            <a:extLst>
              <a:ext uri="{FF2B5EF4-FFF2-40B4-BE49-F238E27FC236}">
                <a16:creationId xmlns:a16="http://schemas.microsoft.com/office/drawing/2014/main" id="{1F25AEC8-F61A-0541-8276-CE3D3B7BF926}"/>
              </a:ext>
            </a:extLst>
          </p:cNvPr>
          <p:cNvGrpSpPr/>
          <p:nvPr/>
        </p:nvGrpSpPr>
        <p:grpSpPr>
          <a:xfrm>
            <a:off x="5951197" y="5205264"/>
            <a:ext cx="5602664" cy="744717"/>
            <a:chOff x="5951197" y="5205264"/>
            <a:chExt cx="5602664" cy="744717"/>
          </a:xfrm>
        </p:grpSpPr>
        <p:grpSp>
          <p:nvGrpSpPr>
            <p:cNvPr id="7" name="Group 6">
              <a:extLst>
                <a:ext uri="{FF2B5EF4-FFF2-40B4-BE49-F238E27FC236}">
                  <a16:creationId xmlns:a16="http://schemas.microsoft.com/office/drawing/2014/main" id="{6F478D8B-63D4-1C4F-9D9D-3952DA611162}"/>
                </a:ext>
              </a:extLst>
            </p:cNvPr>
            <p:cNvGrpSpPr/>
            <p:nvPr/>
          </p:nvGrpSpPr>
          <p:grpSpPr>
            <a:xfrm>
              <a:off x="5951197" y="5205264"/>
              <a:ext cx="5602664" cy="744717"/>
              <a:chOff x="5951197" y="5205264"/>
              <a:chExt cx="5602664" cy="744717"/>
            </a:xfrm>
          </p:grpSpPr>
          <p:sp>
            <p:nvSpPr>
              <p:cNvPr id="4" name="Rectangle 3">
                <a:extLst>
                  <a:ext uri="{FF2B5EF4-FFF2-40B4-BE49-F238E27FC236}">
                    <a16:creationId xmlns:a16="http://schemas.microsoft.com/office/drawing/2014/main" id="{D237F7E5-DF53-4E40-A306-35792D16FE38}"/>
                  </a:ext>
                </a:extLst>
              </p:cNvPr>
              <p:cNvSpPr/>
              <p:nvPr/>
            </p:nvSpPr>
            <p:spPr>
              <a:xfrm>
                <a:off x="5951197" y="5205264"/>
                <a:ext cx="5602664" cy="7447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80D632F-267E-F94E-AB30-8AF86CB322F6}"/>
                  </a:ext>
                </a:extLst>
              </p:cNvPr>
              <p:cNvCxnSpPr/>
              <p:nvPr/>
            </p:nvCxnSpPr>
            <p:spPr>
              <a:xfrm>
                <a:off x="6689458" y="5327811"/>
                <a:ext cx="0" cy="49962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13" name="Graphic 12" descr="Tools">
              <a:extLst>
                <a:ext uri="{FF2B5EF4-FFF2-40B4-BE49-F238E27FC236}">
                  <a16:creationId xmlns:a16="http://schemas.microsoft.com/office/drawing/2014/main" id="{5E1F0A4D-ADF4-294C-AE82-CC96E9337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7201" y="5287329"/>
              <a:ext cx="580583" cy="580583"/>
            </a:xfrm>
            <a:prstGeom prst="rect">
              <a:avLst/>
            </a:prstGeom>
          </p:spPr>
        </p:pic>
      </p:grpSp>
      <p:sp>
        <p:nvSpPr>
          <p:cNvPr id="16" name="Rectangle 15">
            <a:extLst>
              <a:ext uri="{FF2B5EF4-FFF2-40B4-BE49-F238E27FC236}">
                <a16:creationId xmlns:a16="http://schemas.microsoft.com/office/drawing/2014/main" id="{31E6D63F-98B9-044C-8368-3D5AB5D7B0AF}"/>
              </a:ext>
            </a:extLst>
          </p:cNvPr>
          <p:cNvSpPr/>
          <p:nvPr/>
        </p:nvSpPr>
        <p:spPr>
          <a:xfrm>
            <a:off x="0" y="0"/>
            <a:ext cx="5650302"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a:extLst>
              <a:ext uri="{FF2B5EF4-FFF2-40B4-BE49-F238E27FC236}">
                <a16:creationId xmlns:a16="http://schemas.microsoft.com/office/drawing/2014/main" id="{CB7AA34E-100F-E04F-B36A-75F15278E7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76" t="3386" r="46096" b="4642"/>
          <a:stretch/>
        </p:blipFill>
        <p:spPr bwMode="auto">
          <a:xfrm>
            <a:off x="1168353" y="974784"/>
            <a:ext cx="1729535" cy="54087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a:extLst>
              <a:ext uri="{FF2B5EF4-FFF2-40B4-BE49-F238E27FC236}">
                <a16:creationId xmlns:a16="http://schemas.microsoft.com/office/drawing/2014/main" id="{DDB6EBAA-EDDA-D547-AD1D-794E18F5401B}"/>
              </a:ext>
            </a:extLst>
          </p:cNvPr>
          <p:cNvSpPr txBox="1"/>
          <p:nvPr/>
        </p:nvSpPr>
        <p:spPr>
          <a:xfrm>
            <a:off x="1816437" y="174960"/>
            <a:ext cx="2590800" cy="369332"/>
          </a:xfrm>
          <a:prstGeom prst="rect">
            <a:avLst/>
          </a:prstGeom>
          <a:noFill/>
        </p:spPr>
        <p:txBody>
          <a:bodyPr wrap="square" rtlCol="0">
            <a:spAutoFit/>
          </a:bodyPr>
          <a:lstStyle/>
          <a:p>
            <a:r>
              <a:rPr lang="en-US" b="1" dirty="0"/>
              <a:t>Library fragment size</a:t>
            </a:r>
          </a:p>
        </p:txBody>
      </p:sp>
      <p:sp>
        <p:nvSpPr>
          <p:cNvPr id="47" name="TextBox 46">
            <a:extLst>
              <a:ext uri="{FF2B5EF4-FFF2-40B4-BE49-F238E27FC236}">
                <a16:creationId xmlns:a16="http://schemas.microsoft.com/office/drawing/2014/main" id="{3ECCCA69-09D4-AA45-926C-C6F4B07331F6}"/>
              </a:ext>
            </a:extLst>
          </p:cNvPr>
          <p:cNvSpPr txBox="1"/>
          <p:nvPr/>
        </p:nvSpPr>
        <p:spPr>
          <a:xfrm>
            <a:off x="1378804" y="570346"/>
            <a:ext cx="1519084" cy="369332"/>
          </a:xfrm>
          <a:prstGeom prst="rect">
            <a:avLst/>
          </a:prstGeom>
          <a:noFill/>
        </p:spPr>
        <p:txBody>
          <a:bodyPr wrap="square" rtlCol="0">
            <a:spAutoFit/>
          </a:bodyPr>
          <a:lstStyle/>
          <a:p>
            <a:r>
              <a:rPr lang="en-US" dirty="0" err="1"/>
              <a:t>Agarose</a:t>
            </a:r>
            <a:r>
              <a:rPr lang="en-US" dirty="0"/>
              <a:t> Gel</a:t>
            </a:r>
          </a:p>
        </p:txBody>
      </p:sp>
      <p:sp>
        <p:nvSpPr>
          <p:cNvPr id="48" name="TextBox 47">
            <a:extLst>
              <a:ext uri="{FF2B5EF4-FFF2-40B4-BE49-F238E27FC236}">
                <a16:creationId xmlns:a16="http://schemas.microsoft.com/office/drawing/2014/main" id="{7D122757-D436-054C-9CAD-018EB1675DA8}"/>
              </a:ext>
            </a:extLst>
          </p:cNvPr>
          <p:cNvSpPr txBox="1"/>
          <p:nvPr/>
        </p:nvSpPr>
        <p:spPr>
          <a:xfrm>
            <a:off x="2897888" y="571958"/>
            <a:ext cx="1519084" cy="369332"/>
          </a:xfrm>
          <a:prstGeom prst="rect">
            <a:avLst/>
          </a:prstGeom>
          <a:noFill/>
        </p:spPr>
        <p:txBody>
          <a:bodyPr wrap="square" rtlCol="0">
            <a:spAutoFit/>
          </a:bodyPr>
          <a:lstStyle/>
          <a:p>
            <a:r>
              <a:rPr lang="en-US" dirty="0" err="1"/>
              <a:t>Bioanalyzer</a:t>
            </a:r>
            <a:endParaRPr lang="en-US" dirty="0"/>
          </a:p>
        </p:txBody>
      </p:sp>
      <p:sp>
        <p:nvSpPr>
          <p:cNvPr id="49" name="TextBox 48">
            <a:extLst>
              <a:ext uri="{FF2B5EF4-FFF2-40B4-BE49-F238E27FC236}">
                <a16:creationId xmlns:a16="http://schemas.microsoft.com/office/drawing/2014/main" id="{F4C86570-83F0-FC49-B1E7-DC004D79A00C}"/>
              </a:ext>
            </a:extLst>
          </p:cNvPr>
          <p:cNvSpPr txBox="1"/>
          <p:nvPr/>
        </p:nvSpPr>
        <p:spPr>
          <a:xfrm>
            <a:off x="440254" y="3950849"/>
            <a:ext cx="1143000" cy="369332"/>
          </a:xfrm>
          <a:prstGeom prst="rect">
            <a:avLst/>
          </a:prstGeom>
          <a:noFill/>
        </p:spPr>
        <p:txBody>
          <a:bodyPr wrap="square" rtlCol="0">
            <a:spAutoFit/>
          </a:bodyPr>
          <a:lstStyle/>
          <a:p>
            <a:r>
              <a:rPr lang="en-US" dirty="0"/>
              <a:t>200</a:t>
            </a:r>
          </a:p>
        </p:txBody>
      </p:sp>
      <p:sp>
        <p:nvSpPr>
          <p:cNvPr id="50" name="TextBox 49">
            <a:extLst>
              <a:ext uri="{FF2B5EF4-FFF2-40B4-BE49-F238E27FC236}">
                <a16:creationId xmlns:a16="http://schemas.microsoft.com/office/drawing/2014/main" id="{995996C0-0784-3C4E-ABFD-550C038CC787}"/>
              </a:ext>
            </a:extLst>
          </p:cNvPr>
          <p:cNvSpPr txBox="1"/>
          <p:nvPr/>
        </p:nvSpPr>
        <p:spPr>
          <a:xfrm>
            <a:off x="389626" y="2984963"/>
            <a:ext cx="1143000" cy="369332"/>
          </a:xfrm>
          <a:prstGeom prst="rect">
            <a:avLst/>
          </a:prstGeom>
          <a:noFill/>
        </p:spPr>
        <p:txBody>
          <a:bodyPr wrap="square" rtlCol="0">
            <a:spAutoFit/>
          </a:bodyPr>
          <a:lstStyle/>
          <a:p>
            <a:r>
              <a:rPr lang="en-US" dirty="0"/>
              <a:t>400</a:t>
            </a:r>
          </a:p>
        </p:txBody>
      </p:sp>
      <p:sp>
        <p:nvSpPr>
          <p:cNvPr id="51" name="TextBox 50">
            <a:extLst>
              <a:ext uri="{FF2B5EF4-FFF2-40B4-BE49-F238E27FC236}">
                <a16:creationId xmlns:a16="http://schemas.microsoft.com/office/drawing/2014/main" id="{EE946074-C7F6-4342-9791-F8D5D7F733B0}"/>
              </a:ext>
            </a:extLst>
          </p:cNvPr>
          <p:cNvSpPr txBox="1"/>
          <p:nvPr/>
        </p:nvSpPr>
        <p:spPr>
          <a:xfrm>
            <a:off x="475658" y="1982695"/>
            <a:ext cx="599768" cy="381000"/>
          </a:xfrm>
          <a:prstGeom prst="rect">
            <a:avLst/>
          </a:prstGeom>
          <a:noFill/>
        </p:spPr>
        <p:txBody>
          <a:bodyPr wrap="square" rtlCol="0">
            <a:spAutoFit/>
          </a:bodyPr>
          <a:lstStyle/>
          <a:p>
            <a:r>
              <a:rPr lang="en-US" dirty="0" err="1"/>
              <a:t>bp</a:t>
            </a:r>
            <a:endParaRPr lang="en-US" dirty="0"/>
          </a:p>
        </p:txBody>
      </p:sp>
      <p:cxnSp>
        <p:nvCxnSpPr>
          <p:cNvPr id="9" name="Straight Arrow Connector 8">
            <a:extLst>
              <a:ext uri="{FF2B5EF4-FFF2-40B4-BE49-F238E27FC236}">
                <a16:creationId xmlns:a16="http://schemas.microsoft.com/office/drawing/2014/main" id="{CE12EC2A-2EAF-4049-AAE1-62EEB6AD7FFE}"/>
              </a:ext>
            </a:extLst>
          </p:cNvPr>
          <p:cNvCxnSpPr/>
          <p:nvPr/>
        </p:nvCxnSpPr>
        <p:spPr>
          <a:xfrm>
            <a:off x="961126" y="4101879"/>
            <a:ext cx="339264"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0F185-0FB1-174B-B7F5-D19CE834558A}"/>
              </a:ext>
            </a:extLst>
          </p:cNvPr>
          <p:cNvCxnSpPr/>
          <p:nvPr/>
        </p:nvCxnSpPr>
        <p:spPr>
          <a:xfrm>
            <a:off x="943920" y="3182252"/>
            <a:ext cx="339264" cy="0"/>
          </a:xfrm>
          <a:prstGeom prst="straightConnector1">
            <a:avLst/>
          </a:prstGeom>
          <a:ln w="381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5B041AB-B16F-F943-A711-A993567D81FD}"/>
              </a:ext>
            </a:extLst>
          </p:cNvPr>
          <p:cNvSpPr/>
          <p:nvPr/>
        </p:nvSpPr>
        <p:spPr>
          <a:xfrm>
            <a:off x="324981" y="6482356"/>
            <a:ext cx="5154937" cy="307777"/>
          </a:xfrm>
          <a:prstGeom prst="rect">
            <a:avLst/>
          </a:prstGeom>
        </p:spPr>
        <p:txBody>
          <a:bodyPr wrap="none">
            <a:spAutoFit/>
          </a:bodyPr>
          <a:lstStyle/>
          <a:p>
            <a:r>
              <a:rPr lang="en-US" sz="1400" dirty="0"/>
              <a:t>Ref: </a:t>
            </a:r>
            <a:r>
              <a:rPr lang="en-US" sz="1400" dirty="0" err="1"/>
              <a:t>Buenrostro</a:t>
            </a:r>
            <a:r>
              <a:rPr lang="en-US" sz="1400" dirty="0"/>
              <a:t> </a:t>
            </a:r>
            <a:r>
              <a:rPr lang="en-US" sz="1400" dirty="0" err="1"/>
              <a:t>et.al</a:t>
            </a:r>
            <a:r>
              <a:rPr lang="en-US" sz="1400" dirty="0"/>
              <a:t>., 2015. </a:t>
            </a:r>
            <a:r>
              <a:rPr lang="en-US" sz="1400" dirty="0" err="1"/>
              <a:t>doi</a:t>
            </a:r>
            <a:r>
              <a:rPr lang="en-US" sz="1400" dirty="0"/>
              <a:t>: 10.1002/0471142727.mb2129s109</a:t>
            </a:r>
          </a:p>
        </p:txBody>
      </p:sp>
      <p:sp>
        <p:nvSpPr>
          <p:cNvPr id="2" name="Title 1"/>
          <p:cNvSpPr>
            <a:spLocks noGrp="1"/>
          </p:cNvSpPr>
          <p:nvPr>
            <p:ph type="title" idx="4294967295"/>
          </p:nvPr>
        </p:nvSpPr>
        <p:spPr>
          <a:xfrm>
            <a:off x="6456363" y="312738"/>
            <a:ext cx="5735637" cy="1325562"/>
          </a:xfrm>
        </p:spPr>
        <p:txBody>
          <a:bodyPr vert="horz" lIns="91440" tIns="45720" rIns="91440" bIns="45720" rtlCol="0" anchor="ctr">
            <a:noAutofit/>
          </a:bodyPr>
          <a:lstStyle/>
          <a:p>
            <a:r>
              <a:rPr lang="en-US" sz="2800" b="1" kern="1200" dirty="0">
                <a:latin typeface="Copperplate Gothic Bold" panose="020E0705020206020404" pitchFamily="34" charset="77"/>
              </a:rPr>
              <a:t>ATAC-seq library </a:t>
            </a:r>
            <a:br>
              <a:rPr lang="en-US" sz="2800" b="1" kern="1200" dirty="0">
                <a:latin typeface="Copperplate Gothic Bold" panose="020E0705020206020404" pitchFamily="34" charset="77"/>
              </a:rPr>
            </a:br>
            <a:r>
              <a:rPr lang="en-US" sz="2800" b="1" kern="1200" dirty="0">
                <a:solidFill>
                  <a:srgbClr val="00B0F0"/>
                </a:solidFill>
                <a:latin typeface="Copperplate Gothic Bold" panose="020E0705020206020404" pitchFamily="34" charset="77"/>
              </a:rPr>
              <a:t>Insertion </a:t>
            </a:r>
            <a:r>
              <a:rPr lang="en-US" sz="2800" b="1" kern="1200" dirty="0">
                <a:latin typeface="Copperplate Gothic Bold" panose="020E0705020206020404" pitchFamily="34" charset="77"/>
              </a:rPr>
              <a:t>profile</a:t>
            </a:r>
          </a:p>
        </p:txBody>
      </p:sp>
      <p:pic>
        <p:nvPicPr>
          <p:cNvPr id="53" name="Picture 4">
            <a:extLst>
              <a:ext uri="{FF2B5EF4-FFF2-40B4-BE49-F238E27FC236}">
                <a16:creationId xmlns:a16="http://schemas.microsoft.com/office/drawing/2014/main" id="{E8C990CE-D2C9-8E4D-AB96-4AAD8F0C8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608" t="3386" r="5119" b="4642"/>
          <a:stretch/>
        </p:blipFill>
        <p:spPr bwMode="auto">
          <a:xfrm>
            <a:off x="3065809" y="974784"/>
            <a:ext cx="814346" cy="54087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a:extLst>
              <a:ext uri="{FF2B5EF4-FFF2-40B4-BE49-F238E27FC236}">
                <a16:creationId xmlns:a16="http://schemas.microsoft.com/office/drawing/2014/main" id="{F23A39CA-E535-C34E-86A3-D4741785B38B}"/>
              </a:ext>
            </a:extLst>
          </p:cNvPr>
          <p:cNvCxnSpPr/>
          <p:nvPr/>
        </p:nvCxnSpPr>
        <p:spPr>
          <a:xfrm flipV="1">
            <a:off x="4140679" y="974784"/>
            <a:ext cx="0" cy="54087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8DF3EBE-2B8B-2041-85F2-E8F5210623A7}"/>
              </a:ext>
            </a:extLst>
          </p:cNvPr>
          <p:cNvSpPr/>
          <p:nvPr/>
        </p:nvSpPr>
        <p:spPr>
          <a:xfrm>
            <a:off x="4135502" y="997250"/>
            <a:ext cx="1316393" cy="5400304"/>
          </a:xfrm>
          <a:custGeom>
            <a:avLst/>
            <a:gdLst>
              <a:gd name="connsiteX0" fmla="*/ 0 w 301924"/>
              <a:gd name="connsiteY0" fmla="*/ 301925 h 301925"/>
              <a:gd name="connsiteX1" fmla="*/ 34506 w 301924"/>
              <a:gd name="connsiteY1" fmla="*/ 250166 h 301925"/>
              <a:gd name="connsiteX2" fmla="*/ 43132 w 301924"/>
              <a:gd name="connsiteY2" fmla="*/ 224287 h 301925"/>
              <a:gd name="connsiteX3" fmla="*/ 69011 w 301924"/>
              <a:gd name="connsiteY3" fmla="*/ 198408 h 301925"/>
              <a:gd name="connsiteX4" fmla="*/ 86264 w 301924"/>
              <a:gd name="connsiteY4" fmla="*/ 172528 h 301925"/>
              <a:gd name="connsiteX5" fmla="*/ 112143 w 301924"/>
              <a:gd name="connsiteY5" fmla="*/ 146649 h 301925"/>
              <a:gd name="connsiteX6" fmla="*/ 163902 w 301924"/>
              <a:gd name="connsiteY6" fmla="*/ 86264 h 301925"/>
              <a:gd name="connsiteX7" fmla="*/ 250166 w 301924"/>
              <a:gd name="connsiteY7" fmla="*/ 25879 h 301925"/>
              <a:gd name="connsiteX8" fmla="*/ 301924 w 301924"/>
              <a:gd name="connsiteY8" fmla="*/ 0 h 301925"/>
              <a:gd name="connsiteX0" fmla="*/ 0 w 301924"/>
              <a:gd name="connsiteY0" fmla="*/ 301925 h 301925"/>
              <a:gd name="connsiteX1" fmla="*/ 8627 w 301924"/>
              <a:gd name="connsiteY1" fmla="*/ 254122 h 301925"/>
              <a:gd name="connsiteX2" fmla="*/ 43132 w 301924"/>
              <a:gd name="connsiteY2" fmla="*/ 224287 h 301925"/>
              <a:gd name="connsiteX3" fmla="*/ 69011 w 301924"/>
              <a:gd name="connsiteY3" fmla="*/ 198408 h 301925"/>
              <a:gd name="connsiteX4" fmla="*/ 86264 w 301924"/>
              <a:gd name="connsiteY4" fmla="*/ 172528 h 301925"/>
              <a:gd name="connsiteX5" fmla="*/ 112143 w 301924"/>
              <a:gd name="connsiteY5" fmla="*/ 146649 h 301925"/>
              <a:gd name="connsiteX6" fmla="*/ 163902 w 301924"/>
              <a:gd name="connsiteY6" fmla="*/ 86264 h 301925"/>
              <a:gd name="connsiteX7" fmla="*/ 250166 w 301924"/>
              <a:gd name="connsiteY7" fmla="*/ 25879 h 301925"/>
              <a:gd name="connsiteX8" fmla="*/ 301924 w 301924"/>
              <a:gd name="connsiteY8" fmla="*/ 0 h 301925"/>
              <a:gd name="connsiteX0" fmla="*/ 639 w 302563"/>
              <a:gd name="connsiteY0" fmla="*/ 301925 h 301925"/>
              <a:gd name="connsiteX1" fmla="*/ 639 w 302563"/>
              <a:gd name="connsiteY1" fmla="*/ 276707 h 301925"/>
              <a:gd name="connsiteX2" fmla="*/ 9266 w 302563"/>
              <a:gd name="connsiteY2" fmla="*/ 254122 h 301925"/>
              <a:gd name="connsiteX3" fmla="*/ 43771 w 302563"/>
              <a:gd name="connsiteY3" fmla="*/ 224287 h 301925"/>
              <a:gd name="connsiteX4" fmla="*/ 69650 w 302563"/>
              <a:gd name="connsiteY4" fmla="*/ 198408 h 301925"/>
              <a:gd name="connsiteX5" fmla="*/ 86903 w 302563"/>
              <a:gd name="connsiteY5" fmla="*/ 172528 h 301925"/>
              <a:gd name="connsiteX6" fmla="*/ 112782 w 302563"/>
              <a:gd name="connsiteY6" fmla="*/ 146649 h 301925"/>
              <a:gd name="connsiteX7" fmla="*/ 164541 w 302563"/>
              <a:gd name="connsiteY7" fmla="*/ 86264 h 301925"/>
              <a:gd name="connsiteX8" fmla="*/ 250805 w 302563"/>
              <a:gd name="connsiteY8" fmla="*/ 25879 h 301925"/>
              <a:gd name="connsiteX9" fmla="*/ 302563 w 302563"/>
              <a:gd name="connsiteY9" fmla="*/ 0 h 301925"/>
              <a:gd name="connsiteX0" fmla="*/ 8787 w 310711"/>
              <a:gd name="connsiteY0" fmla="*/ 301925 h 301925"/>
              <a:gd name="connsiteX1" fmla="*/ 8787 w 310711"/>
              <a:gd name="connsiteY1" fmla="*/ 276707 h 301925"/>
              <a:gd name="connsiteX2" fmla="*/ 161 w 310711"/>
              <a:gd name="connsiteY2" fmla="*/ 261873 h 301925"/>
              <a:gd name="connsiteX3" fmla="*/ 17414 w 310711"/>
              <a:gd name="connsiteY3" fmla="*/ 254122 h 301925"/>
              <a:gd name="connsiteX4" fmla="*/ 51919 w 310711"/>
              <a:gd name="connsiteY4" fmla="*/ 224287 h 301925"/>
              <a:gd name="connsiteX5" fmla="*/ 77798 w 310711"/>
              <a:gd name="connsiteY5" fmla="*/ 198408 h 301925"/>
              <a:gd name="connsiteX6" fmla="*/ 95051 w 310711"/>
              <a:gd name="connsiteY6" fmla="*/ 172528 h 301925"/>
              <a:gd name="connsiteX7" fmla="*/ 120930 w 310711"/>
              <a:gd name="connsiteY7" fmla="*/ 146649 h 301925"/>
              <a:gd name="connsiteX8" fmla="*/ 172689 w 310711"/>
              <a:gd name="connsiteY8" fmla="*/ 86264 h 301925"/>
              <a:gd name="connsiteX9" fmla="*/ 258953 w 310711"/>
              <a:gd name="connsiteY9" fmla="*/ 25879 h 301925"/>
              <a:gd name="connsiteX10" fmla="*/ 310711 w 310711"/>
              <a:gd name="connsiteY10" fmla="*/ 0 h 301925"/>
              <a:gd name="connsiteX0" fmla="*/ 61275 w 1130952"/>
              <a:gd name="connsiteY0" fmla="*/ 301925 h 301925"/>
              <a:gd name="connsiteX1" fmla="*/ 61275 w 1130952"/>
              <a:gd name="connsiteY1" fmla="*/ 276707 h 301925"/>
              <a:gd name="connsiteX2" fmla="*/ 1130951 w 1130952"/>
              <a:gd name="connsiteY2" fmla="*/ 266323 h 301925"/>
              <a:gd name="connsiteX3" fmla="*/ 69902 w 1130952"/>
              <a:gd name="connsiteY3" fmla="*/ 254122 h 301925"/>
              <a:gd name="connsiteX4" fmla="*/ 104407 w 1130952"/>
              <a:gd name="connsiteY4" fmla="*/ 224287 h 301925"/>
              <a:gd name="connsiteX5" fmla="*/ 130286 w 1130952"/>
              <a:gd name="connsiteY5" fmla="*/ 198408 h 301925"/>
              <a:gd name="connsiteX6" fmla="*/ 147539 w 1130952"/>
              <a:gd name="connsiteY6" fmla="*/ 172528 h 301925"/>
              <a:gd name="connsiteX7" fmla="*/ 173418 w 1130952"/>
              <a:gd name="connsiteY7" fmla="*/ 146649 h 301925"/>
              <a:gd name="connsiteX8" fmla="*/ 225177 w 1130952"/>
              <a:gd name="connsiteY8" fmla="*/ 86264 h 301925"/>
              <a:gd name="connsiteX9" fmla="*/ 311441 w 1130952"/>
              <a:gd name="connsiteY9" fmla="*/ 25879 h 301925"/>
              <a:gd name="connsiteX10" fmla="*/ 363199 w 1130952"/>
              <a:gd name="connsiteY10" fmla="*/ 0 h 301925"/>
              <a:gd name="connsiteX0" fmla="*/ 61275 w 1130952"/>
              <a:gd name="connsiteY0" fmla="*/ 301925 h 301925"/>
              <a:gd name="connsiteX1" fmla="*/ 52649 w 1130952"/>
              <a:gd name="connsiteY1" fmla="*/ 271762 h 301925"/>
              <a:gd name="connsiteX2" fmla="*/ 1130951 w 1130952"/>
              <a:gd name="connsiteY2" fmla="*/ 266323 h 301925"/>
              <a:gd name="connsiteX3" fmla="*/ 69902 w 1130952"/>
              <a:gd name="connsiteY3" fmla="*/ 254122 h 301925"/>
              <a:gd name="connsiteX4" fmla="*/ 104407 w 1130952"/>
              <a:gd name="connsiteY4" fmla="*/ 224287 h 301925"/>
              <a:gd name="connsiteX5" fmla="*/ 130286 w 1130952"/>
              <a:gd name="connsiteY5" fmla="*/ 198408 h 301925"/>
              <a:gd name="connsiteX6" fmla="*/ 147539 w 1130952"/>
              <a:gd name="connsiteY6" fmla="*/ 172528 h 301925"/>
              <a:gd name="connsiteX7" fmla="*/ 173418 w 1130952"/>
              <a:gd name="connsiteY7" fmla="*/ 146649 h 301925"/>
              <a:gd name="connsiteX8" fmla="*/ 225177 w 1130952"/>
              <a:gd name="connsiteY8" fmla="*/ 86264 h 301925"/>
              <a:gd name="connsiteX9" fmla="*/ 311441 w 1130952"/>
              <a:gd name="connsiteY9" fmla="*/ 25879 h 301925"/>
              <a:gd name="connsiteX10" fmla="*/ 363199 w 1130952"/>
              <a:gd name="connsiteY10" fmla="*/ 0 h 301925"/>
              <a:gd name="connsiteX0" fmla="*/ 75450 w 1145127"/>
              <a:gd name="connsiteY0" fmla="*/ 301925 h 301925"/>
              <a:gd name="connsiteX1" fmla="*/ 66824 w 1145127"/>
              <a:gd name="connsiteY1" fmla="*/ 271762 h 301925"/>
              <a:gd name="connsiteX2" fmla="*/ 1145126 w 1145127"/>
              <a:gd name="connsiteY2" fmla="*/ 266323 h 301925"/>
              <a:gd name="connsiteX3" fmla="*/ 66824 w 1145127"/>
              <a:gd name="connsiteY3" fmla="*/ 260550 h 301925"/>
              <a:gd name="connsiteX4" fmla="*/ 118582 w 1145127"/>
              <a:gd name="connsiteY4" fmla="*/ 224287 h 301925"/>
              <a:gd name="connsiteX5" fmla="*/ 144461 w 1145127"/>
              <a:gd name="connsiteY5" fmla="*/ 198408 h 301925"/>
              <a:gd name="connsiteX6" fmla="*/ 161714 w 1145127"/>
              <a:gd name="connsiteY6" fmla="*/ 172528 h 301925"/>
              <a:gd name="connsiteX7" fmla="*/ 187593 w 1145127"/>
              <a:gd name="connsiteY7" fmla="*/ 146649 h 301925"/>
              <a:gd name="connsiteX8" fmla="*/ 239352 w 1145127"/>
              <a:gd name="connsiteY8" fmla="*/ 86264 h 301925"/>
              <a:gd name="connsiteX9" fmla="*/ 325616 w 1145127"/>
              <a:gd name="connsiteY9" fmla="*/ 25879 h 301925"/>
              <a:gd name="connsiteX10" fmla="*/ 377374 w 1145127"/>
              <a:gd name="connsiteY10" fmla="*/ 0 h 301925"/>
              <a:gd name="connsiteX0" fmla="*/ 11474 w 1081151"/>
              <a:gd name="connsiteY0" fmla="*/ 301925 h 301925"/>
              <a:gd name="connsiteX1" fmla="*/ 2848 w 1081151"/>
              <a:gd name="connsiteY1" fmla="*/ 271762 h 301925"/>
              <a:gd name="connsiteX2" fmla="*/ 1081150 w 1081151"/>
              <a:gd name="connsiteY2" fmla="*/ 266323 h 301925"/>
              <a:gd name="connsiteX3" fmla="*/ 2848 w 1081151"/>
              <a:gd name="connsiteY3" fmla="*/ 260550 h 301925"/>
              <a:gd name="connsiteX4" fmla="*/ 54606 w 1081151"/>
              <a:gd name="connsiteY4" fmla="*/ 224287 h 301925"/>
              <a:gd name="connsiteX5" fmla="*/ 80485 w 1081151"/>
              <a:gd name="connsiteY5" fmla="*/ 198408 h 301925"/>
              <a:gd name="connsiteX6" fmla="*/ 97738 w 1081151"/>
              <a:gd name="connsiteY6" fmla="*/ 172528 h 301925"/>
              <a:gd name="connsiteX7" fmla="*/ 123617 w 1081151"/>
              <a:gd name="connsiteY7" fmla="*/ 146649 h 301925"/>
              <a:gd name="connsiteX8" fmla="*/ 175376 w 1081151"/>
              <a:gd name="connsiteY8" fmla="*/ 86264 h 301925"/>
              <a:gd name="connsiteX9" fmla="*/ 261640 w 1081151"/>
              <a:gd name="connsiteY9" fmla="*/ 25879 h 301925"/>
              <a:gd name="connsiteX10" fmla="*/ 313398 w 1081151"/>
              <a:gd name="connsiteY10" fmla="*/ 0 h 301925"/>
              <a:gd name="connsiteX0" fmla="*/ 87545 w 1157222"/>
              <a:gd name="connsiteY0" fmla="*/ 301925 h 301925"/>
              <a:gd name="connsiteX1" fmla="*/ 78919 w 1157222"/>
              <a:gd name="connsiteY1" fmla="*/ 271762 h 301925"/>
              <a:gd name="connsiteX2" fmla="*/ 1157221 w 1157222"/>
              <a:gd name="connsiteY2" fmla="*/ 266323 h 301925"/>
              <a:gd name="connsiteX3" fmla="*/ 78919 w 1157222"/>
              <a:gd name="connsiteY3" fmla="*/ 260550 h 301925"/>
              <a:gd name="connsiteX4" fmla="*/ 87546 w 1157222"/>
              <a:gd name="connsiteY4" fmla="*/ 241599 h 301925"/>
              <a:gd name="connsiteX5" fmla="*/ 130677 w 1157222"/>
              <a:gd name="connsiteY5" fmla="*/ 224287 h 301925"/>
              <a:gd name="connsiteX6" fmla="*/ 156556 w 1157222"/>
              <a:gd name="connsiteY6" fmla="*/ 198408 h 301925"/>
              <a:gd name="connsiteX7" fmla="*/ 173809 w 1157222"/>
              <a:gd name="connsiteY7" fmla="*/ 172528 h 301925"/>
              <a:gd name="connsiteX8" fmla="*/ 199688 w 1157222"/>
              <a:gd name="connsiteY8" fmla="*/ 146649 h 301925"/>
              <a:gd name="connsiteX9" fmla="*/ 251447 w 1157222"/>
              <a:gd name="connsiteY9" fmla="*/ 86264 h 301925"/>
              <a:gd name="connsiteX10" fmla="*/ 337711 w 1157222"/>
              <a:gd name="connsiteY10" fmla="*/ 25879 h 301925"/>
              <a:gd name="connsiteX11" fmla="*/ 389469 w 1157222"/>
              <a:gd name="connsiteY11" fmla="*/ 0 h 301925"/>
              <a:gd name="connsiteX0" fmla="*/ 120817 w 1190494"/>
              <a:gd name="connsiteY0" fmla="*/ 301925 h 301925"/>
              <a:gd name="connsiteX1" fmla="*/ 112191 w 1190494"/>
              <a:gd name="connsiteY1" fmla="*/ 271762 h 301925"/>
              <a:gd name="connsiteX2" fmla="*/ 1190493 w 1190494"/>
              <a:gd name="connsiteY2" fmla="*/ 266323 h 301925"/>
              <a:gd name="connsiteX3" fmla="*/ 112191 w 1190494"/>
              <a:gd name="connsiteY3" fmla="*/ 260550 h 301925"/>
              <a:gd name="connsiteX4" fmla="*/ 34554 w 1190494"/>
              <a:gd name="connsiteY4" fmla="*/ 252478 h 301925"/>
              <a:gd name="connsiteX5" fmla="*/ 120818 w 1190494"/>
              <a:gd name="connsiteY5" fmla="*/ 241599 h 301925"/>
              <a:gd name="connsiteX6" fmla="*/ 163949 w 1190494"/>
              <a:gd name="connsiteY6" fmla="*/ 224287 h 301925"/>
              <a:gd name="connsiteX7" fmla="*/ 189828 w 1190494"/>
              <a:gd name="connsiteY7" fmla="*/ 198408 h 301925"/>
              <a:gd name="connsiteX8" fmla="*/ 207081 w 1190494"/>
              <a:gd name="connsiteY8" fmla="*/ 172528 h 301925"/>
              <a:gd name="connsiteX9" fmla="*/ 232960 w 1190494"/>
              <a:gd name="connsiteY9" fmla="*/ 146649 h 301925"/>
              <a:gd name="connsiteX10" fmla="*/ 284719 w 1190494"/>
              <a:gd name="connsiteY10" fmla="*/ 86264 h 301925"/>
              <a:gd name="connsiteX11" fmla="*/ 370983 w 1190494"/>
              <a:gd name="connsiteY11" fmla="*/ 25879 h 301925"/>
              <a:gd name="connsiteX12" fmla="*/ 422741 w 1190494"/>
              <a:gd name="connsiteY12" fmla="*/ 0 h 301925"/>
              <a:gd name="connsiteX0" fmla="*/ 90290 w 1159967"/>
              <a:gd name="connsiteY0" fmla="*/ 301925 h 301925"/>
              <a:gd name="connsiteX1" fmla="*/ 81664 w 1159967"/>
              <a:gd name="connsiteY1" fmla="*/ 271762 h 301925"/>
              <a:gd name="connsiteX2" fmla="*/ 1159966 w 1159967"/>
              <a:gd name="connsiteY2" fmla="*/ 266323 h 301925"/>
              <a:gd name="connsiteX3" fmla="*/ 81664 w 1159967"/>
              <a:gd name="connsiteY3" fmla="*/ 260550 h 301925"/>
              <a:gd name="connsiteX4" fmla="*/ 98918 w 1159967"/>
              <a:gd name="connsiteY4" fmla="*/ 254456 h 301925"/>
              <a:gd name="connsiteX5" fmla="*/ 90291 w 1159967"/>
              <a:gd name="connsiteY5" fmla="*/ 241599 h 301925"/>
              <a:gd name="connsiteX6" fmla="*/ 133422 w 1159967"/>
              <a:gd name="connsiteY6" fmla="*/ 224287 h 301925"/>
              <a:gd name="connsiteX7" fmla="*/ 159301 w 1159967"/>
              <a:gd name="connsiteY7" fmla="*/ 198408 h 301925"/>
              <a:gd name="connsiteX8" fmla="*/ 176554 w 1159967"/>
              <a:gd name="connsiteY8" fmla="*/ 172528 h 301925"/>
              <a:gd name="connsiteX9" fmla="*/ 202433 w 1159967"/>
              <a:gd name="connsiteY9" fmla="*/ 146649 h 301925"/>
              <a:gd name="connsiteX10" fmla="*/ 254192 w 1159967"/>
              <a:gd name="connsiteY10" fmla="*/ 86264 h 301925"/>
              <a:gd name="connsiteX11" fmla="*/ 340456 w 1159967"/>
              <a:gd name="connsiteY11" fmla="*/ 25879 h 301925"/>
              <a:gd name="connsiteX12" fmla="*/ 392214 w 1159967"/>
              <a:gd name="connsiteY12" fmla="*/ 0 h 301925"/>
              <a:gd name="connsiteX0" fmla="*/ 90290 w 1159967"/>
              <a:gd name="connsiteY0" fmla="*/ 301925 h 301925"/>
              <a:gd name="connsiteX1" fmla="*/ 81664 w 1159967"/>
              <a:gd name="connsiteY1" fmla="*/ 271762 h 301925"/>
              <a:gd name="connsiteX2" fmla="*/ 1159966 w 1159967"/>
              <a:gd name="connsiteY2" fmla="*/ 266323 h 301925"/>
              <a:gd name="connsiteX3" fmla="*/ 81664 w 1159967"/>
              <a:gd name="connsiteY3" fmla="*/ 260550 h 301925"/>
              <a:gd name="connsiteX4" fmla="*/ 98918 w 1159967"/>
              <a:gd name="connsiteY4" fmla="*/ 255939 h 301925"/>
              <a:gd name="connsiteX5" fmla="*/ 90291 w 1159967"/>
              <a:gd name="connsiteY5" fmla="*/ 241599 h 301925"/>
              <a:gd name="connsiteX6" fmla="*/ 133422 w 1159967"/>
              <a:gd name="connsiteY6" fmla="*/ 224287 h 301925"/>
              <a:gd name="connsiteX7" fmla="*/ 159301 w 1159967"/>
              <a:gd name="connsiteY7" fmla="*/ 198408 h 301925"/>
              <a:gd name="connsiteX8" fmla="*/ 176554 w 1159967"/>
              <a:gd name="connsiteY8" fmla="*/ 172528 h 301925"/>
              <a:gd name="connsiteX9" fmla="*/ 202433 w 1159967"/>
              <a:gd name="connsiteY9" fmla="*/ 146649 h 301925"/>
              <a:gd name="connsiteX10" fmla="*/ 254192 w 1159967"/>
              <a:gd name="connsiteY10" fmla="*/ 86264 h 301925"/>
              <a:gd name="connsiteX11" fmla="*/ 340456 w 1159967"/>
              <a:gd name="connsiteY11" fmla="*/ 25879 h 301925"/>
              <a:gd name="connsiteX12" fmla="*/ 392214 w 1159967"/>
              <a:gd name="connsiteY12" fmla="*/ 0 h 301925"/>
              <a:gd name="connsiteX0" fmla="*/ 90147 w 1159824"/>
              <a:gd name="connsiteY0" fmla="*/ 301925 h 301925"/>
              <a:gd name="connsiteX1" fmla="*/ 81521 w 1159824"/>
              <a:gd name="connsiteY1" fmla="*/ 271762 h 301925"/>
              <a:gd name="connsiteX2" fmla="*/ 1159823 w 1159824"/>
              <a:gd name="connsiteY2" fmla="*/ 266323 h 301925"/>
              <a:gd name="connsiteX3" fmla="*/ 81521 w 1159824"/>
              <a:gd name="connsiteY3" fmla="*/ 260550 h 301925"/>
              <a:gd name="connsiteX4" fmla="*/ 98775 w 1159824"/>
              <a:gd name="connsiteY4" fmla="*/ 255939 h 301925"/>
              <a:gd name="connsiteX5" fmla="*/ 85965 w 1159824"/>
              <a:gd name="connsiteY5" fmla="*/ 250818 h 301925"/>
              <a:gd name="connsiteX6" fmla="*/ 90148 w 1159824"/>
              <a:gd name="connsiteY6" fmla="*/ 241599 h 301925"/>
              <a:gd name="connsiteX7" fmla="*/ 133279 w 1159824"/>
              <a:gd name="connsiteY7" fmla="*/ 224287 h 301925"/>
              <a:gd name="connsiteX8" fmla="*/ 159158 w 1159824"/>
              <a:gd name="connsiteY8" fmla="*/ 198408 h 301925"/>
              <a:gd name="connsiteX9" fmla="*/ 176411 w 1159824"/>
              <a:gd name="connsiteY9" fmla="*/ 172528 h 301925"/>
              <a:gd name="connsiteX10" fmla="*/ 202290 w 1159824"/>
              <a:gd name="connsiteY10" fmla="*/ 146649 h 301925"/>
              <a:gd name="connsiteX11" fmla="*/ 254049 w 1159824"/>
              <a:gd name="connsiteY11" fmla="*/ 86264 h 301925"/>
              <a:gd name="connsiteX12" fmla="*/ 340313 w 1159824"/>
              <a:gd name="connsiteY12" fmla="*/ 25879 h 301925"/>
              <a:gd name="connsiteX13" fmla="*/ 392071 w 1159824"/>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4585 w 1078444"/>
              <a:gd name="connsiteY5" fmla="*/ 250818 h 301925"/>
              <a:gd name="connsiteX6" fmla="*/ 8768 w 1078444"/>
              <a:gd name="connsiteY6" fmla="*/ 241599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9014 w 1078691"/>
              <a:gd name="connsiteY0" fmla="*/ 301925 h 301925"/>
              <a:gd name="connsiteX1" fmla="*/ 388 w 1078691"/>
              <a:gd name="connsiteY1" fmla="*/ 271762 h 301925"/>
              <a:gd name="connsiteX2" fmla="*/ 1078690 w 1078691"/>
              <a:gd name="connsiteY2" fmla="*/ 266323 h 301925"/>
              <a:gd name="connsiteX3" fmla="*/ 388 w 1078691"/>
              <a:gd name="connsiteY3" fmla="*/ 260550 h 301925"/>
              <a:gd name="connsiteX4" fmla="*/ 17642 w 1078691"/>
              <a:gd name="connsiteY4" fmla="*/ 255939 h 301925"/>
              <a:gd name="connsiteX5" fmla="*/ 4832 w 1078691"/>
              <a:gd name="connsiteY5" fmla="*/ 250818 h 301925"/>
              <a:gd name="connsiteX6" fmla="*/ 3473 w 1078691"/>
              <a:gd name="connsiteY6" fmla="*/ 244140 h 301925"/>
              <a:gd name="connsiteX7" fmla="*/ 52146 w 1078691"/>
              <a:gd name="connsiteY7" fmla="*/ 224287 h 301925"/>
              <a:gd name="connsiteX8" fmla="*/ 78025 w 1078691"/>
              <a:gd name="connsiteY8" fmla="*/ 198408 h 301925"/>
              <a:gd name="connsiteX9" fmla="*/ 95278 w 1078691"/>
              <a:gd name="connsiteY9" fmla="*/ 172528 h 301925"/>
              <a:gd name="connsiteX10" fmla="*/ 121157 w 1078691"/>
              <a:gd name="connsiteY10" fmla="*/ 146649 h 301925"/>
              <a:gd name="connsiteX11" fmla="*/ 172916 w 1078691"/>
              <a:gd name="connsiteY11" fmla="*/ 86264 h 301925"/>
              <a:gd name="connsiteX12" fmla="*/ 259180 w 1078691"/>
              <a:gd name="connsiteY12" fmla="*/ 25879 h 301925"/>
              <a:gd name="connsiteX13" fmla="*/ 310938 w 1078691"/>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3226 w 1078444"/>
              <a:gd name="connsiteY6" fmla="*/ 244140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14310 w 1078444"/>
              <a:gd name="connsiteY6" fmla="*/ 242552 h 301925"/>
              <a:gd name="connsiteX7" fmla="*/ 51899 w 1078444"/>
              <a:gd name="connsiteY7" fmla="*/ 224287 h 301925"/>
              <a:gd name="connsiteX8" fmla="*/ 77778 w 1078444"/>
              <a:gd name="connsiteY8" fmla="*/ 198408 h 301925"/>
              <a:gd name="connsiteX9" fmla="*/ 95031 w 1078444"/>
              <a:gd name="connsiteY9" fmla="*/ 172528 h 301925"/>
              <a:gd name="connsiteX10" fmla="*/ 120910 w 1078444"/>
              <a:gd name="connsiteY10" fmla="*/ 146649 h 301925"/>
              <a:gd name="connsiteX11" fmla="*/ 172669 w 1078444"/>
              <a:gd name="connsiteY11" fmla="*/ 86264 h 301925"/>
              <a:gd name="connsiteX12" fmla="*/ 258933 w 1078444"/>
              <a:gd name="connsiteY12" fmla="*/ 25879 h 301925"/>
              <a:gd name="connsiteX13" fmla="*/ 310691 w 1078444"/>
              <a:gd name="connsiteY13"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516470 w 1091566"/>
              <a:gd name="connsiteY6" fmla="*/ 249547 h 301925"/>
              <a:gd name="connsiteX7" fmla="*/ 27432 w 1091566"/>
              <a:gd name="connsiteY7" fmla="*/ 242552 h 301925"/>
              <a:gd name="connsiteX8" fmla="*/ 65021 w 1091566"/>
              <a:gd name="connsiteY8" fmla="*/ 224287 h 301925"/>
              <a:gd name="connsiteX9" fmla="*/ 90900 w 1091566"/>
              <a:gd name="connsiteY9" fmla="*/ 198408 h 301925"/>
              <a:gd name="connsiteX10" fmla="*/ 108153 w 1091566"/>
              <a:gd name="connsiteY10" fmla="*/ 172528 h 301925"/>
              <a:gd name="connsiteX11" fmla="*/ 134032 w 1091566"/>
              <a:gd name="connsiteY11" fmla="*/ 146649 h 301925"/>
              <a:gd name="connsiteX12" fmla="*/ 185791 w 1091566"/>
              <a:gd name="connsiteY12" fmla="*/ 86264 h 301925"/>
              <a:gd name="connsiteX13" fmla="*/ 272055 w 1091566"/>
              <a:gd name="connsiteY13" fmla="*/ 25879 h 301925"/>
              <a:gd name="connsiteX14" fmla="*/ 323813 w 1091566"/>
              <a:gd name="connsiteY14"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516470 w 1091566"/>
              <a:gd name="connsiteY6" fmla="*/ 249547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16222 w 1091566"/>
              <a:gd name="connsiteY6" fmla="*/ 247641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16222 w 1091566"/>
              <a:gd name="connsiteY6" fmla="*/ 247641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82724 w 1091566"/>
              <a:gd name="connsiteY6" fmla="*/ 247323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682724 w 1091566"/>
              <a:gd name="connsiteY6" fmla="*/ 247323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477677 w 1091566"/>
              <a:gd name="connsiteY6" fmla="*/ 247005 h 301925"/>
              <a:gd name="connsiteX7" fmla="*/ 206128 w 1091566"/>
              <a:gd name="connsiteY7" fmla="*/ 245100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1889 w 1091566"/>
              <a:gd name="connsiteY0" fmla="*/ 301925 h 301925"/>
              <a:gd name="connsiteX1" fmla="*/ 13263 w 1091566"/>
              <a:gd name="connsiteY1" fmla="*/ 271762 h 301925"/>
              <a:gd name="connsiteX2" fmla="*/ 1091565 w 1091566"/>
              <a:gd name="connsiteY2" fmla="*/ 266323 h 301925"/>
              <a:gd name="connsiteX3" fmla="*/ 13263 w 1091566"/>
              <a:gd name="connsiteY3" fmla="*/ 260550 h 301925"/>
              <a:gd name="connsiteX4" fmla="*/ 30517 w 1091566"/>
              <a:gd name="connsiteY4" fmla="*/ 255939 h 301925"/>
              <a:gd name="connsiteX5" fmla="*/ 810187 w 1091566"/>
              <a:gd name="connsiteY5" fmla="*/ 253359 h 301925"/>
              <a:gd name="connsiteX6" fmla="*/ 477677 w 1091566"/>
              <a:gd name="connsiteY6" fmla="*/ 247005 h 301925"/>
              <a:gd name="connsiteX7" fmla="*/ 233837 w 1091566"/>
              <a:gd name="connsiteY7" fmla="*/ 241606 h 301925"/>
              <a:gd name="connsiteX8" fmla="*/ 27432 w 1091566"/>
              <a:gd name="connsiteY8" fmla="*/ 242552 h 301925"/>
              <a:gd name="connsiteX9" fmla="*/ 65021 w 1091566"/>
              <a:gd name="connsiteY9" fmla="*/ 224287 h 301925"/>
              <a:gd name="connsiteX10" fmla="*/ 90900 w 1091566"/>
              <a:gd name="connsiteY10" fmla="*/ 198408 h 301925"/>
              <a:gd name="connsiteX11" fmla="*/ 108153 w 1091566"/>
              <a:gd name="connsiteY11" fmla="*/ 172528 h 301925"/>
              <a:gd name="connsiteX12" fmla="*/ 134032 w 1091566"/>
              <a:gd name="connsiteY12" fmla="*/ 146649 h 301925"/>
              <a:gd name="connsiteX13" fmla="*/ 185791 w 1091566"/>
              <a:gd name="connsiteY13" fmla="*/ 86264 h 301925"/>
              <a:gd name="connsiteX14" fmla="*/ 272055 w 1091566"/>
              <a:gd name="connsiteY14" fmla="*/ 25879 h 301925"/>
              <a:gd name="connsiteX15" fmla="*/ 323813 w 1091566"/>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238583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26635 w 1096312"/>
              <a:gd name="connsiteY0" fmla="*/ 301925 h 301925"/>
              <a:gd name="connsiteX1" fmla="*/ 18009 w 1096312"/>
              <a:gd name="connsiteY1" fmla="*/ 271762 h 301925"/>
              <a:gd name="connsiteX2" fmla="*/ 1096311 w 1096312"/>
              <a:gd name="connsiteY2" fmla="*/ 266323 h 301925"/>
              <a:gd name="connsiteX3" fmla="*/ 18009 w 1096312"/>
              <a:gd name="connsiteY3" fmla="*/ 260550 h 301925"/>
              <a:gd name="connsiteX4" fmla="*/ 35263 w 1096312"/>
              <a:gd name="connsiteY4" fmla="*/ 255939 h 301925"/>
              <a:gd name="connsiteX5" fmla="*/ 814933 w 1096312"/>
              <a:gd name="connsiteY5" fmla="*/ 253359 h 301925"/>
              <a:gd name="connsiteX6" fmla="*/ 482423 w 1096312"/>
              <a:gd name="connsiteY6" fmla="*/ 247005 h 301925"/>
              <a:gd name="connsiteX7" fmla="*/ 149914 w 1096312"/>
              <a:gd name="connsiteY7" fmla="*/ 241606 h 301925"/>
              <a:gd name="connsiteX8" fmla="*/ 26636 w 1096312"/>
              <a:gd name="connsiteY8" fmla="*/ 238740 h 301925"/>
              <a:gd name="connsiteX9" fmla="*/ 69767 w 1096312"/>
              <a:gd name="connsiteY9" fmla="*/ 224287 h 301925"/>
              <a:gd name="connsiteX10" fmla="*/ 95646 w 1096312"/>
              <a:gd name="connsiteY10" fmla="*/ 198408 h 301925"/>
              <a:gd name="connsiteX11" fmla="*/ 112899 w 1096312"/>
              <a:gd name="connsiteY11" fmla="*/ 172528 h 301925"/>
              <a:gd name="connsiteX12" fmla="*/ 138778 w 1096312"/>
              <a:gd name="connsiteY12" fmla="*/ 146649 h 301925"/>
              <a:gd name="connsiteX13" fmla="*/ 190537 w 1096312"/>
              <a:gd name="connsiteY13" fmla="*/ 86264 h 301925"/>
              <a:gd name="connsiteX14" fmla="*/ 276801 w 1096312"/>
              <a:gd name="connsiteY14" fmla="*/ 25879 h 301925"/>
              <a:gd name="connsiteX15" fmla="*/ 328559 w 1096312"/>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51899 w 1078444"/>
              <a:gd name="connsiteY9" fmla="*/ 224287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77778 w 1078444"/>
              <a:gd name="connsiteY10" fmla="*/ 198408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271741 w 1078444"/>
              <a:gd name="connsiteY10" fmla="*/ 201267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271741 w 1078444"/>
              <a:gd name="connsiteY10" fmla="*/ 201267 h 301925"/>
              <a:gd name="connsiteX11" fmla="*/ 95031 w 1078444"/>
              <a:gd name="connsiteY11" fmla="*/ 172528 h 301925"/>
              <a:gd name="connsiteX12" fmla="*/ 120910 w 1078444"/>
              <a:gd name="connsiteY12" fmla="*/ 146649 h 301925"/>
              <a:gd name="connsiteX13" fmla="*/ 172669 w 1078444"/>
              <a:gd name="connsiteY13" fmla="*/ 86264 h 301925"/>
              <a:gd name="connsiteX14" fmla="*/ 258933 w 1078444"/>
              <a:gd name="connsiteY14" fmla="*/ 25879 h 301925"/>
              <a:gd name="connsiteX15" fmla="*/ 310691 w 1078444"/>
              <a:gd name="connsiteY1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104337 w 1078444"/>
              <a:gd name="connsiteY10" fmla="*/ 206980 h 301925"/>
              <a:gd name="connsiteX11" fmla="*/ 271741 w 1078444"/>
              <a:gd name="connsiteY11" fmla="*/ 201267 h 301925"/>
              <a:gd name="connsiteX12" fmla="*/ 95031 w 1078444"/>
              <a:gd name="connsiteY12" fmla="*/ 172528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95031 w 1078444"/>
              <a:gd name="connsiteY12" fmla="*/ 172528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20910 w 1078444"/>
              <a:gd name="connsiteY13" fmla="*/ 146649 h 301925"/>
              <a:gd name="connsiteX14" fmla="*/ 172669 w 1078444"/>
              <a:gd name="connsiteY14" fmla="*/ 86264 h 301925"/>
              <a:gd name="connsiteX15" fmla="*/ 258933 w 1078444"/>
              <a:gd name="connsiteY15" fmla="*/ 25879 h 301925"/>
              <a:gd name="connsiteX16" fmla="*/ 310691 w 1078444"/>
              <a:gd name="connsiteY1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72669 w 1078444"/>
              <a:gd name="connsiteY15" fmla="*/ 86264 h 301925"/>
              <a:gd name="connsiteX16" fmla="*/ 258933 w 1078444"/>
              <a:gd name="connsiteY16" fmla="*/ 25879 h 301925"/>
              <a:gd name="connsiteX17" fmla="*/ 310691 w 1078444"/>
              <a:gd name="connsiteY17"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72669 w 1078444"/>
              <a:gd name="connsiteY16" fmla="*/ 86264 h 301925"/>
              <a:gd name="connsiteX17" fmla="*/ 258933 w 1078444"/>
              <a:gd name="connsiteY17" fmla="*/ 25879 h 301925"/>
              <a:gd name="connsiteX18" fmla="*/ 310691 w 1078444"/>
              <a:gd name="connsiteY18"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72669 w 1078444"/>
              <a:gd name="connsiteY17" fmla="*/ 86264 h 301925"/>
              <a:gd name="connsiteX18" fmla="*/ 258933 w 1078444"/>
              <a:gd name="connsiteY18" fmla="*/ 25879 h 301925"/>
              <a:gd name="connsiteX19" fmla="*/ 310691 w 1078444"/>
              <a:gd name="connsiteY19"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43130 w 1078444"/>
              <a:gd name="connsiteY17" fmla="*/ 95164 h 301925"/>
              <a:gd name="connsiteX18" fmla="*/ 172669 w 1078444"/>
              <a:gd name="connsiteY18" fmla="*/ 86264 h 301925"/>
              <a:gd name="connsiteX19" fmla="*/ 258933 w 1078444"/>
              <a:gd name="connsiteY19" fmla="*/ 25879 h 301925"/>
              <a:gd name="connsiteX20" fmla="*/ 310691 w 1078444"/>
              <a:gd name="connsiteY20"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43130 w 1078444"/>
              <a:gd name="connsiteY17" fmla="*/ 95164 h 301925"/>
              <a:gd name="connsiteX18" fmla="*/ 159755 w 1078444"/>
              <a:gd name="connsiteY18" fmla="*/ 90081 h 301925"/>
              <a:gd name="connsiteX19" fmla="*/ 172669 w 1078444"/>
              <a:gd name="connsiteY19" fmla="*/ 86264 h 301925"/>
              <a:gd name="connsiteX20" fmla="*/ 258933 w 1078444"/>
              <a:gd name="connsiteY20" fmla="*/ 25879 h 301925"/>
              <a:gd name="connsiteX21" fmla="*/ 310691 w 1078444"/>
              <a:gd name="connsiteY21"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258933 w 1078444"/>
              <a:gd name="connsiteY21" fmla="*/ 25879 h 301925"/>
              <a:gd name="connsiteX22" fmla="*/ 310691 w 1078444"/>
              <a:gd name="connsiteY22"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258933 w 1078444"/>
              <a:gd name="connsiteY22" fmla="*/ 25879 h 301925"/>
              <a:gd name="connsiteX23" fmla="*/ 310691 w 1078444"/>
              <a:gd name="connsiteY23"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58933 w 1078444"/>
              <a:gd name="connsiteY23" fmla="*/ 25879 h 301925"/>
              <a:gd name="connsiteX24" fmla="*/ 310691 w 1078444"/>
              <a:gd name="connsiteY24"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58933 w 1078444"/>
              <a:gd name="connsiteY24" fmla="*/ 25879 h 301925"/>
              <a:gd name="connsiteX25" fmla="*/ 310691 w 1078444"/>
              <a:gd name="connsiteY25"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37341 w 1078444"/>
              <a:gd name="connsiteY24" fmla="*/ 31949 h 301925"/>
              <a:gd name="connsiteX25" fmla="*/ 258933 w 1078444"/>
              <a:gd name="connsiteY25" fmla="*/ 25879 h 301925"/>
              <a:gd name="connsiteX26" fmla="*/ 310691 w 1078444"/>
              <a:gd name="connsiteY26" fmla="*/ 0 h 301925"/>
              <a:gd name="connsiteX0" fmla="*/ 8767 w 1078444"/>
              <a:gd name="connsiteY0" fmla="*/ 301925 h 301925"/>
              <a:gd name="connsiteX1" fmla="*/ 141 w 1078444"/>
              <a:gd name="connsiteY1" fmla="*/ 271762 h 301925"/>
              <a:gd name="connsiteX2" fmla="*/ 1078443 w 1078444"/>
              <a:gd name="connsiteY2" fmla="*/ 266323 h 301925"/>
              <a:gd name="connsiteX3" fmla="*/ 141 w 1078444"/>
              <a:gd name="connsiteY3" fmla="*/ 260550 h 301925"/>
              <a:gd name="connsiteX4" fmla="*/ 17395 w 1078444"/>
              <a:gd name="connsiteY4" fmla="*/ 255939 h 301925"/>
              <a:gd name="connsiteX5" fmla="*/ 797065 w 1078444"/>
              <a:gd name="connsiteY5" fmla="*/ 253359 h 301925"/>
              <a:gd name="connsiteX6" fmla="*/ 464555 w 1078444"/>
              <a:gd name="connsiteY6" fmla="*/ 247005 h 301925"/>
              <a:gd name="connsiteX7" fmla="*/ 132046 w 1078444"/>
              <a:gd name="connsiteY7" fmla="*/ 241606 h 301925"/>
              <a:gd name="connsiteX8" fmla="*/ 8768 w 1078444"/>
              <a:gd name="connsiteY8" fmla="*/ 238740 h 301925"/>
              <a:gd name="connsiteX9" fmla="*/ 7564 w 1078444"/>
              <a:gd name="connsiteY9" fmla="*/ 213169 h 301925"/>
              <a:gd name="connsiteX10" fmla="*/ 48919 w 1078444"/>
              <a:gd name="connsiteY10" fmla="*/ 206345 h 301925"/>
              <a:gd name="connsiteX11" fmla="*/ 271741 w 1078444"/>
              <a:gd name="connsiteY11" fmla="*/ 201267 h 301925"/>
              <a:gd name="connsiteX12" fmla="*/ 45155 w 1078444"/>
              <a:gd name="connsiteY12" fmla="*/ 193811 h 301925"/>
              <a:gd name="connsiteX13" fmla="*/ 104337 w 1078444"/>
              <a:gd name="connsiteY13" fmla="*/ 153613 h 301925"/>
              <a:gd name="connsiteX14" fmla="*/ 120910 w 1078444"/>
              <a:gd name="connsiteY14" fmla="*/ 146649 h 301925"/>
              <a:gd name="connsiteX15" fmla="*/ 132046 w 1078444"/>
              <a:gd name="connsiteY15" fmla="*/ 131377 h 301925"/>
              <a:gd name="connsiteX16" fmla="*/ 137588 w 1078444"/>
              <a:gd name="connsiteY16" fmla="*/ 107235 h 301925"/>
              <a:gd name="connsiteX17" fmla="*/ 132046 w 1078444"/>
              <a:gd name="connsiteY17" fmla="*/ 98976 h 301925"/>
              <a:gd name="connsiteX18" fmla="*/ 143130 w 1078444"/>
              <a:gd name="connsiteY18" fmla="*/ 95164 h 301925"/>
              <a:gd name="connsiteX19" fmla="*/ 159755 w 1078444"/>
              <a:gd name="connsiteY19" fmla="*/ 90081 h 301925"/>
              <a:gd name="connsiteX20" fmla="*/ 172669 w 1078444"/>
              <a:gd name="connsiteY20" fmla="*/ 86264 h 301925"/>
              <a:gd name="connsiteX21" fmla="*/ 170839 w 1078444"/>
              <a:gd name="connsiteY21" fmla="*/ 76422 h 301925"/>
              <a:gd name="connsiteX22" fmla="*/ 198548 w 1078444"/>
              <a:gd name="connsiteY22" fmla="*/ 59586 h 301925"/>
              <a:gd name="connsiteX23" fmla="*/ 209632 w 1078444"/>
              <a:gd name="connsiteY23" fmla="*/ 46562 h 301925"/>
              <a:gd name="connsiteX24" fmla="*/ 237341 w 1078444"/>
              <a:gd name="connsiteY24" fmla="*/ 31949 h 301925"/>
              <a:gd name="connsiteX25" fmla="*/ 258933 w 1078444"/>
              <a:gd name="connsiteY25" fmla="*/ 25879 h 301925"/>
              <a:gd name="connsiteX26" fmla="*/ 265050 w 1078444"/>
              <a:gd name="connsiteY26" fmla="*/ 17655 h 301925"/>
              <a:gd name="connsiteX27" fmla="*/ 310691 w 1078444"/>
              <a:gd name="connsiteY27" fmla="*/ 0 h 301925"/>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176031 w 1122429"/>
              <a:gd name="connsiteY7" fmla="*/ 243512 h 303831"/>
              <a:gd name="connsiteX8" fmla="*/ 52753 w 1122429"/>
              <a:gd name="connsiteY8" fmla="*/ 240646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176031 w 1122429"/>
              <a:gd name="connsiteY7" fmla="*/ 243512 h 303831"/>
              <a:gd name="connsiteX8" fmla="*/ 158048 w 1122429"/>
              <a:gd name="connsiteY8" fmla="*/ 231752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51549 w 1122429"/>
              <a:gd name="connsiteY9" fmla="*/ 215075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3592 w 1122429"/>
              <a:gd name="connsiteY9" fmla="*/ 21729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3592 w 1122429"/>
              <a:gd name="connsiteY9" fmla="*/ 21729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92904 w 1122429"/>
              <a:gd name="connsiteY10" fmla="*/ 208251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48322 w 1122429"/>
              <a:gd name="connsiteY10" fmla="*/ 207298 h 303831"/>
              <a:gd name="connsiteX11" fmla="*/ 315726 w 1122429"/>
              <a:gd name="connsiteY11" fmla="*/ 203173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48322 w 1122429"/>
              <a:gd name="connsiteY10" fmla="*/ 207298 h 303831"/>
              <a:gd name="connsiteX11" fmla="*/ 354518 w 1122429"/>
              <a:gd name="connsiteY11" fmla="*/ 203808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54518 w 1122429"/>
              <a:gd name="connsiteY11" fmla="*/ 203808 h 303831"/>
              <a:gd name="connsiteX12" fmla="*/ 89140 w 1122429"/>
              <a:gd name="connsiteY12" fmla="*/ 195717 h 303831"/>
              <a:gd name="connsiteX13" fmla="*/ 148322 w 1122429"/>
              <a:gd name="connsiteY13" fmla="*/ 155519 h 303831"/>
              <a:gd name="connsiteX14" fmla="*/ 164895 w 1122429"/>
              <a:gd name="connsiteY14" fmla="*/ 148555 h 303831"/>
              <a:gd name="connsiteX15" fmla="*/ 176031 w 1122429"/>
              <a:gd name="connsiteY15" fmla="*/ 133283 h 303831"/>
              <a:gd name="connsiteX16" fmla="*/ 181573 w 1122429"/>
              <a:gd name="connsiteY16" fmla="*/ 109141 h 303831"/>
              <a:gd name="connsiteX17" fmla="*/ 176031 w 1122429"/>
              <a:gd name="connsiteY17" fmla="*/ 100882 h 303831"/>
              <a:gd name="connsiteX18" fmla="*/ 187115 w 1122429"/>
              <a:gd name="connsiteY18" fmla="*/ 97070 h 303831"/>
              <a:gd name="connsiteX19" fmla="*/ 203740 w 1122429"/>
              <a:gd name="connsiteY19" fmla="*/ 91987 h 303831"/>
              <a:gd name="connsiteX20" fmla="*/ 216654 w 1122429"/>
              <a:gd name="connsiteY20" fmla="*/ 88170 h 303831"/>
              <a:gd name="connsiteX21" fmla="*/ 214824 w 1122429"/>
              <a:gd name="connsiteY21" fmla="*/ 78328 h 303831"/>
              <a:gd name="connsiteX22" fmla="*/ 242533 w 1122429"/>
              <a:gd name="connsiteY22" fmla="*/ 61492 h 303831"/>
              <a:gd name="connsiteX23" fmla="*/ 253617 w 1122429"/>
              <a:gd name="connsiteY23" fmla="*/ 48468 h 303831"/>
              <a:gd name="connsiteX24" fmla="*/ 281326 w 1122429"/>
              <a:gd name="connsiteY24" fmla="*/ 33855 h 303831"/>
              <a:gd name="connsiteX25" fmla="*/ 302918 w 1122429"/>
              <a:gd name="connsiteY25" fmla="*/ 27785 h 303831"/>
              <a:gd name="connsiteX26" fmla="*/ 309035 w 1122429"/>
              <a:gd name="connsiteY26" fmla="*/ 19561 h 303831"/>
              <a:gd name="connsiteX27" fmla="*/ 0 w 1122429"/>
              <a:gd name="connsiteY27"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54518 w 1122429"/>
              <a:gd name="connsiteY11" fmla="*/ 203808 h 303831"/>
              <a:gd name="connsiteX12" fmla="*/ 242534 w 1122429"/>
              <a:gd name="connsiteY12" fmla="*/ 200945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42534 w 1122429"/>
              <a:gd name="connsiteY12" fmla="*/ 200945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89140 w 1122429"/>
              <a:gd name="connsiteY13" fmla="*/ 195717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148322 w 1122429"/>
              <a:gd name="connsiteY14" fmla="*/ 155519 h 303831"/>
              <a:gd name="connsiteX15" fmla="*/ 164895 w 1122429"/>
              <a:gd name="connsiteY15" fmla="*/ 148555 h 303831"/>
              <a:gd name="connsiteX16" fmla="*/ 176031 w 1122429"/>
              <a:gd name="connsiteY16" fmla="*/ 133283 h 303831"/>
              <a:gd name="connsiteX17" fmla="*/ 181573 w 1122429"/>
              <a:gd name="connsiteY17" fmla="*/ 109141 h 303831"/>
              <a:gd name="connsiteX18" fmla="*/ 176031 w 1122429"/>
              <a:gd name="connsiteY18" fmla="*/ 100882 h 303831"/>
              <a:gd name="connsiteX19" fmla="*/ 187115 w 1122429"/>
              <a:gd name="connsiteY19" fmla="*/ 97070 h 303831"/>
              <a:gd name="connsiteX20" fmla="*/ 203740 w 1122429"/>
              <a:gd name="connsiteY20" fmla="*/ 91987 h 303831"/>
              <a:gd name="connsiteX21" fmla="*/ 216654 w 1122429"/>
              <a:gd name="connsiteY21" fmla="*/ 88170 h 303831"/>
              <a:gd name="connsiteX22" fmla="*/ 214824 w 1122429"/>
              <a:gd name="connsiteY22" fmla="*/ 78328 h 303831"/>
              <a:gd name="connsiteX23" fmla="*/ 242533 w 1122429"/>
              <a:gd name="connsiteY23" fmla="*/ 61492 h 303831"/>
              <a:gd name="connsiteX24" fmla="*/ 253617 w 1122429"/>
              <a:gd name="connsiteY24" fmla="*/ 48468 h 303831"/>
              <a:gd name="connsiteX25" fmla="*/ 281326 w 1122429"/>
              <a:gd name="connsiteY25" fmla="*/ 33855 h 303831"/>
              <a:gd name="connsiteX26" fmla="*/ 302918 w 1122429"/>
              <a:gd name="connsiteY26" fmla="*/ 27785 h 303831"/>
              <a:gd name="connsiteX27" fmla="*/ 309035 w 1122429"/>
              <a:gd name="connsiteY27" fmla="*/ 19561 h 303831"/>
              <a:gd name="connsiteX28" fmla="*/ 0 w 1122429"/>
              <a:gd name="connsiteY28"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109530 w 1122429"/>
              <a:gd name="connsiteY14" fmla="*/ 179026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2 w 1122429"/>
              <a:gd name="connsiteY15" fmla="*/ 155519 h 303831"/>
              <a:gd name="connsiteX16" fmla="*/ 164895 w 1122429"/>
              <a:gd name="connsiteY16" fmla="*/ 148555 h 303831"/>
              <a:gd name="connsiteX17" fmla="*/ 176031 w 1122429"/>
              <a:gd name="connsiteY17" fmla="*/ 133283 h 303831"/>
              <a:gd name="connsiteX18" fmla="*/ 181573 w 1122429"/>
              <a:gd name="connsiteY18" fmla="*/ 109141 h 303831"/>
              <a:gd name="connsiteX19" fmla="*/ 176031 w 1122429"/>
              <a:gd name="connsiteY19" fmla="*/ 100882 h 303831"/>
              <a:gd name="connsiteX20" fmla="*/ 187115 w 1122429"/>
              <a:gd name="connsiteY20" fmla="*/ 97070 h 303831"/>
              <a:gd name="connsiteX21" fmla="*/ 203740 w 1122429"/>
              <a:gd name="connsiteY21" fmla="*/ 91987 h 303831"/>
              <a:gd name="connsiteX22" fmla="*/ 216654 w 1122429"/>
              <a:gd name="connsiteY22" fmla="*/ 88170 h 303831"/>
              <a:gd name="connsiteX23" fmla="*/ 214824 w 1122429"/>
              <a:gd name="connsiteY23" fmla="*/ 78328 h 303831"/>
              <a:gd name="connsiteX24" fmla="*/ 242533 w 1122429"/>
              <a:gd name="connsiteY24" fmla="*/ 61492 h 303831"/>
              <a:gd name="connsiteX25" fmla="*/ 253617 w 1122429"/>
              <a:gd name="connsiteY25" fmla="*/ 48468 h 303831"/>
              <a:gd name="connsiteX26" fmla="*/ 281326 w 1122429"/>
              <a:gd name="connsiteY26" fmla="*/ 33855 h 303831"/>
              <a:gd name="connsiteX27" fmla="*/ 302918 w 1122429"/>
              <a:gd name="connsiteY27" fmla="*/ 27785 h 303831"/>
              <a:gd name="connsiteX28" fmla="*/ 309035 w 1122429"/>
              <a:gd name="connsiteY28" fmla="*/ 19561 h 303831"/>
              <a:gd name="connsiteX29" fmla="*/ 0 w 1122429"/>
              <a:gd name="connsiteY29"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15072 w 1122429"/>
              <a:gd name="connsiteY15" fmla="*/ 162826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48323 w 1122429"/>
              <a:gd name="connsiteY15" fmla="*/ 166003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48322 w 1122429"/>
              <a:gd name="connsiteY16" fmla="*/ 155519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92658 w 1122429"/>
              <a:gd name="connsiteY15" fmla="*/ 164732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76031 w 1122429"/>
              <a:gd name="connsiteY18" fmla="*/ 133283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81573 w 1122429"/>
              <a:gd name="connsiteY19" fmla="*/ 109141 h 303831"/>
              <a:gd name="connsiteX20" fmla="*/ 176031 w 1122429"/>
              <a:gd name="connsiteY20" fmla="*/ 100882 h 303831"/>
              <a:gd name="connsiteX21" fmla="*/ 187115 w 1122429"/>
              <a:gd name="connsiteY21" fmla="*/ 97070 h 303831"/>
              <a:gd name="connsiteX22" fmla="*/ 203740 w 1122429"/>
              <a:gd name="connsiteY22" fmla="*/ 91987 h 303831"/>
              <a:gd name="connsiteX23" fmla="*/ 216654 w 1122429"/>
              <a:gd name="connsiteY23" fmla="*/ 88170 h 303831"/>
              <a:gd name="connsiteX24" fmla="*/ 214824 w 1122429"/>
              <a:gd name="connsiteY24" fmla="*/ 78328 h 303831"/>
              <a:gd name="connsiteX25" fmla="*/ 242533 w 1122429"/>
              <a:gd name="connsiteY25" fmla="*/ 61492 h 303831"/>
              <a:gd name="connsiteX26" fmla="*/ 253617 w 1122429"/>
              <a:gd name="connsiteY26" fmla="*/ 48468 h 303831"/>
              <a:gd name="connsiteX27" fmla="*/ 281326 w 1122429"/>
              <a:gd name="connsiteY27" fmla="*/ 33855 h 303831"/>
              <a:gd name="connsiteX28" fmla="*/ 302918 w 1122429"/>
              <a:gd name="connsiteY28" fmla="*/ 27785 h 303831"/>
              <a:gd name="connsiteX29" fmla="*/ 309035 w 1122429"/>
              <a:gd name="connsiteY29" fmla="*/ 19561 h 303831"/>
              <a:gd name="connsiteX30" fmla="*/ 0 w 1122429"/>
              <a:gd name="connsiteY30"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59407 w 1122429"/>
              <a:gd name="connsiteY19" fmla="*/ 125977 h 303831"/>
              <a:gd name="connsiteX20" fmla="*/ 181573 w 1122429"/>
              <a:gd name="connsiteY20" fmla="*/ 109141 h 303831"/>
              <a:gd name="connsiteX21" fmla="*/ 176031 w 1122429"/>
              <a:gd name="connsiteY21" fmla="*/ 100882 h 303831"/>
              <a:gd name="connsiteX22" fmla="*/ 187115 w 1122429"/>
              <a:gd name="connsiteY22" fmla="*/ 97070 h 303831"/>
              <a:gd name="connsiteX23" fmla="*/ 203740 w 1122429"/>
              <a:gd name="connsiteY23" fmla="*/ 91987 h 303831"/>
              <a:gd name="connsiteX24" fmla="*/ 216654 w 1122429"/>
              <a:gd name="connsiteY24" fmla="*/ 88170 h 303831"/>
              <a:gd name="connsiteX25" fmla="*/ 214824 w 1122429"/>
              <a:gd name="connsiteY25" fmla="*/ 78328 h 303831"/>
              <a:gd name="connsiteX26" fmla="*/ 242533 w 1122429"/>
              <a:gd name="connsiteY26" fmla="*/ 61492 h 303831"/>
              <a:gd name="connsiteX27" fmla="*/ 253617 w 1122429"/>
              <a:gd name="connsiteY27" fmla="*/ 48468 h 303831"/>
              <a:gd name="connsiteX28" fmla="*/ 281326 w 1122429"/>
              <a:gd name="connsiteY28" fmla="*/ 33855 h 303831"/>
              <a:gd name="connsiteX29" fmla="*/ 302918 w 1122429"/>
              <a:gd name="connsiteY29" fmla="*/ 27785 h 303831"/>
              <a:gd name="connsiteX30" fmla="*/ 309035 w 1122429"/>
              <a:gd name="connsiteY30" fmla="*/ 19561 h 303831"/>
              <a:gd name="connsiteX31" fmla="*/ 0 w 1122429"/>
              <a:gd name="connsiteY31" fmla="*/ 0 h 303831"/>
              <a:gd name="connsiteX0" fmla="*/ 52752 w 1122429"/>
              <a:gd name="connsiteY0" fmla="*/ 303831 h 303831"/>
              <a:gd name="connsiteX1" fmla="*/ 44126 w 1122429"/>
              <a:gd name="connsiteY1" fmla="*/ 273668 h 303831"/>
              <a:gd name="connsiteX2" fmla="*/ 1122428 w 1122429"/>
              <a:gd name="connsiteY2" fmla="*/ 268229 h 303831"/>
              <a:gd name="connsiteX3" fmla="*/ 44126 w 1122429"/>
              <a:gd name="connsiteY3" fmla="*/ 262456 h 303831"/>
              <a:gd name="connsiteX4" fmla="*/ 61380 w 1122429"/>
              <a:gd name="connsiteY4" fmla="*/ 257845 h 303831"/>
              <a:gd name="connsiteX5" fmla="*/ 841050 w 1122429"/>
              <a:gd name="connsiteY5" fmla="*/ 255265 h 303831"/>
              <a:gd name="connsiteX6" fmla="*/ 508540 w 1122429"/>
              <a:gd name="connsiteY6" fmla="*/ 248911 h 303831"/>
              <a:gd name="connsiteX7" fmla="*/ 242533 w 1122429"/>
              <a:gd name="connsiteY7" fmla="*/ 242241 h 303831"/>
              <a:gd name="connsiteX8" fmla="*/ 158048 w 1122429"/>
              <a:gd name="connsiteY8" fmla="*/ 231752 h 303831"/>
              <a:gd name="connsiteX9" fmla="*/ 129134 w 1122429"/>
              <a:gd name="connsiteY9" fmla="*/ 213169 h 303831"/>
              <a:gd name="connsiteX10" fmla="*/ 159405 w 1122429"/>
              <a:gd name="connsiteY10" fmla="*/ 209522 h 303831"/>
              <a:gd name="connsiteX11" fmla="*/ 332350 w 1122429"/>
              <a:gd name="connsiteY11" fmla="*/ 205714 h 303831"/>
              <a:gd name="connsiteX12" fmla="*/ 286868 w 1122429"/>
              <a:gd name="connsiteY12" fmla="*/ 200310 h 303831"/>
              <a:gd name="connsiteX13" fmla="*/ 111307 w 1122429"/>
              <a:gd name="connsiteY13" fmla="*/ 196988 h 303831"/>
              <a:gd name="connsiteX14" fmla="*/ 31945 w 1122429"/>
              <a:gd name="connsiteY14" fmla="*/ 181250 h 303831"/>
              <a:gd name="connsiteX15" fmla="*/ 187116 w 1122429"/>
              <a:gd name="connsiteY15" fmla="*/ 161873 h 303831"/>
              <a:gd name="connsiteX16" fmla="*/ 115072 w 1122429"/>
              <a:gd name="connsiteY16" fmla="*/ 156154 h 303831"/>
              <a:gd name="connsiteX17" fmla="*/ 164895 w 1122429"/>
              <a:gd name="connsiteY17" fmla="*/ 148555 h 303831"/>
              <a:gd name="connsiteX18" fmla="*/ 164947 w 1122429"/>
              <a:gd name="connsiteY18" fmla="*/ 139001 h 303831"/>
              <a:gd name="connsiteX19" fmla="*/ 15320 w 1122429"/>
              <a:gd name="connsiteY19" fmla="*/ 127565 h 303831"/>
              <a:gd name="connsiteX20" fmla="*/ 181573 w 1122429"/>
              <a:gd name="connsiteY20" fmla="*/ 109141 h 303831"/>
              <a:gd name="connsiteX21" fmla="*/ 176031 w 1122429"/>
              <a:gd name="connsiteY21" fmla="*/ 100882 h 303831"/>
              <a:gd name="connsiteX22" fmla="*/ 187115 w 1122429"/>
              <a:gd name="connsiteY22" fmla="*/ 97070 h 303831"/>
              <a:gd name="connsiteX23" fmla="*/ 203740 w 1122429"/>
              <a:gd name="connsiteY23" fmla="*/ 91987 h 303831"/>
              <a:gd name="connsiteX24" fmla="*/ 216654 w 1122429"/>
              <a:gd name="connsiteY24" fmla="*/ 88170 h 303831"/>
              <a:gd name="connsiteX25" fmla="*/ 214824 w 1122429"/>
              <a:gd name="connsiteY25" fmla="*/ 78328 h 303831"/>
              <a:gd name="connsiteX26" fmla="*/ 242533 w 1122429"/>
              <a:gd name="connsiteY26" fmla="*/ 61492 h 303831"/>
              <a:gd name="connsiteX27" fmla="*/ 253617 w 1122429"/>
              <a:gd name="connsiteY27" fmla="*/ 48468 h 303831"/>
              <a:gd name="connsiteX28" fmla="*/ 281326 w 1122429"/>
              <a:gd name="connsiteY28" fmla="*/ 33855 h 303831"/>
              <a:gd name="connsiteX29" fmla="*/ 302918 w 1122429"/>
              <a:gd name="connsiteY29" fmla="*/ 27785 h 303831"/>
              <a:gd name="connsiteX30" fmla="*/ 309035 w 1122429"/>
              <a:gd name="connsiteY30" fmla="*/ 19561 h 303831"/>
              <a:gd name="connsiteX31" fmla="*/ 0 w 1122429"/>
              <a:gd name="connsiteY31" fmla="*/ 0 h 303831"/>
              <a:gd name="connsiteX0" fmla="*/ 152723 w 1222400"/>
              <a:gd name="connsiteY0" fmla="*/ 303831 h 303831"/>
              <a:gd name="connsiteX1" fmla="*/ 9 w 1222400"/>
              <a:gd name="connsiteY1" fmla="*/ 273986 h 303831"/>
              <a:gd name="connsiteX2" fmla="*/ 1222399 w 1222400"/>
              <a:gd name="connsiteY2" fmla="*/ 268229 h 303831"/>
              <a:gd name="connsiteX3" fmla="*/ 144097 w 1222400"/>
              <a:gd name="connsiteY3" fmla="*/ 262456 h 303831"/>
              <a:gd name="connsiteX4" fmla="*/ 161351 w 1222400"/>
              <a:gd name="connsiteY4" fmla="*/ 257845 h 303831"/>
              <a:gd name="connsiteX5" fmla="*/ 941021 w 1222400"/>
              <a:gd name="connsiteY5" fmla="*/ 255265 h 303831"/>
              <a:gd name="connsiteX6" fmla="*/ 608511 w 1222400"/>
              <a:gd name="connsiteY6" fmla="*/ 248911 h 303831"/>
              <a:gd name="connsiteX7" fmla="*/ 342504 w 1222400"/>
              <a:gd name="connsiteY7" fmla="*/ 242241 h 303831"/>
              <a:gd name="connsiteX8" fmla="*/ 258019 w 1222400"/>
              <a:gd name="connsiteY8" fmla="*/ 231752 h 303831"/>
              <a:gd name="connsiteX9" fmla="*/ 229105 w 1222400"/>
              <a:gd name="connsiteY9" fmla="*/ 213169 h 303831"/>
              <a:gd name="connsiteX10" fmla="*/ 259376 w 1222400"/>
              <a:gd name="connsiteY10" fmla="*/ 209522 h 303831"/>
              <a:gd name="connsiteX11" fmla="*/ 432321 w 1222400"/>
              <a:gd name="connsiteY11" fmla="*/ 205714 h 303831"/>
              <a:gd name="connsiteX12" fmla="*/ 386839 w 1222400"/>
              <a:gd name="connsiteY12" fmla="*/ 200310 h 303831"/>
              <a:gd name="connsiteX13" fmla="*/ 211278 w 1222400"/>
              <a:gd name="connsiteY13" fmla="*/ 196988 h 303831"/>
              <a:gd name="connsiteX14" fmla="*/ 131916 w 1222400"/>
              <a:gd name="connsiteY14" fmla="*/ 181250 h 303831"/>
              <a:gd name="connsiteX15" fmla="*/ 287087 w 1222400"/>
              <a:gd name="connsiteY15" fmla="*/ 161873 h 303831"/>
              <a:gd name="connsiteX16" fmla="*/ 215043 w 1222400"/>
              <a:gd name="connsiteY16" fmla="*/ 156154 h 303831"/>
              <a:gd name="connsiteX17" fmla="*/ 264866 w 1222400"/>
              <a:gd name="connsiteY17" fmla="*/ 148555 h 303831"/>
              <a:gd name="connsiteX18" fmla="*/ 264918 w 1222400"/>
              <a:gd name="connsiteY18" fmla="*/ 139001 h 303831"/>
              <a:gd name="connsiteX19" fmla="*/ 115291 w 1222400"/>
              <a:gd name="connsiteY19" fmla="*/ 127565 h 303831"/>
              <a:gd name="connsiteX20" fmla="*/ 281544 w 1222400"/>
              <a:gd name="connsiteY20" fmla="*/ 109141 h 303831"/>
              <a:gd name="connsiteX21" fmla="*/ 276002 w 1222400"/>
              <a:gd name="connsiteY21" fmla="*/ 100882 h 303831"/>
              <a:gd name="connsiteX22" fmla="*/ 287086 w 1222400"/>
              <a:gd name="connsiteY22" fmla="*/ 97070 h 303831"/>
              <a:gd name="connsiteX23" fmla="*/ 303711 w 1222400"/>
              <a:gd name="connsiteY23" fmla="*/ 91987 h 303831"/>
              <a:gd name="connsiteX24" fmla="*/ 316625 w 1222400"/>
              <a:gd name="connsiteY24" fmla="*/ 88170 h 303831"/>
              <a:gd name="connsiteX25" fmla="*/ 314795 w 1222400"/>
              <a:gd name="connsiteY25" fmla="*/ 78328 h 303831"/>
              <a:gd name="connsiteX26" fmla="*/ 342504 w 1222400"/>
              <a:gd name="connsiteY26" fmla="*/ 61492 h 303831"/>
              <a:gd name="connsiteX27" fmla="*/ 353588 w 1222400"/>
              <a:gd name="connsiteY27" fmla="*/ 48468 h 303831"/>
              <a:gd name="connsiteX28" fmla="*/ 381297 w 1222400"/>
              <a:gd name="connsiteY28" fmla="*/ 33855 h 303831"/>
              <a:gd name="connsiteX29" fmla="*/ 402889 w 1222400"/>
              <a:gd name="connsiteY29" fmla="*/ 27785 h 303831"/>
              <a:gd name="connsiteX30" fmla="*/ 409006 w 1222400"/>
              <a:gd name="connsiteY30" fmla="*/ 19561 h 303831"/>
              <a:gd name="connsiteX31" fmla="*/ 99971 w 1222400"/>
              <a:gd name="connsiteY31" fmla="*/ 0 h 303831"/>
              <a:gd name="connsiteX0" fmla="*/ 0 w 1285808"/>
              <a:gd name="connsiteY0" fmla="*/ 303831 h 303831"/>
              <a:gd name="connsiteX1" fmla="*/ 63417 w 1285808"/>
              <a:gd name="connsiteY1" fmla="*/ 273986 h 303831"/>
              <a:gd name="connsiteX2" fmla="*/ 1285807 w 1285808"/>
              <a:gd name="connsiteY2" fmla="*/ 268229 h 303831"/>
              <a:gd name="connsiteX3" fmla="*/ 207505 w 1285808"/>
              <a:gd name="connsiteY3" fmla="*/ 262456 h 303831"/>
              <a:gd name="connsiteX4" fmla="*/ 224759 w 1285808"/>
              <a:gd name="connsiteY4" fmla="*/ 257845 h 303831"/>
              <a:gd name="connsiteX5" fmla="*/ 1004429 w 1285808"/>
              <a:gd name="connsiteY5" fmla="*/ 255265 h 303831"/>
              <a:gd name="connsiteX6" fmla="*/ 671919 w 1285808"/>
              <a:gd name="connsiteY6" fmla="*/ 248911 h 303831"/>
              <a:gd name="connsiteX7" fmla="*/ 405912 w 1285808"/>
              <a:gd name="connsiteY7" fmla="*/ 242241 h 303831"/>
              <a:gd name="connsiteX8" fmla="*/ 321427 w 1285808"/>
              <a:gd name="connsiteY8" fmla="*/ 231752 h 303831"/>
              <a:gd name="connsiteX9" fmla="*/ 292513 w 1285808"/>
              <a:gd name="connsiteY9" fmla="*/ 213169 h 303831"/>
              <a:gd name="connsiteX10" fmla="*/ 322784 w 1285808"/>
              <a:gd name="connsiteY10" fmla="*/ 209522 h 303831"/>
              <a:gd name="connsiteX11" fmla="*/ 495729 w 1285808"/>
              <a:gd name="connsiteY11" fmla="*/ 205714 h 303831"/>
              <a:gd name="connsiteX12" fmla="*/ 450247 w 1285808"/>
              <a:gd name="connsiteY12" fmla="*/ 200310 h 303831"/>
              <a:gd name="connsiteX13" fmla="*/ 274686 w 1285808"/>
              <a:gd name="connsiteY13" fmla="*/ 196988 h 303831"/>
              <a:gd name="connsiteX14" fmla="*/ 195324 w 1285808"/>
              <a:gd name="connsiteY14" fmla="*/ 181250 h 303831"/>
              <a:gd name="connsiteX15" fmla="*/ 350495 w 1285808"/>
              <a:gd name="connsiteY15" fmla="*/ 161873 h 303831"/>
              <a:gd name="connsiteX16" fmla="*/ 278451 w 1285808"/>
              <a:gd name="connsiteY16" fmla="*/ 156154 h 303831"/>
              <a:gd name="connsiteX17" fmla="*/ 328274 w 1285808"/>
              <a:gd name="connsiteY17" fmla="*/ 148555 h 303831"/>
              <a:gd name="connsiteX18" fmla="*/ 328326 w 1285808"/>
              <a:gd name="connsiteY18" fmla="*/ 139001 h 303831"/>
              <a:gd name="connsiteX19" fmla="*/ 178699 w 1285808"/>
              <a:gd name="connsiteY19" fmla="*/ 127565 h 303831"/>
              <a:gd name="connsiteX20" fmla="*/ 344952 w 1285808"/>
              <a:gd name="connsiteY20" fmla="*/ 109141 h 303831"/>
              <a:gd name="connsiteX21" fmla="*/ 339410 w 1285808"/>
              <a:gd name="connsiteY21" fmla="*/ 100882 h 303831"/>
              <a:gd name="connsiteX22" fmla="*/ 350494 w 1285808"/>
              <a:gd name="connsiteY22" fmla="*/ 97070 h 303831"/>
              <a:gd name="connsiteX23" fmla="*/ 367119 w 1285808"/>
              <a:gd name="connsiteY23" fmla="*/ 91987 h 303831"/>
              <a:gd name="connsiteX24" fmla="*/ 380033 w 1285808"/>
              <a:gd name="connsiteY24" fmla="*/ 88170 h 303831"/>
              <a:gd name="connsiteX25" fmla="*/ 378203 w 1285808"/>
              <a:gd name="connsiteY25" fmla="*/ 78328 h 303831"/>
              <a:gd name="connsiteX26" fmla="*/ 405912 w 1285808"/>
              <a:gd name="connsiteY26" fmla="*/ 61492 h 303831"/>
              <a:gd name="connsiteX27" fmla="*/ 416996 w 1285808"/>
              <a:gd name="connsiteY27" fmla="*/ 48468 h 303831"/>
              <a:gd name="connsiteX28" fmla="*/ 444705 w 1285808"/>
              <a:gd name="connsiteY28" fmla="*/ 33855 h 303831"/>
              <a:gd name="connsiteX29" fmla="*/ 466297 w 1285808"/>
              <a:gd name="connsiteY29" fmla="*/ 27785 h 303831"/>
              <a:gd name="connsiteX30" fmla="*/ 472414 w 1285808"/>
              <a:gd name="connsiteY30" fmla="*/ 19561 h 303831"/>
              <a:gd name="connsiteX31" fmla="*/ 163379 w 1285808"/>
              <a:gd name="connsiteY31" fmla="*/ 0 h 303831"/>
              <a:gd name="connsiteX0" fmla="*/ 19781 w 1305589"/>
              <a:gd name="connsiteY0" fmla="*/ 303831 h 303831"/>
              <a:gd name="connsiteX1" fmla="*/ 70 w 1305589"/>
              <a:gd name="connsiteY1" fmla="*/ 274939 h 303831"/>
              <a:gd name="connsiteX2" fmla="*/ 1305588 w 1305589"/>
              <a:gd name="connsiteY2" fmla="*/ 268229 h 303831"/>
              <a:gd name="connsiteX3" fmla="*/ 227286 w 1305589"/>
              <a:gd name="connsiteY3" fmla="*/ 262456 h 303831"/>
              <a:gd name="connsiteX4" fmla="*/ 244540 w 1305589"/>
              <a:gd name="connsiteY4" fmla="*/ 257845 h 303831"/>
              <a:gd name="connsiteX5" fmla="*/ 1024210 w 1305589"/>
              <a:gd name="connsiteY5" fmla="*/ 255265 h 303831"/>
              <a:gd name="connsiteX6" fmla="*/ 691700 w 1305589"/>
              <a:gd name="connsiteY6" fmla="*/ 248911 h 303831"/>
              <a:gd name="connsiteX7" fmla="*/ 425693 w 1305589"/>
              <a:gd name="connsiteY7" fmla="*/ 242241 h 303831"/>
              <a:gd name="connsiteX8" fmla="*/ 341208 w 1305589"/>
              <a:gd name="connsiteY8" fmla="*/ 231752 h 303831"/>
              <a:gd name="connsiteX9" fmla="*/ 312294 w 1305589"/>
              <a:gd name="connsiteY9" fmla="*/ 213169 h 303831"/>
              <a:gd name="connsiteX10" fmla="*/ 342565 w 1305589"/>
              <a:gd name="connsiteY10" fmla="*/ 209522 h 303831"/>
              <a:gd name="connsiteX11" fmla="*/ 515510 w 1305589"/>
              <a:gd name="connsiteY11" fmla="*/ 205714 h 303831"/>
              <a:gd name="connsiteX12" fmla="*/ 470028 w 1305589"/>
              <a:gd name="connsiteY12" fmla="*/ 200310 h 303831"/>
              <a:gd name="connsiteX13" fmla="*/ 294467 w 1305589"/>
              <a:gd name="connsiteY13" fmla="*/ 196988 h 303831"/>
              <a:gd name="connsiteX14" fmla="*/ 215105 w 1305589"/>
              <a:gd name="connsiteY14" fmla="*/ 181250 h 303831"/>
              <a:gd name="connsiteX15" fmla="*/ 370276 w 1305589"/>
              <a:gd name="connsiteY15" fmla="*/ 161873 h 303831"/>
              <a:gd name="connsiteX16" fmla="*/ 298232 w 1305589"/>
              <a:gd name="connsiteY16" fmla="*/ 156154 h 303831"/>
              <a:gd name="connsiteX17" fmla="*/ 348055 w 1305589"/>
              <a:gd name="connsiteY17" fmla="*/ 148555 h 303831"/>
              <a:gd name="connsiteX18" fmla="*/ 348107 w 1305589"/>
              <a:gd name="connsiteY18" fmla="*/ 139001 h 303831"/>
              <a:gd name="connsiteX19" fmla="*/ 198480 w 1305589"/>
              <a:gd name="connsiteY19" fmla="*/ 127565 h 303831"/>
              <a:gd name="connsiteX20" fmla="*/ 364733 w 1305589"/>
              <a:gd name="connsiteY20" fmla="*/ 109141 h 303831"/>
              <a:gd name="connsiteX21" fmla="*/ 359191 w 1305589"/>
              <a:gd name="connsiteY21" fmla="*/ 100882 h 303831"/>
              <a:gd name="connsiteX22" fmla="*/ 370275 w 1305589"/>
              <a:gd name="connsiteY22" fmla="*/ 97070 h 303831"/>
              <a:gd name="connsiteX23" fmla="*/ 386900 w 1305589"/>
              <a:gd name="connsiteY23" fmla="*/ 91987 h 303831"/>
              <a:gd name="connsiteX24" fmla="*/ 399814 w 1305589"/>
              <a:gd name="connsiteY24" fmla="*/ 88170 h 303831"/>
              <a:gd name="connsiteX25" fmla="*/ 397984 w 1305589"/>
              <a:gd name="connsiteY25" fmla="*/ 78328 h 303831"/>
              <a:gd name="connsiteX26" fmla="*/ 425693 w 1305589"/>
              <a:gd name="connsiteY26" fmla="*/ 61492 h 303831"/>
              <a:gd name="connsiteX27" fmla="*/ 436777 w 1305589"/>
              <a:gd name="connsiteY27" fmla="*/ 48468 h 303831"/>
              <a:gd name="connsiteX28" fmla="*/ 464486 w 1305589"/>
              <a:gd name="connsiteY28" fmla="*/ 33855 h 303831"/>
              <a:gd name="connsiteX29" fmla="*/ 486078 w 1305589"/>
              <a:gd name="connsiteY29" fmla="*/ 27785 h 303831"/>
              <a:gd name="connsiteX30" fmla="*/ 492195 w 1305589"/>
              <a:gd name="connsiteY30" fmla="*/ 19561 h 303831"/>
              <a:gd name="connsiteX31" fmla="*/ 183160 w 1305589"/>
              <a:gd name="connsiteY31" fmla="*/ 0 h 303831"/>
              <a:gd name="connsiteX0" fmla="*/ 3368 w 1305801"/>
              <a:gd name="connsiteY0" fmla="*/ 304149 h 304149"/>
              <a:gd name="connsiteX1" fmla="*/ 282 w 1305801"/>
              <a:gd name="connsiteY1" fmla="*/ 274939 h 304149"/>
              <a:gd name="connsiteX2" fmla="*/ 1305800 w 1305801"/>
              <a:gd name="connsiteY2" fmla="*/ 268229 h 304149"/>
              <a:gd name="connsiteX3" fmla="*/ 227498 w 1305801"/>
              <a:gd name="connsiteY3" fmla="*/ 262456 h 304149"/>
              <a:gd name="connsiteX4" fmla="*/ 244752 w 1305801"/>
              <a:gd name="connsiteY4" fmla="*/ 257845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244752 w 1305801"/>
              <a:gd name="connsiteY4" fmla="*/ 257845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17537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59403 w 1305801"/>
              <a:gd name="connsiteY21" fmla="*/ 100882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364945 w 1305801"/>
              <a:gd name="connsiteY20" fmla="*/ 109141 h 304149"/>
              <a:gd name="connsiteX21" fmla="*/ 392654 w 1305801"/>
              <a:gd name="connsiteY21" fmla="*/ 104059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92654 w 1305801"/>
              <a:gd name="connsiteY21" fmla="*/ 104059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370487 w 1305801"/>
              <a:gd name="connsiteY22" fmla="*/ 97070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387112 w 1305801"/>
              <a:gd name="connsiteY23" fmla="*/ 91987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220858 w 1305801"/>
              <a:gd name="connsiteY23" fmla="*/ 91034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1818 w 1305801"/>
              <a:gd name="connsiteY22" fmla="*/ 95799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87360 w 1305801"/>
              <a:gd name="connsiteY22" fmla="*/ 98023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400026 w 1305801"/>
              <a:gd name="connsiteY24" fmla="*/ 88170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94732 w 1305801"/>
              <a:gd name="connsiteY24" fmla="*/ 84993 h 304149"/>
              <a:gd name="connsiteX25" fmla="*/ 398196 w 1305801"/>
              <a:gd name="connsiteY25" fmla="*/ 78328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94732 w 1305801"/>
              <a:gd name="connsiteY24" fmla="*/ 84993 h 304149"/>
              <a:gd name="connsiteX25" fmla="*/ 359403 w 1305801"/>
              <a:gd name="connsiteY25" fmla="*/ 81187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359403 w 1305801"/>
              <a:gd name="connsiteY25" fmla="*/ 81187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425905 w 1305801"/>
              <a:gd name="connsiteY26" fmla="*/ 61492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376029 w 1305801"/>
              <a:gd name="connsiteY26" fmla="*/ 69116 h 304149"/>
              <a:gd name="connsiteX27" fmla="*/ 436989 w 1305801"/>
              <a:gd name="connsiteY27" fmla="*/ 48468 h 304149"/>
              <a:gd name="connsiteX28" fmla="*/ 464698 w 1305801"/>
              <a:gd name="connsiteY28" fmla="*/ 33855 h 304149"/>
              <a:gd name="connsiteX29" fmla="*/ 486290 w 1305801"/>
              <a:gd name="connsiteY29" fmla="*/ 27785 h 304149"/>
              <a:gd name="connsiteX30" fmla="*/ 492407 w 1305801"/>
              <a:gd name="connsiteY30" fmla="*/ 19561 h 304149"/>
              <a:gd name="connsiteX31" fmla="*/ 183372 w 1305801"/>
              <a:gd name="connsiteY31"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320612 w 1305801"/>
              <a:gd name="connsiteY26" fmla="*/ 75787 h 304149"/>
              <a:gd name="connsiteX27" fmla="*/ 376029 w 1305801"/>
              <a:gd name="connsiteY27" fmla="*/ 69116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376029 w 1305801"/>
              <a:gd name="connsiteY27" fmla="*/ 69116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436989 w 1305801"/>
              <a:gd name="connsiteY28" fmla="*/ 4846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464698 w 1305801"/>
              <a:gd name="connsiteY29" fmla="*/ 33855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486290 w 1305801"/>
              <a:gd name="connsiteY30" fmla="*/ 27785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492407 w 1305801"/>
              <a:gd name="connsiteY31" fmla="*/ 19561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87855 w 1305801"/>
              <a:gd name="connsiteY31" fmla="*/ 32903 h 304149"/>
              <a:gd name="connsiteX32" fmla="*/ 183372 w 1305801"/>
              <a:gd name="connsiteY32" fmla="*/ 0 h 304149"/>
              <a:gd name="connsiteX0" fmla="*/ 3368 w 1305801"/>
              <a:gd name="connsiteY0" fmla="*/ 304149 h 304149"/>
              <a:gd name="connsiteX1" fmla="*/ 282 w 1305801"/>
              <a:gd name="connsiteY1" fmla="*/ 274939 h 304149"/>
              <a:gd name="connsiteX2" fmla="*/ 1305800 w 1305801"/>
              <a:gd name="connsiteY2" fmla="*/ 268229 h 304149"/>
              <a:gd name="connsiteX3" fmla="*/ 284 w 1305801"/>
              <a:gd name="connsiteY3" fmla="*/ 263409 h 304149"/>
              <a:gd name="connsiteX4" fmla="*/ 89581 w 1305801"/>
              <a:gd name="connsiteY4" fmla="*/ 258798 h 304149"/>
              <a:gd name="connsiteX5" fmla="*/ 1024422 w 1305801"/>
              <a:gd name="connsiteY5" fmla="*/ 255265 h 304149"/>
              <a:gd name="connsiteX6" fmla="*/ 691912 w 1305801"/>
              <a:gd name="connsiteY6" fmla="*/ 248911 h 304149"/>
              <a:gd name="connsiteX7" fmla="*/ 425905 w 1305801"/>
              <a:gd name="connsiteY7" fmla="*/ 242241 h 304149"/>
              <a:gd name="connsiteX8" fmla="*/ 341420 w 1305801"/>
              <a:gd name="connsiteY8" fmla="*/ 231752 h 304149"/>
              <a:gd name="connsiteX9" fmla="*/ 312506 w 1305801"/>
              <a:gd name="connsiteY9" fmla="*/ 213169 h 304149"/>
              <a:gd name="connsiteX10" fmla="*/ 342777 w 1305801"/>
              <a:gd name="connsiteY10" fmla="*/ 209522 h 304149"/>
              <a:gd name="connsiteX11" fmla="*/ 515722 w 1305801"/>
              <a:gd name="connsiteY11" fmla="*/ 205714 h 304149"/>
              <a:gd name="connsiteX12" fmla="*/ 470240 w 1305801"/>
              <a:gd name="connsiteY12" fmla="*/ 200310 h 304149"/>
              <a:gd name="connsiteX13" fmla="*/ 294679 w 1305801"/>
              <a:gd name="connsiteY13" fmla="*/ 196988 h 304149"/>
              <a:gd name="connsiteX14" fmla="*/ 215317 w 1305801"/>
              <a:gd name="connsiteY14" fmla="*/ 181250 h 304149"/>
              <a:gd name="connsiteX15" fmla="*/ 370488 w 1305801"/>
              <a:gd name="connsiteY15" fmla="*/ 161873 h 304149"/>
              <a:gd name="connsiteX16" fmla="*/ 298444 w 1305801"/>
              <a:gd name="connsiteY16" fmla="*/ 156154 h 304149"/>
              <a:gd name="connsiteX17" fmla="*/ 348267 w 1305801"/>
              <a:gd name="connsiteY17" fmla="*/ 148555 h 304149"/>
              <a:gd name="connsiteX18" fmla="*/ 348319 w 1305801"/>
              <a:gd name="connsiteY18" fmla="*/ 139001 h 304149"/>
              <a:gd name="connsiteX19" fmla="*/ 198692 w 1305801"/>
              <a:gd name="connsiteY19" fmla="*/ 127565 h 304149"/>
              <a:gd name="connsiteX20" fmla="*/ 287359 w 1305801"/>
              <a:gd name="connsiteY20" fmla="*/ 109776 h 304149"/>
              <a:gd name="connsiteX21" fmla="*/ 320611 w 1305801"/>
              <a:gd name="connsiteY21" fmla="*/ 103106 h 304149"/>
              <a:gd name="connsiteX22" fmla="*/ 298444 w 1305801"/>
              <a:gd name="connsiteY22" fmla="*/ 97705 h 304149"/>
              <a:gd name="connsiteX23" fmla="*/ 187607 w 1305801"/>
              <a:gd name="connsiteY23" fmla="*/ 91352 h 304149"/>
              <a:gd name="connsiteX24" fmla="*/ 244856 w 1305801"/>
              <a:gd name="connsiteY24" fmla="*/ 86581 h 304149"/>
              <a:gd name="connsiteX25" fmla="*/ 298443 w 1305801"/>
              <a:gd name="connsiteY25" fmla="*/ 81505 h 304149"/>
              <a:gd name="connsiteX26" fmla="*/ 182066 w 1305801"/>
              <a:gd name="connsiteY26" fmla="*/ 75787 h 304149"/>
              <a:gd name="connsiteX27" fmla="*/ 276277 w 1305801"/>
              <a:gd name="connsiteY27" fmla="*/ 70069 h 304149"/>
              <a:gd name="connsiteX28" fmla="*/ 187608 w 1305801"/>
              <a:gd name="connsiteY28" fmla="*/ 63398 h 304149"/>
              <a:gd name="connsiteX29" fmla="*/ 1185135 w 1305801"/>
              <a:gd name="connsiteY29" fmla="*/ 55774 h 304149"/>
              <a:gd name="connsiteX30" fmla="*/ 109446 w 1305801"/>
              <a:gd name="connsiteY30" fmla="*/ 51610 h 304149"/>
              <a:gd name="connsiteX31" fmla="*/ 87855 w 1305801"/>
              <a:gd name="connsiteY31" fmla="*/ 32903 h 304149"/>
              <a:gd name="connsiteX32" fmla="*/ 126649 w 1305801"/>
              <a:gd name="connsiteY32" fmla="*/ 15749 h 304149"/>
              <a:gd name="connsiteX33" fmla="*/ 183372 w 1305801"/>
              <a:gd name="connsiteY33" fmla="*/ 0 h 304149"/>
              <a:gd name="connsiteX0" fmla="*/ 9723 w 1312156"/>
              <a:gd name="connsiteY0" fmla="*/ 304149 h 304149"/>
              <a:gd name="connsiteX1" fmla="*/ 6637 w 1312156"/>
              <a:gd name="connsiteY1" fmla="*/ 274939 h 304149"/>
              <a:gd name="connsiteX2" fmla="*/ 1312155 w 1312156"/>
              <a:gd name="connsiteY2" fmla="*/ 268229 h 304149"/>
              <a:gd name="connsiteX3" fmla="*/ 6639 w 1312156"/>
              <a:gd name="connsiteY3" fmla="*/ 263409 h 304149"/>
              <a:gd name="connsiteX4" fmla="*/ 95936 w 1312156"/>
              <a:gd name="connsiteY4" fmla="*/ 258798 h 304149"/>
              <a:gd name="connsiteX5" fmla="*/ 1030777 w 1312156"/>
              <a:gd name="connsiteY5" fmla="*/ 255265 h 304149"/>
              <a:gd name="connsiteX6" fmla="*/ 698267 w 1312156"/>
              <a:gd name="connsiteY6" fmla="*/ 248911 h 304149"/>
              <a:gd name="connsiteX7" fmla="*/ 432260 w 1312156"/>
              <a:gd name="connsiteY7" fmla="*/ 242241 h 304149"/>
              <a:gd name="connsiteX8" fmla="*/ 347775 w 1312156"/>
              <a:gd name="connsiteY8" fmla="*/ 231752 h 304149"/>
              <a:gd name="connsiteX9" fmla="*/ 318861 w 1312156"/>
              <a:gd name="connsiteY9" fmla="*/ 213169 h 304149"/>
              <a:gd name="connsiteX10" fmla="*/ 349132 w 1312156"/>
              <a:gd name="connsiteY10" fmla="*/ 209522 h 304149"/>
              <a:gd name="connsiteX11" fmla="*/ 522077 w 1312156"/>
              <a:gd name="connsiteY11" fmla="*/ 205714 h 304149"/>
              <a:gd name="connsiteX12" fmla="*/ 476595 w 1312156"/>
              <a:gd name="connsiteY12" fmla="*/ 200310 h 304149"/>
              <a:gd name="connsiteX13" fmla="*/ 301034 w 1312156"/>
              <a:gd name="connsiteY13" fmla="*/ 196988 h 304149"/>
              <a:gd name="connsiteX14" fmla="*/ 221672 w 1312156"/>
              <a:gd name="connsiteY14" fmla="*/ 181250 h 304149"/>
              <a:gd name="connsiteX15" fmla="*/ 376843 w 1312156"/>
              <a:gd name="connsiteY15" fmla="*/ 161873 h 304149"/>
              <a:gd name="connsiteX16" fmla="*/ 304799 w 1312156"/>
              <a:gd name="connsiteY16" fmla="*/ 156154 h 304149"/>
              <a:gd name="connsiteX17" fmla="*/ 354622 w 1312156"/>
              <a:gd name="connsiteY17" fmla="*/ 148555 h 304149"/>
              <a:gd name="connsiteX18" fmla="*/ 354674 w 1312156"/>
              <a:gd name="connsiteY18" fmla="*/ 139001 h 304149"/>
              <a:gd name="connsiteX19" fmla="*/ 205047 w 1312156"/>
              <a:gd name="connsiteY19" fmla="*/ 127565 h 304149"/>
              <a:gd name="connsiteX20" fmla="*/ 293714 w 1312156"/>
              <a:gd name="connsiteY20" fmla="*/ 109776 h 304149"/>
              <a:gd name="connsiteX21" fmla="*/ 326966 w 1312156"/>
              <a:gd name="connsiteY21" fmla="*/ 103106 h 304149"/>
              <a:gd name="connsiteX22" fmla="*/ 304799 w 1312156"/>
              <a:gd name="connsiteY22" fmla="*/ 97705 h 304149"/>
              <a:gd name="connsiteX23" fmla="*/ 193962 w 1312156"/>
              <a:gd name="connsiteY23" fmla="*/ 91352 h 304149"/>
              <a:gd name="connsiteX24" fmla="*/ 251211 w 1312156"/>
              <a:gd name="connsiteY24" fmla="*/ 86581 h 304149"/>
              <a:gd name="connsiteX25" fmla="*/ 304798 w 1312156"/>
              <a:gd name="connsiteY25" fmla="*/ 81505 h 304149"/>
              <a:gd name="connsiteX26" fmla="*/ 188421 w 1312156"/>
              <a:gd name="connsiteY26" fmla="*/ 75787 h 304149"/>
              <a:gd name="connsiteX27" fmla="*/ 282632 w 1312156"/>
              <a:gd name="connsiteY27" fmla="*/ 70069 h 304149"/>
              <a:gd name="connsiteX28" fmla="*/ 193963 w 1312156"/>
              <a:gd name="connsiteY28" fmla="*/ 63398 h 304149"/>
              <a:gd name="connsiteX29" fmla="*/ 1191490 w 1312156"/>
              <a:gd name="connsiteY29" fmla="*/ 55774 h 304149"/>
              <a:gd name="connsiteX30" fmla="*/ 115801 w 1312156"/>
              <a:gd name="connsiteY30" fmla="*/ 51610 h 304149"/>
              <a:gd name="connsiteX31" fmla="*/ 94210 w 1312156"/>
              <a:gd name="connsiteY31" fmla="*/ 32903 h 304149"/>
              <a:gd name="connsiteX32" fmla="*/ 0 w 1312156"/>
              <a:gd name="connsiteY32" fmla="*/ 24008 h 304149"/>
              <a:gd name="connsiteX33" fmla="*/ 189727 w 1312156"/>
              <a:gd name="connsiteY33" fmla="*/ 0 h 304149"/>
              <a:gd name="connsiteX0" fmla="*/ 25043 w 1327476"/>
              <a:gd name="connsiteY0" fmla="*/ 309549 h 309549"/>
              <a:gd name="connsiteX1" fmla="*/ 21957 w 1327476"/>
              <a:gd name="connsiteY1" fmla="*/ 280339 h 309549"/>
              <a:gd name="connsiteX2" fmla="*/ 1327475 w 1327476"/>
              <a:gd name="connsiteY2" fmla="*/ 273629 h 309549"/>
              <a:gd name="connsiteX3" fmla="*/ 21959 w 1327476"/>
              <a:gd name="connsiteY3" fmla="*/ 268809 h 309549"/>
              <a:gd name="connsiteX4" fmla="*/ 111256 w 1327476"/>
              <a:gd name="connsiteY4" fmla="*/ 264198 h 309549"/>
              <a:gd name="connsiteX5" fmla="*/ 1046097 w 1327476"/>
              <a:gd name="connsiteY5" fmla="*/ 260665 h 309549"/>
              <a:gd name="connsiteX6" fmla="*/ 713587 w 1327476"/>
              <a:gd name="connsiteY6" fmla="*/ 254311 h 309549"/>
              <a:gd name="connsiteX7" fmla="*/ 447580 w 1327476"/>
              <a:gd name="connsiteY7" fmla="*/ 247641 h 309549"/>
              <a:gd name="connsiteX8" fmla="*/ 363095 w 1327476"/>
              <a:gd name="connsiteY8" fmla="*/ 237152 h 309549"/>
              <a:gd name="connsiteX9" fmla="*/ 334181 w 1327476"/>
              <a:gd name="connsiteY9" fmla="*/ 218569 h 309549"/>
              <a:gd name="connsiteX10" fmla="*/ 364452 w 1327476"/>
              <a:gd name="connsiteY10" fmla="*/ 214922 h 309549"/>
              <a:gd name="connsiteX11" fmla="*/ 537397 w 1327476"/>
              <a:gd name="connsiteY11" fmla="*/ 211114 h 309549"/>
              <a:gd name="connsiteX12" fmla="*/ 491915 w 1327476"/>
              <a:gd name="connsiteY12" fmla="*/ 205710 h 309549"/>
              <a:gd name="connsiteX13" fmla="*/ 316354 w 1327476"/>
              <a:gd name="connsiteY13" fmla="*/ 202388 h 309549"/>
              <a:gd name="connsiteX14" fmla="*/ 236992 w 1327476"/>
              <a:gd name="connsiteY14" fmla="*/ 186650 h 309549"/>
              <a:gd name="connsiteX15" fmla="*/ 392163 w 1327476"/>
              <a:gd name="connsiteY15" fmla="*/ 167273 h 309549"/>
              <a:gd name="connsiteX16" fmla="*/ 320119 w 1327476"/>
              <a:gd name="connsiteY16" fmla="*/ 161554 h 309549"/>
              <a:gd name="connsiteX17" fmla="*/ 369942 w 1327476"/>
              <a:gd name="connsiteY17" fmla="*/ 153955 h 309549"/>
              <a:gd name="connsiteX18" fmla="*/ 369994 w 1327476"/>
              <a:gd name="connsiteY18" fmla="*/ 144401 h 309549"/>
              <a:gd name="connsiteX19" fmla="*/ 220367 w 1327476"/>
              <a:gd name="connsiteY19" fmla="*/ 132965 h 309549"/>
              <a:gd name="connsiteX20" fmla="*/ 309034 w 1327476"/>
              <a:gd name="connsiteY20" fmla="*/ 115176 h 309549"/>
              <a:gd name="connsiteX21" fmla="*/ 342286 w 1327476"/>
              <a:gd name="connsiteY21" fmla="*/ 108506 h 309549"/>
              <a:gd name="connsiteX22" fmla="*/ 320119 w 1327476"/>
              <a:gd name="connsiteY22" fmla="*/ 103105 h 309549"/>
              <a:gd name="connsiteX23" fmla="*/ 209282 w 1327476"/>
              <a:gd name="connsiteY23" fmla="*/ 96752 h 309549"/>
              <a:gd name="connsiteX24" fmla="*/ 266531 w 1327476"/>
              <a:gd name="connsiteY24" fmla="*/ 91981 h 309549"/>
              <a:gd name="connsiteX25" fmla="*/ 320118 w 1327476"/>
              <a:gd name="connsiteY25" fmla="*/ 86905 h 309549"/>
              <a:gd name="connsiteX26" fmla="*/ 203741 w 1327476"/>
              <a:gd name="connsiteY26" fmla="*/ 81187 h 309549"/>
              <a:gd name="connsiteX27" fmla="*/ 297952 w 1327476"/>
              <a:gd name="connsiteY27" fmla="*/ 75469 h 309549"/>
              <a:gd name="connsiteX28" fmla="*/ 209283 w 1327476"/>
              <a:gd name="connsiteY28" fmla="*/ 68798 h 309549"/>
              <a:gd name="connsiteX29" fmla="*/ 1206810 w 1327476"/>
              <a:gd name="connsiteY29" fmla="*/ 61174 h 309549"/>
              <a:gd name="connsiteX30" fmla="*/ 131121 w 1327476"/>
              <a:gd name="connsiteY30" fmla="*/ 57010 h 309549"/>
              <a:gd name="connsiteX31" fmla="*/ 109530 w 1327476"/>
              <a:gd name="connsiteY31" fmla="*/ 38303 h 309549"/>
              <a:gd name="connsiteX32" fmla="*/ 15320 w 1327476"/>
              <a:gd name="connsiteY32" fmla="*/ 29408 h 309549"/>
              <a:gd name="connsiteX33" fmla="*/ 0 w 1327476"/>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98200 w 1316393"/>
              <a:gd name="connsiteY28" fmla="*/ 68798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 name="connsiteX0" fmla="*/ 13960 w 1316393"/>
              <a:gd name="connsiteY0" fmla="*/ 309549 h 309549"/>
              <a:gd name="connsiteX1" fmla="*/ 10874 w 1316393"/>
              <a:gd name="connsiteY1" fmla="*/ 280339 h 309549"/>
              <a:gd name="connsiteX2" fmla="*/ 1316392 w 1316393"/>
              <a:gd name="connsiteY2" fmla="*/ 273629 h 309549"/>
              <a:gd name="connsiteX3" fmla="*/ 10876 w 1316393"/>
              <a:gd name="connsiteY3" fmla="*/ 268809 h 309549"/>
              <a:gd name="connsiteX4" fmla="*/ 100173 w 1316393"/>
              <a:gd name="connsiteY4" fmla="*/ 264198 h 309549"/>
              <a:gd name="connsiteX5" fmla="*/ 1035014 w 1316393"/>
              <a:gd name="connsiteY5" fmla="*/ 260665 h 309549"/>
              <a:gd name="connsiteX6" fmla="*/ 702504 w 1316393"/>
              <a:gd name="connsiteY6" fmla="*/ 254311 h 309549"/>
              <a:gd name="connsiteX7" fmla="*/ 436497 w 1316393"/>
              <a:gd name="connsiteY7" fmla="*/ 247641 h 309549"/>
              <a:gd name="connsiteX8" fmla="*/ 352012 w 1316393"/>
              <a:gd name="connsiteY8" fmla="*/ 237152 h 309549"/>
              <a:gd name="connsiteX9" fmla="*/ 323098 w 1316393"/>
              <a:gd name="connsiteY9" fmla="*/ 218569 h 309549"/>
              <a:gd name="connsiteX10" fmla="*/ 353369 w 1316393"/>
              <a:gd name="connsiteY10" fmla="*/ 214922 h 309549"/>
              <a:gd name="connsiteX11" fmla="*/ 526314 w 1316393"/>
              <a:gd name="connsiteY11" fmla="*/ 211114 h 309549"/>
              <a:gd name="connsiteX12" fmla="*/ 480832 w 1316393"/>
              <a:gd name="connsiteY12" fmla="*/ 205710 h 309549"/>
              <a:gd name="connsiteX13" fmla="*/ 305271 w 1316393"/>
              <a:gd name="connsiteY13" fmla="*/ 202388 h 309549"/>
              <a:gd name="connsiteX14" fmla="*/ 225909 w 1316393"/>
              <a:gd name="connsiteY14" fmla="*/ 186650 h 309549"/>
              <a:gd name="connsiteX15" fmla="*/ 381080 w 1316393"/>
              <a:gd name="connsiteY15" fmla="*/ 167273 h 309549"/>
              <a:gd name="connsiteX16" fmla="*/ 309036 w 1316393"/>
              <a:gd name="connsiteY16" fmla="*/ 161554 h 309549"/>
              <a:gd name="connsiteX17" fmla="*/ 358859 w 1316393"/>
              <a:gd name="connsiteY17" fmla="*/ 153955 h 309549"/>
              <a:gd name="connsiteX18" fmla="*/ 358911 w 1316393"/>
              <a:gd name="connsiteY18" fmla="*/ 144401 h 309549"/>
              <a:gd name="connsiteX19" fmla="*/ 209284 w 1316393"/>
              <a:gd name="connsiteY19" fmla="*/ 132965 h 309549"/>
              <a:gd name="connsiteX20" fmla="*/ 297951 w 1316393"/>
              <a:gd name="connsiteY20" fmla="*/ 115176 h 309549"/>
              <a:gd name="connsiteX21" fmla="*/ 331203 w 1316393"/>
              <a:gd name="connsiteY21" fmla="*/ 108506 h 309549"/>
              <a:gd name="connsiteX22" fmla="*/ 309036 w 1316393"/>
              <a:gd name="connsiteY22" fmla="*/ 103105 h 309549"/>
              <a:gd name="connsiteX23" fmla="*/ 198199 w 1316393"/>
              <a:gd name="connsiteY23" fmla="*/ 96752 h 309549"/>
              <a:gd name="connsiteX24" fmla="*/ 255448 w 1316393"/>
              <a:gd name="connsiteY24" fmla="*/ 91981 h 309549"/>
              <a:gd name="connsiteX25" fmla="*/ 309035 w 1316393"/>
              <a:gd name="connsiteY25" fmla="*/ 86905 h 309549"/>
              <a:gd name="connsiteX26" fmla="*/ 192658 w 1316393"/>
              <a:gd name="connsiteY26" fmla="*/ 81187 h 309549"/>
              <a:gd name="connsiteX27" fmla="*/ 286869 w 1316393"/>
              <a:gd name="connsiteY27" fmla="*/ 75469 h 309549"/>
              <a:gd name="connsiteX28" fmla="*/ 187116 w 1316393"/>
              <a:gd name="connsiteY28" fmla="*/ 68480 h 309549"/>
              <a:gd name="connsiteX29" fmla="*/ 1195727 w 1316393"/>
              <a:gd name="connsiteY29" fmla="*/ 61174 h 309549"/>
              <a:gd name="connsiteX30" fmla="*/ 120038 w 1316393"/>
              <a:gd name="connsiteY30" fmla="*/ 57010 h 309549"/>
              <a:gd name="connsiteX31" fmla="*/ 98447 w 1316393"/>
              <a:gd name="connsiteY31" fmla="*/ 38303 h 309549"/>
              <a:gd name="connsiteX32" fmla="*/ 4237 w 1316393"/>
              <a:gd name="connsiteY32" fmla="*/ 29408 h 309549"/>
              <a:gd name="connsiteX33" fmla="*/ 0 w 1316393"/>
              <a:gd name="connsiteY33" fmla="*/ 0 h 30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393" h="309549">
                <a:moveTo>
                  <a:pt x="13960" y="309549"/>
                </a:moveTo>
                <a:cubicBezTo>
                  <a:pt x="13960" y="305346"/>
                  <a:pt x="9436" y="288306"/>
                  <a:pt x="10874" y="280339"/>
                </a:cubicBezTo>
                <a:cubicBezTo>
                  <a:pt x="9436" y="273664"/>
                  <a:pt x="1314954" y="277393"/>
                  <a:pt x="1316392" y="273629"/>
                </a:cubicBezTo>
                <a:cubicBezTo>
                  <a:pt x="1317830" y="269865"/>
                  <a:pt x="203532" y="271116"/>
                  <a:pt x="10876" y="268809"/>
                </a:cubicBezTo>
                <a:cubicBezTo>
                  <a:pt x="12184" y="263008"/>
                  <a:pt x="99432" y="265820"/>
                  <a:pt x="100173" y="264198"/>
                </a:cubicBezTo>
                <a:cubicBezTo>
                  <a:pt x="100914" y="262576"/>
                  <a:pt x="954022" y="261730"/>
                  <a:pt x="1035014" y="260665"/>
                </a:cubicBezTo>
                <a:cubicBezTo>
                  <a:pt x="970359" y="258759"/>
                  <a:pt x="678490" y="258440"/>
                  <a:pt x="702504" y="254311"/>
                </a:cubicBezTo>
                <a:cubicBezTo>
                  <a:pt x="591668" y="252511"/>
                  <a:pt x="486373" y="251347"/>
                  <a:pt x="436497" y="247641"/>
                </a:cubicBezTo>
                <a:lnTo>
                  <a:pt x="352012" y="237152"/>
                </a:lnTo>
                <a:cubicBezTo>
                  <a:pt x="343273" y="232307"/>
                  <a:pt x="317138" y="226562"/>
                  <a:pt x="323098" y="218569"/>
                </a:cubicBezTo>
                <a:cubicBezTo>
                  <a:pt x="339026" y="213276"/>
                  <a:pt x="309340" y="216906"/>
                  <a:pt x="353369" y="214922"/>
                </a:cubicBezTo>
                <a:cubicBezTo>
                  <a:pt x="397398" y="212938"/>
                  <a:pt x="505070" y="212649"/>
                  <a:pt x="526314" y="211114"/>
                </a:cubicBezTo>
                <a:cubicBezTo>
                  <a:pt x="547558" y="209579"/>
                  <a:pt x="486269" y="208964"/>
                  <a:pt x="480832" y="205710"/>
                </a:cubicBezTo>
                <a:lnTo>
                  <a:pt x="305271" y="202388"/>
                </a:lnTo>
                <a:cubicBezTo>
                  <a:pt x="270174" y="196617"/>
                  <a:pt x="236365" y="192291"/>
                  <a:pt x="225909" y="186650"/>
                </a:cubicBezTo>
                <a:cubicBezTo>
                  <a:pt x="226536" y="180956"/>
                  <a:pt x="256390" y="170609"/>
                  <a:pt x="381080" y="167273"/>
                </a:cubicBezTo>
                <a:cubicBezTo>
                  <a:pt x="378308" y="163303"/>
                  <a:pt x="300732" y="163933"/>
                  <a:pt x="309036" y="161554"/>
                </a:cubicBezTo>
                <a:cubicBezTo>
                  <a:pt x="317340" y="159176"/>
                  <a:pt x="315448" y="158402"/>
                  <a:pt x="358859" y="153955"/>
                </a:cubicBezTo>
                <a:cubicBezTo>
                  <a:pt x="358571" y="149672"/>
                  <a:pt x="428174" y="150335"/>
                  <a:pt x="358911" y="144401"/>
                </a:cubicBezTo>
                <a:cubicBezTo>
                  <a:pt x="357996" y="140638"/>
                  <a:pt x="206513" y="137942"/>
                  <a:pt x="209284" y="132965"/>
                </a:cubicBezTo>
                <a:cubicBezTo>
                  <a:pt x="212055" y="127988"/>
                  <a:pt x="295180" y="119358"/>
                  <a:pt x="297951" y="115176"/>
                </a:cubicBezTo>
                <a:cubicBezTo>
                  <a:pt x="300722" y="110994"/>
                  <a:pt x="330279" y="110518"/>
                  <a:pt x="331203" y="108506"/>
                </a:cubicBezTo>
                <a:cubicBezTo>
                  <a:pt x="332127" y="106494"/>
                  <a:pt x="304418" y="104588"/>
                  <a:pt x="309036" y="103105"/>
                </a:cubicBezTo>
                <a:cubicBezTo>
                  <a:pt x="313654" y="101623"/>
                  <a:pt x="193276" y="98235"/>
                  <a:pt x="198199" y="96752"/>
                </a:cubicBezTo>
                <a:cubicBezTo>
                  <a:pt x="203122" y="95269"/>
                  <a:pt x="236975" y="93622"/>
                  <a:pt x="255448" y="91981"/>
                </a:cubicBezTo>
                <a:cubicBezTo>
                  <a:pt x="273921" y="90340"/>
                  <a:pt x="296409" y="88704"/>
                  <a:pt x="309035" y="86905"/>
                </a:cubicBezTo>
                <a:cubicBezTo>
                  <a:pt x="321661" y="85106"/>
                  <a:pt x="179727" y="83252"/>
                  <a:pt x="192658" y="81187"/>
                </a:cubicBezTo>
                <a:cubicBezTo>
                  <a:pt x="205589" y="79122"/>
                  <a:pt x="267473" y="80022"/>
                  <a:pt x="286869" y="75469"/>
                </a:cubicBezTo>
                <a:cubicBezTo>
                  <a:pt x="306265" y="70916"/>
                  <a:pt x="180651" y="73086"/>
                  <a:pt x="187116" y="68480"/>
                </a:cubicBezTo>
                <a:cubicBezTo>
                  <a:pt x="193582" y="63874"/>
                  <a:pt x="1187510" y="64621"/>
                  <a:pt x="1195727" y="61174"/>
                </a:cubicBezTo>
                <a:cubicBezTo>
                  <a:pt x="1203944" y="57727"/>
                  <a:pt x="115420" y="59392"/>
                  <a:pt x="120038" y="57010"/>
                </a:cubicBezTo>
                <a:cubicBezTo>
                  <a:pt x="107299" y="51092"/>
                  <a:pt x="50226" y="42315"/>
                  <a:pt x="98447" y="38303"/>
                </a:cubicBezTo>
                <a:cubicBezTo>
                  <a:pt x="39335" y="34703"/>
                  <a:pt x="35640" y="32373"/>
                  <a:pt x="4237" y="29408"/>
                </a:cubicBezTo>
                <a:lnTo>
                  <a:pt x="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956ABC5-6653-7746-9534-61DB635AC202}"/>
              </a:ext>
            </a:extLst>
          </p:cNvPr>
          <p:cNvSpPr txBox="1"/>
          <p:nvPr/>
        </p:nvSpPr>
        <p:spPr>
          <a:xfrm>
            <a:off x="6172229" y="1452899"/>
            <a:ext cx="5555530" cy="369332"/>
          </a:xfrm>
          <a:prstGeom prst="rect">
            <a:avLst/>
          </a:prstGeom>
          <a:noFill/>
        </p:spPr>
        <p:txBody>
          <a:bodyPr wrap="square" rtlCol="0">
            <a:spAutoFit/>
          </a:bodyPr>
          <a:lstStyle/>
          <a:p>
            <a:r>
              <a:rPr lang="en-US" b="1" dirty="0"/>
              <a:t>Library insert size (=size in gel – adapter/primer size)</a:t>
            </a:r>
          </a:p>
        </p:txBody>
      </p:sp>
      <p:pic>
        <p:nvPicPr>
          <p:cNvPr id="31" name="Picture 3">
            <a:extLst>
              <a:ext uri="{FF2B5EF4-FFF2-40B4-BE49-F238E27FC236}">
                <a16:creationId xmlns:a16="http://schemas.microsoft.com/office/drawing/2014/main" id="{F7855958-735E-B146-B098-BF3CF24B8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018" y="1937919"/>
            <a:ext cx="5246047" cy="238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9078B68-9628-974F-AC2F-5CD702E0BBDA}"/>
              </a:ext>
            </a:extLst>
          </p:cNvPr>
          <p:cNvSpPr txBox="1"/>
          <p:nvPr/>
        </p:nvSpPr>
        <p:spPr>
          <a:xfrm>
            <a:off x="7322930" y="4320181"/>
            <a:ext cx="4140877" cy="307777"/>
          </a:xfrm>
          <a:prstGeom prst="rect">
            <a:avLst/>
          </a:prstGeom>
          <a:noFill/>
        </p:spPr>
        <p:txBody>
          <a:bodyPr wrap="none" rtlCol="0">
            <a:spAutoFit/>
          </a:bodyPr>
          <a:lstStyle/>
          <a:p>
            <a:r>
              <a:rPr lang="en-US" sz="1400" dirty="0"/>
              <a:t>Ref: </a:t>
            </a:r>
            <a:r>
              <a:rPr lang="en-US" sz="1400" dirty="0" err="1"/>
              <a:t>Buenrostro</a:t>
            </a:r>
            <a:r>
              <a:rPr lang="en-US" sz="1400" dirty="0"/>
              <a:t> </a:t>
            </a:r>
            <a:r>
              <a:rPr lang="en-US" sz="1400" dirty="0" err="1"/>
              <a:t>et.al</a:t>
            </a:r>
            <a:r>
              <a:rPr lang="en-US" sz="1400" dirty="0"/>
              <a:t>., 2013. </a:t>
            </a:r>
            <a:r>
              <a:rPr lang="en-US" sz="1400" dirty="0" err="1"/>
              <a:t>doi</a:t>
            </a:r>
            <a:r>
              <a:rPr lang="en-US" sz="1400" dirty="0"/>
              <a:t>: 10.1038/nmeth.2688</a:t>
            </a:r>
          </a:p>
        </p:txBody>
      </p:sp>
      <p:sp>
        <p:nvSpPr>
          <p:cNvPr id="33" name="Rectangle 1">
            <a:extLst>
              <a:ext uri="{FF2B5EF4-FFF2-40B4-BE49-F238E27FC236}">
                <a16:creationId xmlns:a16="http://schemas.microsoft.com/office/drawing/2014/main" id="{FB80D3FA-0402-494A-800B-64D1EF7D7416}"/>
              </a:ext>
            </a:extLst>
          </p:cNvPr>
          <p:cNvSpPr>
            <a:spLocks noChangeArrowheads="1"/>
          </p:cNvSpPr>
          <p:nvPr/>
        </p:nvSpPr>
        <p:spPr bwMode="auto">
          <a:xfrm>
            <a:off x="6818655" y="5384005"/>
            <a:ext cx="44904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err="1">
                <a:ln>
                  <a:noFill/>
                </a:ln>
                <a:solidFill>
                  <a:srgbClr val="000000"/>
                </a:solidFill>
                <a:effectLst/>
                <a:latin typeface="Helvetica" pitchFamily="2" charset="0"/>
                <a:cs typeface="Arial" pitchFamily="34" charset="0"/>
              </a:rPr>
              <a:t>fragSizeDist</a:t>
            </a:r>
            <a:r>
              <a:rPr kumimoji="0" lang="en-US" sz="2000" u="none" strike="noStrike" cap="none" normalizeH="0" baseline="0" dirty="0">
                <a:ln>
                  <a:noFill/>
                </a:ln>
                <a:solidFill>
                  <a:srgbClr val="000000"/>
                </a:solidFill>
                <a:effectLst/>
                <a:latin typeface="Helvetica" pitchFamily="2" charset="0"/>
                <a:cs typeface="Arial" pitchFamily="34" charset="0"/>
              </a:rPr>
              <a:t>(</a:t>
            </a:r>
            <a:r>
              <a:rPr kumimoji="0" lang="en-US" sz="2000" u="none" strike="noStrike" cap="none" normalizeH="0" baseline="0" dirty="0" err="1">
                <a:ln>
                  <a:noFill/>
                </a:ln>
                <a:solidFill>
                  <a:srgbClr val="000000"/>
                </a:solidFill>
                <a:effectLst/>
                <a:latin typeface="Helvetica" pitchFamily="2" charset="0"/>
                <a:cs typeface="Arial" pitchFamily="34" charset="0"/>
              </a:rPr>
              <a:t>bamfile</a:t>
            </a:r>
            <a:r>
              <a:rPr kumimoji="0" lang="en-US" sz="2000" u="none" strike="noStrike" cap="none" normalizeH="0" baseline="0" dirty="0">
                <a:ln>
                  <a:noFill/>
                </a:ln>
                <a:solidFill>
                  <a:srgbClr val="000000"/>
                </a:solidFill>
                <a:effectLst/>
                <a:latin typeface="Helvetica" pitchFamily="2" charset="0"/>
                <a:cs typeface="Arial" pitchFamily="34" charset="0"/>
              </a:rPr>
              <a:t>, </a:t>
            </a:r>
            <a:r>
              <a:rPr kumimoji="0" lang="en-US" sz="2000" u="none" strike="noStrike" cap="none" normalizeH="0" baseline="0" dirty="0" err="1">
                <a:ln>
                  <a:noFill/>
                </a:ln>
                <a:solidFill>
                  <a:srgbClr val="000000"/>
                </a:solidFill>
                <a:effectLst/>
                <a:latin typeface="Helvetica" pitchFamily="2" charset="0"/>
                <a:cs typeface="Arial" pitchFamily="34" charset="0"/>
              </a:rPr>
              <a:t>bamfile.labels</a:t>
            </a:r>
            <a:r>
              <a:rPr kumimoji="0" lang="en-US" sz="2000" u="none" strike="noStrike" cap="none" normalizeH="0" baseline="0" dirty="0">
                <a:ln>
                  <a:noFill/>
                </a:ln>
                <a:solidFill>
                  <a:srgbClr val="000000"/>
                </a:solidFill>
                <a:effectLst/>
                <a:latin typeface="Helvetica" pitchFamily="2" charset="0"/>
                <a:cs typeface="Arial" pitchFamily="34" charset="0"/>
              </a:rPr>
              <a:t>)</a:t>
            </a:r>
            <a:r>
              <a:rPr kumimoji="0" lang="en-US" sz="2000" u="none" strike="noStrike" cap="none" normalizeH="0" baseline="0" dirty="0">
                <a:ln>
                  <a:noFill/>
                </a:ln>
                <a:solidFill>
                  <a:schemeClr val="tx1"/>
                </a:solidFill>
                <a:effectLst/>
                <a:latin typeface="Helvetica" pitchFamily="2" charset="0"/>
                <a:cs typeface="Arial" pitchFamily="34" charset="0"/>
              </a:rPr>
              <a:t> </a:t>
            </a:r>
          </a:p>
        </p:txBody>
      </p:sp>
      <p:cxnSp>
        <p:nvCxnSpPr>
          <p:cNvPr id="28" name="Straight Arrow Connector 27">
            <a:extLst>
              <a:ext uri="{FF2B5EF4-FFF2-40B4-BE49-F238E27FC236}">
                <a16:creationId xmlns:a16="http://schemas.microsoft.com/office/drawing/2014/main" id="{B49E3653-17C4-444B-9F62-D06DA82AC19E}"/>
              </a:ext>
            </a:extLst>
          </p:cNvPr>
          <p:cNvCxnSpPr/>
          <p:nvPr/>
        </p:nvCxnSpPr>
        <p:spPr>
          <a:xfrm>
            <a:off x="8719793" y="4915631"/>
            <a:ext cx="0" cy="443427"/>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CDDB99-B0CF-B943-A785-01AED16615AB}"/>
              </a:ext>
            </a:extLst>
          </p:cNvPr>
          <p:cNvCxnSpPr/>
          <p:nvPr/>
        </p:nvCxnSpPr>
        <p:spPr>
          <a:xfrm>
            <a:off x="8719794" y="4911365"/>
            <a:ext cx="4547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755A67-C46D-FD49-8BD2-C4AF9F63CC07}"/>
              </a:ext>
            </a:extLst>
          </p:cNvPr>
          <p:cNvSpPr txBox="1"/>
          <p:nvPr/>
        </p:nvSpPr>
        <p:spPr>
          <a:xfrm>
            <a:off x="9174556" y="4731945"/>
            <a:ext cx="2578847" cy="369332"/>
          </a:xfrm>
          <a:prstGeom prst="rect">
            <a:avLst/>
          </a:prstGeom>
          <a:noFill/>
        </p:spPr>
        <p:txBody>
          <a:bodyPr wrap="none" rtlCol="0">
            <a:spAutoFit/>
          </a:bodyPr>
          <a:lstStyle/>
          <a:p>
            <a:r>
              <a:rPr lang="en-US" dirty="0"/>
              <a:t>Must be Paired End reads</a:t>
            </a:r>
          </a:p>
        </p:txBody>
      </p:sp>
    </p:spTree>
    <p:extLst>
      <p:ext uri="{BB962C8B-B14F-4D97-AF65-F5344CB8AC3E}">
        <p14:creationId xmlns:p14="http://schemas.microsoft.com/office/powerpoint/2010/main" val="161006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E6D63F-98B9-044C-8368-3D5AB5D7B0AF}"/>
              </a:ext>
            </a:extLst>
          </p:cNvPr>
          <p:cNvSpPr/>
          <p:nvPr/>
        </p:nvSpPr>
        <p:spPr>
          <a:xfrm>
            <a:off x="0" y="0"/>
            <a:ext cx="5650302"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B041AB-B16F-F943-A711-A993567D81FD}"/>
              </a:ext>
            </a:extLst>
          </p:cNvPr>
          <p:cNvSpPr/>
          <p:nvPr/>
        </p:nvSpPr>
        <p:spPr>
          <a:xfrm>
            <a:off x="282595" y="5418822"/>
            <a:ext cx="5154937" cy="307777"/>
          </a:xfrm>
          <a:prstGeom prst="rect">
            <a:avLst/>
          </a:prstGeom>
        </p:spPr>
        <p:txBody>
          <a:bodyPr wrap="none">
            <a:spAutoFit/>
          </a:bodyPr>
          <a:lstStyle/>
          <a:p>
            <a:r>
              <a:rPr lang="en-US" sz="1400" dirty="0"/>
              <a:t>Ref: </a:t>
            </a:r>
            <a:r>
              <a:rPr lang="en-US" sz="1400" dirty="0" err="1"/>
              <a:t>Buenrostro</a:t>
            </a:r>
            <a:r>
              <a:rPr lang="en-US" sz="1400" dirty="0"/>
              <a:t> </a:t>
            </a:r>
            <a:r>
              <a:rPr lang="en-US" sz="1400" dirty="0" err="1"/>
              <a:t>et.al</a:t>
            </a:r>
            <a:r>
              <a:rPr lang="en-US" sz="1400" dirty="0"/>
              <a:t>., 2015. </a:t>
            </a:r>
            <a:r>
              <a:rPr lang="en-US" sz="1400" dirty="0" err="1"/>
              <a:t>doi</a:t>
            </a:r>
            <a:r>
              <a:rPr lang="en-US" sz="1400" dirty="0"/>
              <a:t>: 10.1002/0471142727.mb2129s109</a:t>
            </a:r>
          </a:p>
        </p:txBody>
      </p:sp>
      <p:sp>
        <p:nvSpPr>
          <p:cNvPr id="2" name="Title 1"/>
          <p:cNvSpPr>
            <a:spLocks noGrp="1"/>
          </p:cNvSpPr>
          <p:nvPr>
            <p:ph type="title" idx="4294967295"/>
          </p:nvPr>
        </p:nvSpPr>
        <p:spPr>
          <a:xfrm>
            <a:off x="6456363" y="312738"/>
            <a:ext cx="5735637" cy="1325562"/>
          </a:xfrm>
        </p:spPr>
        <p:txBody>
          <a:bodyPr vert="horz" lIns="91440" tIns="45720" rIns="91440" bIns="45720" rtlCol="0" anchor="ctr">
            <a:noAutofit/>
          </a:bodyPr>
          <a:lstStyle/>
          <a:p>
            <a:r>
              <a:rPr lang="en-US" sz="2800" b="1" kern="1200" dirty="0">
                <a:latin typeface="Copperplate Gothic Bold" panose="020E0705020206020404" pitchFamily="34" charset="77"/>
              </a:rPr>
              <a:t>ATAC-seq library </a:t>
            </a:r>
            <a:r>
              <a:rPr lang="en-US" sz="2800" b="1" kern="1200" dirty="0">
                <a:solidFill>
                  <a:srgbClr val="00B0F0"/>
                </a:solidFill>
                <a:latin typeface="Copperplate Gothic Bold" panose="020E0705020206020404" pitchFamily="34" charset="77"/>
              </a:rPr>
              <a:t>fragmentation </a:t>
            </a:r>
            <a:r>
              <a:rPr lang="en-US" sz="2800" b="1" kern="1200" dirty="0">
                <a:latin typeface="Copperplate Gothic Bold" panose="020E0705020206020404" pitchFamily="34" charset="77"/>
              </a:rPr>
              <a:t>profile</a:t>
            </a:r>
          </a:p>
        </p:txBody>
      </p:sp>
      <p:grpSp>
        <p:nvGrpSpPr>
          <p:cNvPr id="32" name="Group 31">
            <a:extLst>
              <a:ext uri="{FF2B5EF4-FFF2-40B4-BE49-F238E27FC236}">
                <a16:creationId xmlns:a16="http://schemas.microsoft.com/office/drawing/2014/main" id="{B3E513C4-A24F-1344-ACEB-584A5164EE87}"/>
              </a:ext>
            </a:extLst>
          </p:cNvPr>
          <p:cNvGrpSpPr>
            <a:grpSpLocks noChangeAspect="1"/>
          </p:cNvGrpSpPr>
          <p:nvPr/>
        </p:nvGrpSpPr>
        <p:grpSpPr>
          <a:xfrm>
            <a:off x="9513859" y="2180815"/>
            <a:ext cx="402336" cy="365760"/>
            <a:chOff x="7839815" y="2851009"/>
            <a:chExt cx="600513" cy="547952"/>
          </a:xfrm>
        </p:grpSpPr>
        <p:sp>
          <p:nvSpPr>
            <p:cNvPr id="28" name="Freeform 27">
              <a:extLst>
                <a:ext uri="{FF2B5EF4-FFF2-40B4-BE49-F238E27FC236}">
                  <a16:creationId xmlns:a16="http://schemas.microsoft.com/office/drawing/2014/main" id="{3CC86561-8515-F14A-877C-E8B2112BB17D}"/>
                </a:ext>
              </a:extLst>
            </p:cNvPr>
            <p:cNvSpPr/>
            <p:nvPr/>
          </p:nvSpPr>
          <p:spPr>
            <a:xfrm>
              <a:off x="8328474" y="3290341"/>
              <a:ext cx="101463" cy="97676"/>
            </a:xfrm>
            <a:custGeom>
              <a:avLst/>
              <a:gdLst>
                <a:gd name="connsiteX0" fmla="*/ 4027 w 101463"/>
                <a:gd name="connsiteY0" fmla="*/ 0 h 97676"/>
                <a:gd name="connsiteX1" fmla="*/ 11522 w 101463"/>
                <a:gd name="connsiteY1" fmla="*/ 82446 h 97676"/>
                <a:gd name="connsiteX2" fmla="*/ 101463 w 101463"/>
                <a:gd name="connsiteY2" fmla="*/ 97436 h 97676"/>
              </a:gdLst>
              <a:ahLst/>
              <a:cxnLst>
                <a:cxn ang="0">
                  <a:pos x="connsiteX0" y="connsiteY0"/>
                </a:cxn>
                <a:cxn ang="0">
                  <a:pos x="connsiteX1" y="connsiteY1"/>
                </a:cxn>
                <a:cxn ang="0">
                  <a:pos x="connsiteX2" y="connsiteY2"/>
                </a:cxn>
              </a:cxnLst>
              <a:rect l="l" t="t" r="r" b="b"/>
              <a:pathLst>
                <a:path w="101463" h="97676">
                  <a:moveTo>
                    <a:pt x="4027" y="0"/>
                  </a:moveTo>
                  <a:cubicBezTo>
                    <a:pt x="-345" y="33103"/>
                    <a:pt x="-4717" y="66207"/>
                    <a:pt x="11522" y="82446"/>
                  </a:cubicBezTo>
                  <a:cubicBezTo>
                    <a:pt x="27761" y="98685"/>
                    <a:pt x="64612" y="98060"/>
                    <a:pt x="101463" y="9743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F91F5-9383-1841-B8E0-08E97DB844D5}"/>
                </a:ext>
              </a:extLst>
            </p:cNvPr>
            <p:cNvGrpSpPr/>
            <p:nvPr/>
          </p:nvGrpSpPr>
          <p:grpSpPr>
            <a:xfrm rot="17749148">
              <a:off x="8015653" y="2967198"/>
              <a:ext cx="497545" cy="301075"/>
              <a:chOff x="8015653" y="2967198"/>
              <a:chExt cx="497545" cy="301075"/>
            </a:xfrm>
          </p:grpSpPr>
          <p:grpSp>
            <p:nvGrpSpPr>
              <p:cNvPr id="22" name="Group 21">
                <a:extLst>
                  <a:ext uri="{FF2B5EF4-FFF2-40B4-BE49-F238E27FC236}">
                    <a16:creationId xmlns:a16="http://schemas.microsoft.com/office/drawing/2014/main" id="{022455EB-88AF-B043-977A-50EF01892511}"/>
                  </a:ext>
                </a:extLst>
              </p:cNvPr>
              <p:cNvGrpSpPr/>
              <p:nvPr/>
            </p:nvGrpSpPr>
            <p:grpSpPr>
              <a:xfrm>
                <a:off x="8015655" y="3065842"/>
                <a:ext cx="497543" cy="202431"/>
                <a:chOff x="8015655" y="3065842"/>
                <a:chExt cx="497543" cy="202431"/>
              </a:xfrm>
            </p:grpSpPr>
            <p:sp>
              <p:nvSpPr>
                <p:cNvPr id="3" name="Can 2">
                  <a:extLst>
                    <a:ext uri="{FF2B5EF4-FFF2-40B4-BE49-F238E27FC236}">
                      <a16:creationId xmlns:a16="http://schemas.microsoft.com/office/drawing/2014/main" id="{00CB37ED-4C25-CE4A-8C01-71366B61A31E}"/>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9982681-97F1-8C40-A576-F260A74D4C3D}"/>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F1848C-703A-F945-8B8C-E94BF8B4D511}"/>
                    </a:ext>
                  </a:extLst>
                </p:cNvPr>
                <p:cNvCxnSpPr>
                  <a:cxnSpLocks/>
                  <a:endCxn id="3"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ie 12">
                  <a:extLst>
                    <a:ext uri="{FF2B5EF4-FFF2-40B4-BE49-F238E27FC236}">
                      <a16:creationId xmlns:a16="http://schemas.microsoft.com/office/drawing/2014/main" id="{82DD7A79-72D4-2144-BE70-8E0B455D1AA5}"/>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Pie 38">
                  <a:extLst>
                    <a:ext uri="{FF2B5EF4-FFF2-40B4-BE49-F238E27FC236}">
                      <a16:creationId xmlns:a16="http://schemas.microsoft.com/office/drawing/2014/main" id="{2880E579-7968-9342-BF8F-D0C1589BC8B3}"/>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Freeform 71">
                  <a:extLst>
                    <a:ext uri="{FF2B5EF4-FFF2-40B4-BE49-F238E27FC236}">
                      <a16:creationId xmlns:a16="http://schemas.microsoft.com/office/drawing/2014/main" id="{C9B83248-F963-AB44-8517-BD1D07B0AECA}"/>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3" name="Group 72">
                <a:extLst>
                  <a:ext uri="{FF2B5EF4-FFF2-40B4-BE49-F238E27FC236}">
                    <a16:creationId xmlns:a16="http://schemas.microsoft.com/office/drawing/2014/main" id="{CBA19A64-541A-A04D-A435-C9F735008247}"/>
                  </a:ext>
                </a:extLst>
              </p:cNvPr>
              <p:cNvGrpSpPr/>
              <p:nvPr/>
            </p:nvGrpSpPr>
            <p:grpSpPr>
              <a:xfrm flipH="1">
                <a:off x="8015653" y="2967198"/>
                <a:ext cx="497543" cy="202431"/>
                <a:chOff x="8015655" y="3065842"/>
                <a:chExt cx="497543" cy="202431"/>
              </a:xfrm>
            </p:grpSpPr>
            <p:sp>
              <p:nvSpPr>
                <p:cNvPr id="74" name="Can 73">
                  <a:extLst>
                    <a:ext uri="{FF2B5EF4-FFF2-40B4-BE49-F238E27FC236}">
                      <a16:creationId xmlns:a16="http://schemas.microsoft.com/office/drawing/2014/main" id="{1F0F9F5B-75B8-E14E-85D5-CB1E8FB5E3C8}"/>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C5DCB4CF-FA82-5549-B06C-9E436A5914DD}"/>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759AFE-F53D-8345-972D-1DD1B9854DDC}"/>
                    </a:ext>
                  </a:extLst>
                </p:cNvPr>
                <p:cNvCxnSpPr>
                  <a:cxnSpLocks/>
                  <a:endCxn id="74"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Pie 76">
                  <a:extLst>
                    <a:ext uri="{FF2B5EF4-FFF2-40B4-BE49-F238E27FC236}">
                      <a16:creationId xmlns:a16="http://schemas.microsoft.com/office/drawing/2014/main" id="{4347B0AC-D105-9A45-9045-AF5D1092C5F2}"/>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Pie 77">
                  <a:extLst>
                    <a:ext uri="{FF2B5EF4-FFF2-40B4-BE49-F238E27FC236}">
                      <a16:creationId xmlns:a16="http://schemas.microsoft.com/office/drawing/2014/main" id="{6CCDDD6F-0A4B-EA42-B632-B8AB2EAA5E8F}"/>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Freeform 78">
                  <a:extLst>
                    <a:ext uri="{FF2B5EF4-FFF2-40B4-BE49-F238E27FC236}">
                      <a16:creationId xmlns:a16="http://schemas.microsoft.com/office/drawing/2014/main" id="{170AD2EB-8EF9-4D45-ACC9-3902DADB19E3}"/>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5" name="Freeform 24">
              <a:extLst>
                <a:ext uri="{FF2B5EF4-FFF2-40B4-BE49-F238E27FC236}">
                  <a16:creationId xmlns:a16="http://schemas.microsoft.com/office/drawing/2014/main" id="{B8455CCE-30C1-8E4D-8713-CE80E69CB5E1}"/>
                </a:ext>
              </a:extLst>
            </p:cNvPr>
            <p:cNvSpPr/>
            <p:nvPr/>
          </p:nvSpPr>
          <p:spPr>
            <a:xfrm>
              <a:off x="7839815" y="2851009"/>
              <a:ext cx="509865" cy="547952"/>
            </a:xfrm>
            <a:custGeom>
              <a:avLst/>
              <a:gdLst>
                <a:gd name="connsiteX0" fmla="*/ 0 w 367417"/>
                <a:gd name="connsiteY0" fmla="*/ 476806 h 495557"/>
                <a:gd name="connsiteX1" fmla="*/ 104931 w 367417"/>
                <a:gd name="connsiteY1" fmla="*/ 476806 h 495557"/>
                <a:gd name="connsiteX2" fmla="*/ 299803 w 367417"/>
                <a:gd name="connsiteY2" fmla="*/ 281934 h 495557"/>
                <a:gd name="connsiteX3" fmla="*/ 367259 w 367417"/>
                <a:gd name="connsiteY3" fmla="*/ 27101 h 495557"/>
                <a:gd name="connsiteX4" fmla="*/ 314793 w 367417"/>
                <a:gd name="connsiteY4" fmla="*/ 19606 h 495557"/>
                <a:gd name="connsiteX0" fmla="*/ 0 w 326473"/>
                <a:gd name="connsiteY0" fmla="*/ 481355 h 497749"/>
                <a:gd name="connsiteX1" fmla="*/ 63987 w 326473"/>
                <a:gd name="connsiteY1" fmla="*/ 476806 h 497749"/>
                <a:gd name="connsiteX2" fmla="*/ 258859 w 326473"/>
                <a:gd name="connsiteY2" fmla="*/ 281934 h 497749"/>
                <a:gd name="connsiteX3" fmla="*/ 326315 w 326473"/>
                <a:gd name="connsiteY3" fmla="*/ 27101 h 497749"/>
                <a:gd name="connsiteX4" fmla="*/ 273849 w 326473"/>
                <a:gd name="connsiteY4" fmla="*/ 19606 h 497749"/>
                <a:gd name="connsiteX0" fmla="*/ 0 w 285530"/>
                <a:gd name="connsiteY0" fmla="*/ 576890 h 579364"/>
                <a:gd name="connsiteX1" fmla="*/ 23044 w 285530"/>
                <a:gd name="connsiteY1" fmla="*/ 476806 h 579364"/>
                <a:gd name="connsiteX2" fmla="*/ 217916 w 285530"/>
                <a:gd name="connsiteY2" fmla="*/ 281934 h 579364"/>
                <a:gd name="connsiteX3" fmla="*/ 285372 w 285530"/>
                <a:gd name="connsiteY3" fmla="*/ 27101 h 579364"/>
                <a:gd name="connsiteX4" fmla="*/ 232906 w 285530"/>
                <a:gd name="connsiteY4" fmla="*/ 19606 h 579364"/>
                <a:gd name="connsiteX0" fmla="*/ 0 w 376515"/>
                <a:gd name="connsiteY0" fmla="*/ 495003 h 505854"/>
                <a:gd name="connsiteX1" fmla="*/ 114029 w 376515"/>
                <a:gd name="connsiteY1" fmla="*/ 476806 h 505854"/>
                <a:gd name="connsiteX2" fmla="*/ 308901 w 376515"/>
                <a:gd name="connsiteY2" fmla="*/ 281934 h 505854"/>
                <a:gd name="connsiteX3" fmla="*/ 376357 w 376515"/>
                <a:gd name="connsiteY3" fmla="*/ 27101 h 505854"/>
                <a:gd name="connsiteX4" fmla="*/ 323891 w 376515"/>
                <a:gd name="connsiteY4" fmla="*/ 19606 h 505854"/>
                <a:gd name="connsiteX0" fmla="*/ 0 w 317375"/>
                <a:gd name="connsiteY0" fmla="*/ 485904 h 500193"/>
                <a:gd name="connsiteX1" fmla="*/ 54889 w 317375"/>
                <a:gd name="connsiteY1" fmla="*/ 476806 h 500193"/>
                <a:gd name="connsiteX2" fmla="*/ 249761 w 317375"/>
                <a:gd name="connsiteY2" fmla="*/ 281934 h 500193"/>
                <a:gd name="connsiteX3" fmla="*/ 317217 w 317375"/>
                <a:gd name="connsiteY3" fmla="*/ 27101 h 500193"/>
                <a:gd name="connsiteX4" fmla="*/ 264751 w 317375"/>
                <a:gd name="connsiteY4" fmla="*/ 19606 h 500193"/>
                <a:gd name="connsiteX0" fmla="*/ 6093 w 273426"/>
                <a:gd name="connsiteY0" fmla="*/ 540496 h 544409"/>
                <a:gd name="connsiteX1" fmla="*/ 10940 w 273426"/>
                <a:gd name="connsiteY1" fmla="*/ 476806 h 544409"/>
                <a:gd name="connsiteX2" fmla="*/ 205812 w 273426"/>
                <a:gd name="connsiteY2" fmla="*/ 281934 h 544409"/>
                <a:gd name="connsiteX3" fmla="*/ 273268 w 273426"/>
                <a:gd name="connsiteY3" fmla="*/ 27101 h 544409"/>
                <a:gd name="connsiteX4" fmla="*/ 220802 w 273426"/>
                <a:gd name="connsiteY4" fmla="*/ 19606 h 544409"/>
                <a:gd name="connsiteX0" fmla="*/ 0 w 376515"/>
                <a:gd name="connsiteY0" fmla="*/ 540496 h 544409"/>
                <a:gd name="connsiteX1" fmla="*/ 114029 w 376515"/>
                <a:gd name="connsiteY1" fmla="*/ 476806 h 544409"/>
                <a:gd name="connsiteX2" fmla="*/ 308901 w 376515"/>
                <a:gd name="connsiteY2" fmla="*/ 281934 h 544409"/>
                <a:gd name="connsiteX3" fmla="*/ 376357 w 376515"/>
                <a:gd name="connsiteY3" fmla="*/ 27101 h 544409"/>
                <a:gd name="connsiteX4" fmla="*/ 323891 w 376515"/>
                <a:gd name="connsiteY4" fmla="*/ 19606 h 544409"/>
                <a:gd name="connsiteX0" fmla="*/ 0 w 376515"/>
                <a:gd name="connsiteY0" fmla="*/ 540496 h 540496"/>
                <a:gd name="connsiteX1" fmla="*/ 114029 w 376515"/>
                <a:gd name="connsiteY1" fmla="*/ 476806 h 540496"/>
                <a:gd name="connsiteX2" fmla="*/ 308901 w 376515"/>
                <a:gd name="connsiteY2" fmla="*/ 281934 h 540496"/>
                <a:gd name="connsiteX3" fmla="*/ 376357 w 376515"/>
                <a:gd name="connsiteY3" fmla="*/ 27101 h 540496"/>
                <a:gd name="connsiteX4" fmla="*/ 323891 w 376515"/>
                <a:gd name="connsiteY4" fmla="*/ 19606 h 540496"/>
                <a:gd name="connsiteX0" fmla="*/ 0 w 376515"/>
                <a:gd name="connsiteY0" fmla="*/ 540496 h 540496"/>
                <a:gd name="connsiteX1" fmla="*/ 114029 w 376515"/>
                <a:gd name="connsiteY1" fmla="*/ 476806 h 540496"/>
                <a:gd name="connsiteX2" fmla="*/ 289851 w 376515"/>
                <a:gd name="connsiteY2" fmla="*/ 259709 h 540496"/>
                <a:gd name="connsiteX3" fmla="*/ 376357 w 376515"/>
                <a:gd name="connsiteY3" fmla="*/ 27101 h 540496"/>
                <a:gd name="connsiteX4" fmla="*/ 323891 w 376515"/>
                <a:gd name="connsiteY4" fmla="*/ 19606 h 540496"/>
                <a:gd name="connsiteX0" fmla="*/ 0 w 373340"/>
                <a:gd name="connsiteY0" fmla="*/ 511921 h 511921"/>
                <a:gd name="connsiteX1" fmla="*/ 110854 w 373340"/>
                <a:gd name="connsiteY1" fmla="*/ 476806 h 511921"/>
                <a:gd name="connsiteX2" fmla="*/ 286676 w 373340"/>
                <a:gd name="connsiteY2" fmla="*/ 259709 h 511921"/>
                <a:gd name="connsiteX3" fmla="*/ 373182 w 373340"/>
                <a:gd name="connsiteY3" fmla="*/ 27101 h 511921"/>
                <a:gd name="connsiteX4" fmla="*/ 320716 w 373340"/>
                <a:gd name="connsiteY4" fmla="*/ 19606 h 511921"/>
                <a:gd name="connsiteX0" fmla="*/ 0 w 373340"/>
                <a:gd name="connsiteY0" fmla="*/ 511921 h 516643"/>
                <a:gd name="connsiteX1" fmla="*/ 110854 w 373340"/>
                <a:gd name="connsiteY1" fmla="*/ 476806 h 516643"/>
                <a:gd name="connsiteX2" fmla="*/ 286676 w 373340"/>
                <a:gd name="connsiteY2" fmla="*/ 259709 h 516643"/>
                <a:gd name="connsiteX3" fmla="*/ 373182 w 373340"/>
                <a:gd name="connsiteY3" fmla="*/ 27101 h 516643"/>
                <a:gd name="connsiteX4" fmla="*/ 320716 w 373340"/>
                <a:gd name="connsiteY4" fmla="*/ 19606 h 516643"/>
                <a:gd name="connsiteX0" fmla="*/ 0 w 373340"/>
                <a:gd name="connsiteY0" fmla="*/ 511921 h 513863"/>
                <a:gd name="connsiteX1" fmla="*/ 110854 w 373340"/>
                <a:gd name="connsiteY1" fmla="*/ 476806 h 513863"/>
                <a:gd name="connsiteX2" fmla="*/ 286676 w 373340"/>
                <a:gd name="connsiteY2" fmla="*/ 259709 h 513863"/>
                <a:gd name="connsiteX3" fmla="*/ 373182 w 373340"/>
                <a:gd name="connsiteY3" fmla="*/ 27101 h 513863"/>
                <a:gd name="connsiteX4" fmla="*/ 320716 w 373340"/>
                <a:gd name="connsiteY4" fmla="*/ 19606 h 513863"/>
                <a:gd name="connsiteX0" fmla="*/ 0 w 373340"/>
                <a:gd name="connsiteY0" fmla="*/ 511921 h 514029"/>
                <a:gd name="connsiteX1" fmla="*/ 49056 w 373340"/>
                <a:gd name="connsiteY1" fmla="*/ 511277 h 514029"/>
                <a:gd name="connsiteX2" fmla="*/ 110854 w 373340"/>
                <a:gd name="connsiteY2" fmla="*/ 476806 h 514029"/>
                <a:gd name="connsiteX3" fmla="*/ 286676 w 373340"/>
                <a:gd name="connsiteY3" fmla="*/ 259709 h 514029"/>
                <a:gd name="connsiteX4" fmla="*/ 373182 w 373340"/>
                <a:gd name="connsiteY4" fmla="*/ 27101 h 514029"/>
                <a:gd name="connsiteX5" fmla="*/ 320716 w 373340"/>
                <a:gd name="connsiteY5" fmla="*/ 19606 h 514029"/>
                <a:gd name="connsiteX0" fmla="*/ 0 w 443190"/>
                <a:gd name="connsiteY0" fmla="*/ 515096 h 515391"/>
                <a:gd name="connsiteX1" fmla="*/ 118906 w 443190"/>
                <a:gd name="connsiteY1" fmla="*/ 511277 h 515391"/>
                <a:gd name="connsiteX2" fmla="*/ 180704 w 443190"/>
                <a:gd name="connsiteY2" fmla="*/ 476806 h 515391"/>
                <a:gd name="connsiteX3" fmla="*/ 356526 w 443190"/>
                <a:gd name="connsiteY3" fmla="*/ 259709 h 515391"/>
                <a:gd name="connsiteX4" fmla="*/ 443032 w 443190"/>
                <a:gd name="connsiteY4" fmla="*/ 27101 h 515391"/>
                <a:gd name="connsiteX5" fmla="*/ 390566 w 443190"/>
                <a:gd name="connsiteY5" fmla="*/ 19606 h 515391"/>
                <a:gd name="connsiteX0" fmla="*/ 0 w 509865"/>
                <a:gd name="connsiteY0" fmla="*/ 515096 h 515096"/>
                <a:gd name="connsiteX1" fmla="*/ 185581 w 509865"/>
                <a:gd name="connsiteY1" fmla="*/ 511277 h 515096"/>
                <a:gd name="connsiteX2" fmla="*/ 247379 w 509865"/>
                <a:gd name="connsiteY2" fmla="*/ 476806 h 515096"/>
                <a:gd name="connsiteX3" fmla="*/ 423201 w 509865"/>
                <a:gd name="connsiteY3" fmla="*/ 259709 h 515096"/>
                <a:gd name="connsiteX4" fmla="*/ 509707 w 509865"/>
                <a:gd name="connsiteY4" fmla="*/ 27101 h 515096"/>
                <a:gd name="connsiteX5" fmla="*/ 457241 w 509865"/>
                <a:gd name="connsiteY5" fmla="*/ 19606 h 515096"/>
                <a:gd name="connsiteX0" fmla="*/ 0 w 509865"/>
                <a:gd name="connsiteY0" fmla="*/ 515096 h 516820"/>
                <a:gd name="connsiteX1" fmla="*/ 185581 w 509865"/>
                <a:gd name="connsiteY1" fmla="*/ 511277 h 516820"/>
                <a:gd name="connsiteX2" fmla="*/ 247379 w 509865"/>
                <a:gd name="connsiteY2" fmla="*/ 476806 h 516820"/>
                <a:gd name="connsiteX3" fmla="*/ 423201 w 509865"/>
                <a:gd name="connsiteY3" fmla="*/ 259709 h 516820"/>
                <a:gd name="connsiteX4" fmla="*/ 509707 w 509865"/>
                <a:gd name="connsiteY4" fmla="*/ 27101 h 516820"/>
                <a:gd name="connsiteX5" fmla="*/ 457241 w 509865"/>
                <a:gd name="connsiteY5" fmla="*/ 19606 h 516820"/>
                <a:gd name="connsiteX0" fmla="*/ 0 w 509865"/>
                <a:gd name="connsiteY0" fmla="*/ 515096 h 536742"/>
                <a:gd name="connsiteX1" fmla="*/ 153831 w 509865"/>
                <a:gd name="connsiteY1" fmla="*/ 536677 h 536742"/>
                <a:gd name="connsiteX2" fmla="*/ 247379 w 509865"/>
                <a:gd name="connsiteY2" fmla="*/ 476806 h 536742"/>
                <a:gd name="connsiteX3" fmla="*/ 423201 w 509865"/>
                <a:gd name="connsiteY3" fmla="*/ 259709 h 536742"/>
                <a:gd name="connsiteX4" fmla="*/ 509707 w 509865"/>
                <a:gd name="connsiteY4" fmla="*/ 27101 h 536742"/>
                <a:gd name="connsiteX5" fmla="*/ 457241 w 509865"/>
                <a:gd name="connsiteY5" fmla="*/ 19606 h 536742"/>
                <a:gd name="connsiteX0" fmla="*/ 0 w 509865"/>
                <a:gd name="connsiteY0" fmla="*/ 546846 h 547952"/>
                <a:gd name="connsiteX1" fmla="*/ 153831 w 509865"/>
                <a:gd name="connsiteY1" fmla="*/ 536677 h 547952"/>
                <a:gd name="connsiteX2" fmla="*/ 247379 w 509865"/>
                <a:gd name="connsiteY2" fmla="*/ 476806 h 547952"/>
                <a:gd name="connsiteX3" fmla="*/ 423201 w 509865"/>
                <a:gd name="connsiteY3" fmla="*/ 259709 h 547952"/>
                <a:gd name="connsiteX4" fmla="*/ 509707 w 509865"/>
                <a:gd name="connsiteY4" fmla="*/ 27101 h 547952"/>
                <a:gd name="connsiteX5" fmla="*/ 457241 w 509865"/>
                <a:gd name="connsiteY5" fmla="*/ 19606 h 5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5" h="547952">
                  <a:moveTo>
                    <a:pt x="0" y="546846"/>
                  </a:moveTo>
                  <a:cubicBezTo>
                    <a:pt x="122185" y="551923"/>
                    <a:pt x="91971" y="537950"/>
                    <a:pt x="153831" y="536677"/>
                  </a:cubicBezTo>
                  <a:cubicBezTo>
                    <a:pt x="172307" y="530825"/>
                    <a:pt x="202484" y="522967"/>
                    <a:pt x="247379" y="476806"/>
                  </a:cubicBezTo>
                  <a:cubicBezTo>
                    <a:pt x="292274" y="430645"/>
                    <a:pt x="379480" y="334660"/>
                    <a:pt x="423201" y="259709"/>
                  </a:cubicBezTo>
                  <a:cubicBezTo>
                    <a:pt x="466922" y="184758"/>
                    <a:pt x="507209" y="70822"/>
                    <a:pt x="509707" y="27101"/>
                  </a:cubicBezTo>
                  <a:cubicBezTo>
                    <a:pt x="512205" y="-16620"/>
                    <a:pt x="484723" y="1493"/>
                    <a:pt x="457241" y="1960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96022003-9A02-BF49-B7FA-ADB32BF85F8E}"/>
                </a:ext>
              </a:extLst>
            </p:cNvPr>
            <p:cNvSpPr/>
            <p:nvPr/>
          </p:nvSpPr>
          <p:spPr>
            <a:xfrm>
              <a:off x="8162144" y="2882129"/>
              <a:ext cx="278184" cy="500360"/>
            </a:xfrm>
            <a:custGeom>
              <a:avLst/>
              <a:gdLst>
                <a:gd name="connsiteX0" fmla="*/ 0 w 278184"/>
                <a:gd name="connsiteY0" fmla="*/ 453182 h 500360"/>
                <a:gd name="connsiteX1" fmla="*/ 44971 w 278184"/>
                <a:gd name="connsiteY1" fmla="*/ 490658 h 500360"/>
                <a:gd name="connsiteX2" fmla="*/ 217358 w 278184"/>
                <a:gd name="connsiteY2" fmla="*/ 295786 h 500360"/>
                <a:gd name="connsiteX3" fmla="*/ 277318 w 278184"/>
                <a:gd name="connsiteY3" fmla="*/ 25963 h 500360"/>
                <a:gd name="connsiteX4" fmla="*/ 247338 w 278184"/>
                <a:gd name="connsiteY4" fmla="*/ 25963 h 50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84" h="500360">
                  <a:moveTo>
                    <a:pt x="0" y="453182"/>
                  </a:moveTo>
                  <a:cubicBezTo>
                    <a:pt x="4372" y="485036"/>
                    <a:pt x="8745" y="516891"/>
                    <a:pt x="44971" y="490658"/>
                  </a:cubicBezTo>
                  <a:cubicBezTo>
                    <a:pt x="81197" y="464425"/>
                    <a:pt x="178634" y="373235"/>
                    <a:pt x="217358" y="295786"/>
                  </a:cubicBezTo>
                  <a:cubicBezTo>
                    <a:pt x="256083" y="218337"/>
                    <a:pt x="277318" y="25963"/>
                    <a:pt x="277318" y="25963"/>
                  </a:cubicBezTo>
                  <a:cubicBezTo>
                    <a:pt x="282315" y="-19007"/>
                    <a:pt x="264826" y="3478"/>
                    <a:pt x="247338" y="2596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Connector 33">
            <a:extLst>
              <a:ext uri="{FF2B5EF4-FFF2-40B4-BE49-F238E27FC236}">
                <a16:creationId xmlns:a16="http://schemas.microsoft.com/office/drawing/2014/main" id="{387EECFB-72A5-3B4D-AE4E-F977FB7754B4}"/>
              </a:ext>
            </a:extLst>
          </p:cNvPr>
          <p:cNvCxnSpPr>
            <a:cxnSpLocks/>
            <a:stCxn id="120" idx="2"/>
            <a:endCxn id="25" idx="0"/>
          </p:cNvCxnSpPr>
          <p:nvPr/>
        </p:nvCxnSpPr>
        <p:spPr>
          <a:xfrm>
            <a:off x="8961792" y="2539110"/>
            <a:ext cx="552067" cy="6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DE521CBD-A741-E74D-9755-3E6FC2430F0F}"/>
              </a:ext>
            </a:extLst>
          </p:cNvPr>
          <p:cNvGrpSpPr>
            <a:grpSpLocks noChangeAspect="1"/>
          </p:cNvGrpSpPr>
          <p:nvPr/>
        </p:nvGrpSpPr>
        <p:grpSpPr>
          <a:xfrm>
            <a:off x="10461300" y="2180815"/>
            <a:ext cx="402336" cy="365760"/>
            <a:chOff x="7839815" y="2851009"/>
            <a:chExt cx="600513" cy="547952"/>
          </a:xfrm>
        </p:grpSpPr>
        <p:sp>
          <p:nvSpPr>
            <p:cNvPr id="82" name="Freeform 81">
              <a:extLst>
                <a:ext uri="{FF2B5EF4-FFF2-40B4-BE49-F238E27FC236}">
                  <a16:creationId xmlns:a16="http://schemas.microsoft.com/office/drawing/2014/main" id="{1AFA8415-6B36-2B4C-BA51-3B931FF617E0}"/>
                </a:ext>
              </a:extLst>
            </p:cNvPr>
            <p:cNvSpPr/>
            <p:nvPr/>
          </p:nvSpPr>
          <p:spPr>
            <a:xfrm>
              <a:off x="8328474" y="3290341"/>
              <a:ext cx="101463" cy="97676"/>
            </a:xfrm>
            <a:custGeom>
              <a:avLst/>
              <a:gdLst>
                <a:gd name="connsiteX0" fmla="*/ 4027 w 101463"/>
                <a:gd name="connsiteY0" fmla="*/ 0 h 97676"/>
                <a:gd name="connsiteX1" fmla="*/ 11522 w 101463"/>
                <a:gd name="connsiteY1" fmla="*/ 82446 h 97676"/>
                <a:gd name="connsiteX2" fmla="*/ 101463 w 101463"/>
                <a:gd name="connsiteY2" fmla="*/ 97436 h 97676"/>
              </a:gdLst>
              <a:ahLst/>
              <a:cxnLst>
                <a:cxn ang="0">
                  <a:pos x="connsiteX0" y="connsiteY0"/>
                </a:cxn>
                <a:cxn ang="0">
                  <a:pos x="connsiteX1" y="connsiteY1"/>
                </a:cxn>
                <a:cxn ang="0">
                  <a:pos x="connsiteX2" y="connsiteY2"/>
                </a:cxn>
              </a:cxnLst>
              <a:rect l="l" t="t" r="r" b="b"/>
              <a:pathLst>
                <a:path w="101463" h="97676">
                  <a:moveTo>
                    <a:pt x="4027" y="0"/>
                  </a:moveTo>
                  <a:cubicBezTo>
                    <a:pt x="-345" y="33103"/>
                    <a:pt x="-4717" y="66207"/>
                    <a:pt x="11522" y="82446"/>
                  </a:cubicBezTo>
                  <a:cubicBezTo>
                    <a:pt x="27761" y="98685"/>
                    <a:pt x="64612" y="98060"/>
                    <a:pt x="101463" y="9743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A23C92CF-5DF4-5647-93C6-715E147B9939}"/>
                </a:ext>
              </a:extLst>
            </p:cNvPr>
            <p:cNvGrpSpPr/>
            <p:nvPr/>
          </p:nvGrpSpPr>
          <p:grpSpPr>
            <a:xfrm rot="17749148">
              <a:off x="8015653" y="2967198"/>
              <a:ext cx="497545" cy="301075"/>
              <a:chOff x="8015653" y="2967198"/>
              <a:chExt cx="497545" cy="301075"/>
            </a:xfrm>
          </p:grpSpPr>
          <p:grpSp>
            <p:nvGrpSpPr>
              <p:cNvPr id="86" name="Group 85">
                <a:extLst>
                  <a:ext uri="{FF2B5EF4-FFF2-40B4-BE49-F238E27FC236}">
                    <a16:creationId xmlns:a16="http://schemas.microsoft.com/office/drawing/2014/main" id="{6DFD683E-18F8-6040-8206-317C148B5606}"/>
                  </a:ext>
                </a:extLst>
              </p:cNvPr>
              <p:cNvGrpSpPr/>
              <p:nvPr/>
            </p:nvGrpSpPr>
            <p:grpSpPr>
              <a:xfrm>
                <a:off x="8015655" y="3065842"/>
                <a:ext cx="497543" cy="202431"/>
                <a:chOff x="8015655" y="3065842"/>
                <a:chExt cx="497543" cy="202431"/>
              </a:xfrm>
            </p:grpSpPr>
            <p:sp>
              <p:nvSpPr>
                <p:cNvPr id="94" name="Can 93">
                  <a:extLst>
                    <a:ext uri="{FF2B5EF4-FFF2-40B4-BE49-F238E27FC236}">
                      <a16:creationId xmlns:a16="http://schemas.microsoft.com/office/drawing/2014/main" id="{F979ECDF-D116-B84B-9261-4FD53C22ADB0}"/>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86DAC95E-303E-4242-BB69-72D2AA5D16FB}"/>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D50FA2E-C29F-694C-8778-DCE4CA6FBB64}"/>
                    </a:ext>
                  </a:extLst>
                </p:cNvPr>
                <p:cNvCxnSpPr>
                  <a:cxnSpLocks/>
                  <a:endCxn id="94"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Pie 96">
                  <a:extLst>
                    <a:ext uri="{FF2B5EF4-FFF2-40B4-BE49-F238E27FC236}">
                      <a16:creationId xmlns:a16="http://schemas.microsoft.com/office/drawing/2014/main" id="{17300754-6FE9-A34A-B51E-828F0C95D8A9}"/>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Pie 97">
                  <a:extLst>
                    <a:ext uri="{FF2B5EF4-FFF2-40B4-BE49-F238E27FC236}">
                      <a16:creationId xmlns:a16="http://schemas.microsoft.com/office/drawing/2014/main" id="{35D6F52F-6764-9343-977D-E23C3EC212DF}"/>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Freeform 98">
                  <a:extLst>
                    <a:ext uri="{FF2B5EF4-FFF2-40B4-BE49-F238E27FC236}">
                      <a16:creationId xmlns:a16="http://schemas.microsoft.com/office/drawing/2014/main" id="{FF33C5C0-35EE-1F45-964E-5DEB52DDC65A}"/>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7" name="Group 86">
                <a:extLst>
                  <a:ext uri="{FF2B5EF4-FFF2-40B4-BE49-F238E27FC236}">
                    <a16:creationId xmlns:a16="http://schemas.microsoft.com/office/drawing/2014/main" id="{6FF358C8-573A-BB47-BFE6-C1957BFEBF4C}"/>
                  </a:ext>
                </a:extLst>
              </p:cNvPr>
              <p:cNvGrpSpPr/>
              <p:nvPr/>
            </p:nvGrpSpPr>
            <p:grpSpPr>
              <a:xfrm flipH="1">
                <a:off x="8015653" y="2967198"/>
                <a:ext cx="497543" cy="202431"/>
                <a:chOff x="8015655" y="3065842"/>
                <a:chExt cx="497543" cy="202431"/>
              </a:xfrm>
            </p:grpSpPr>
            <p:sp>
              <p:nvSpPr>
                <p:cNvPr id="88" name="Can 87">
                  <a:extLst>
                    <a:ext uri="{FF2B5EF4-FFF2-40B4-BE49-F238E27FC236}">
                      <a16:creationId xmlns:a16="http://schemas.microsoft.com/office/drawing/2014/main" id="{56FFEF92-FF21-B64D-BEC1-9E2F63E7B285}"/>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DD86FB35-059A-6442-88F6-EE488B2544A5}"/>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BDC11D8-B87F-804C-9288-2B6A8060570B}"/>
                    </a:ext>
                  </a:extLst>
                </p:cNvPr>
                <p:cNvCxnSpPr>
                  <a:cxnSpLocks/>
                  <a:endCxn id="88"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Pie 90">
                  <a:extLst>
                    <a:ext uri="{FF2B5EF4-FFF2-40B4-BE49-F238E27FC236}">
                      <a16:creationId xmlns:a16="http://schemas.microsoft.com/office/drawing/2014/main" id="{3A081A17-F1A8-354C-B46E-0289ECA89594}"/>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Pie 91">
                  <a:extLst>
                    <a:ext uri="{FF2B5EF4-FFF2-40B4-BE49-F238E27FC236}">
                      <a16:creationId xmlns:a16="http://schemas.microsoft.com/office/drawing/2014/main" id="{9B18CD1B-464E-0A4A-8D43-2E9798D1D5C6}"/>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Freeform 92">
                  <a:extLst>
                    <a:ext uri="{FF2B5EF4-FFF2-40B4-BE49-F238E27FC236}">
                      <a16:creationId xmlns:a16="http://schemas.microsoft.com/office/drawing/2014/main" id="{640C2B34-05CC-CB42-B671-FD7C30B25D95}"/>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84" name="Freeform 83">
              <a:extLst>
                <a:ext uri="{FF2B5EF4-FFF2-40B4-BE49-F238E27FC236}">
                  <a16:creationId xmlns:a16="http://schemas.microsoft.com/office/drawing/2014/main" id="{A0AB2116-59AA-004E-B3DB-34F04DC7FF3C}"/>
                </a:ext>
              </a:extLst>
            </p:cNvPr>
            <p:cNvSpPr/>
            <p:nvPr/>
          </p:nvSpPr>
          <p:spPr>
            <a:xfrm>
              <a:off x="7839815" y="2851009"/>
              <a:ext cx="509865" cy="547952"/>
            </a:xfrm>
            <a:custGeom>
              <a:avLst/>
              <a:gdLst>
                <a:gd name="connsiteX0" fmla="*/ 0 w 367417"/>
                <a:gd name="connsiteY0" fmla="*/ 476806 h 495557"/>
                <a:gd name="connsiteX1" fmla="*/ 104931 w 367417"/>
                <a:gd name="connsiteY1" fmla="*/ 476806 h 495557"/>
                <a:gd name="connsiteX2" fmla="*/ 299803 w 367417"/>
                <a:gd name="connsiteY2" fmla="*/ 281934 h 495557"/>
                <a:gd name="connsiteX3" fmla="*/ 367259 w 367417"/>
                <a:gd name="connsiteY3" fmla="*/ 27101 h 495557"/>
                <a:gd name="connsiteX4" fmla="*/ 314793 w 367417"/>
                <a:gd name="connsiteY4" fmla="*/ 19606 h 495557"/>
                <a:gd name="connsiteX0" fmla="*/ 0 w 326473"/>
                <a:gd name="connsiteY0" fmla="*/ 481355 h 497749"/>
                <a:gd name="connsiteX1" fmla="*/ 63987 w 326473"/>
                <a:gd name="connsiteY1" fmla="*/ 476806 h 497749"/>
                <a:gd name="connsiteX2" fmla="*/ 258859 w 326473"/>
                <a:gd name="connsiteY2" fmla="*/ 281934 h 497749"/>
                <a:gd name="connsiteX3" fmla="*/ 326315 w 326473"/>
                <a:gd name="connsiteY3" fmla="*/ 27101 h 497749"/>
                <a:gd name="connsiteX4" fmla="*/ 273849 w 326473"/>
                <a:gd name="connsiteY4" fmla="*/ 19606 h 497749"/>
                <a:gd name="connsiteX0" fmla="*/ 0 w 285530"/>
                <a:gd name="connsiteY0" fmla="*/ 576890 h 579364"/>
                <a:gd name="connsiteX1" fmla="*/ 23044 w 285530"/>
                <a:gd name="connsiteY1" fmla="*/ 476806 h 579364"/>
                <a:gd name="connsiteX2" fmla="*/ 217916 w 285530"/>
                <a:gd name="connsiteY2" fmla="*/ 281934 h 579364"/>
                <a:gd name="connsiteX3" fmla="*/ 285372 w 285530"/>
                <a:gd name="connsiteY3" fmla="*/ 27101 h 579364"/>
                <a:gd name="connsiteX4" fmla="*/ 232906 w 285530"/>
                <a:gd name="connsiteY4" fmla="*/ 19606 h 579364"/>
                <a:gd name="connsiteX0" fmla="*/ 0 w 376515"/>
                <a:gd name="connsiteY0" fmla="*/ 495003 h 505854"/>
                <a:gd name="connsiteX1" fmla="*/ 114029 w 376515"/>
                <a:gd name="connsiteY1" fmla="*/ 476806 h 505854"/>
                <a:gd name="connsiteX2" fmla="*/ 308901 w 376515"/>
                <a:gd name="connsiteY2" fmla="*/ 281934 h 505854"/>
                <a:gd name="connsiteX3" fmla="*/ 376357 w 376515"/>
                <a:gd name="connsiteY3" fmla="*/ 27101 h 505854"/>
                <a:gd name="connsiteX4" fmla="*/ 323891 w 376515"/>
                <a:gd name="connsiteY4" fmla="*/ 19606 h 505854"/>
                <a:gd name="connsiteX0" fmla="*/ 0 w 317375"/>
                <a:gd name="connsiteY0" fmla="*/ 485904 h 500193"/>
                <a:gd name="connsiteX1" fmla="*/ 54889 w 317375"/>
                <a:gd name="connsiteY1" fmla="*/ 476806 h 500193"/>
                <a:gd name="connsiteX2" fmla="*/ 249761 w 317375"/>
                <a:gd name="connsiteY2" fmla="*/ 281934 h 500193"/>
                <a:gd name="connsiteX3" fmla="*/ 317217 w 317375"/>
                <a:gd name="connsiteY3" fmla="*/ 27101 h 500193"/>
                <a:gd name="connsiteX4" fmla="*/ 264751 w 317375"/>
                <a:gd name="connsiteY4" fmla="*/ 19606 h 500193"/>
                <a:gd name="connsiteX0" fmla="*/ 6093 w 273426"/>
                <a:gd name="connsiteY0" fmla="*/ 540496 h 544409"/>
                <a:gd name="connsiteX1" fmla="*/ 10940 w 273426"/>
                <a:gd name="connsiteY1" fmla="*/ 476806 h 544409"/>
                <a:gd name="connsiteX2" fmla="*/ 205812 w 273426"/>
                <a:gd name="connsiteY2" fmla="*/ 281934 h 544409"/>
                <a:gd name="connsiteX3" fmla="*/ 273268 w 273426"/>
                <a:gd name="connsiteY3" fmla="*/ 27101 h 544409"/>
                <a:gd name="connsiteX4" fmla="*/ 220802 w 273426"/>
                <a:gd name="connsiteY4" fmla="*/ 19606 h 544409"/>
                <a:gd name="connsiteX0" fmla="*/ 0 w 376515"/>
                <a:gd name="connsiteY0" fmla="*/ 540496 h 544409"/>
                <a:gd name="connsiteX1" fmla="*/ 114029 w 376515"/>
                <a:gd name="connsiteY1" fmla="*/ 476806 h 544409"/>
                <a:gd name="connsiteX2" fmla="*/ 308901 w 376515"/>
                <a:gd name="connsiteY2" fmla="*/ 281934 h 544409"/>
                <a:gd name="connsiteX3" fmla="*/ 376357 w 376515"/>
                <a:gd name="connsiteY3" fmla="*/ 27101 h 544409"/>
                <a:gd name="connsiteX4" fmla="*/ 323891 w 376515"/>
                <a:gd name="connsiteY4" fmla="*/ 19606 h 544409"/>
                <a:gd name="connsiteX0" fmla="*/ 0 w 376515"/>
                <a:gd name="connsiteY0" fmla="*/ 540496 h 540496"/>
                <a:gd name="connsiteX1" fmla="*/ 114029 w 376515"/>
                <a:gd name="connsiteY1" fmla="*/ 476806 h 540496"/>
                <a:gd name="connsiteX2" fmla="*/ 308901 w 376515"/>
                <a:gd name="connsiteY2" fmla="*/ 281934 h 540496"/>
                <a:gd name="connsiteX3" fmla="*/ 376357 w 376515"/>
                <a:gd name="connsiteY3" fmla="*/ 27101 h 540496"/>
                <a:gd name="connsiteX4" fmla="*/ 323891 w 376515"/>
                <a:gd name="connsiteY4" fmla="*/ 19606 h 540496"/>
                <a:gd name="connsiteX0" fmla="*/ 0 w 376515"/>
                <a:gd name="connsiteY0" fmla="*/ 540496 h 540496"/>
                <a:gd name="connsiteX1" fmla="*/ 114029 w 376515"/>
                <a:gd name="connsiteY1" fmla="*/ 476806 h 540496"/>
                <a:gd name="connsiteX2" fmla="*/ 289851 w 376515"/>
                <a:gd name="connsiteY2" fmla="*/ 259709 h 540496"/>
                <a:gd name="connsiteX3" fmla="*/ 376357 w 376515"/>
                <a:gd name="connsiteY3" fmla="*/ 27101 h 540496"/>
                <a:gd name="connsiteX4" fmla="*/ 323891 w 376515"/>
                <a:gd name="connsiteY4" fmla="*/ 19606 h 540496"/>
                <a:gd name="connsiteX0" fmla="*/ 0 w 373340"/>
                <a:gd name="connsiteY0" fmla="*/ 511921 h 511921"/>
                <a:gd name="connsiteX1" fmla="*/ 110854 w 373340"/>
                <a:gd name="connsiteY1" fmla="*/ 476806 h 511921"/>
                <a:gd name="connsiteX2" fmla="*/ 286676 w 373340"/>
                <a:gd name="connsiteY2" fmla="*/ 259709 h 511921"/>
                <a:gd name="connsiteX3" fmla="*/ 373182 w 373340"/>
                <a:gd name="connsiteY3" fmla="*/ 27101 h 511921"/>
                <a:gd name="connsiteX4" fmla="*/ 320716 w 373340"/>
                <a:gd name="connsiteY4" fmla="*/ 19606 h 511921"/>
                <a:gd name="connsiteX0" fmla="*/ 0 w 373340"/>
                <a:gd name="connsiteY0" fmla="*/ 511921 h 516643"/>
                <a:gd name="connsiteX1" fmla="*/ 110854 w 373340"/>
                <a:gd name="connsiteY1" fmla="*/ 476806 h 516643"/>
                <a:gd name="connsiteX2" fmla="*/ 286676 w 373340"/>
                <a:gd name="connsiteY2" fmla="*/ 259709 h 516643"/>
                <a:gd name="connsiteX3" fmla="*/ 373182 w 373340"/>
                <a:gd name="connsiteY3" fmla="*/ 27101 h 516643"/>
                <a:gd name="connsiteX4" fmla="*/ 320716 w 373340"/>
                <a:gd name="connsiteY4" fmla="*/ 19606 h 516643"/>
                <a:gd name="connsiteX0" fmla="*/ 0 w 373340"/>
                <a:gd name="connsiteY0" fmla="*/ 511921 h 513863"/>
                <a:gd name="connsiteX1" fmla="*/ 110854 w 373340"/>
                <a:gd name="connsiteY1" fmla="*/ 476806 h 513863"/>
                <a:gd name="connsiteX2" fmla="*/ 286676 w 373340"/>
                <a:gd name="connsiteY2" fmla="*/ 259709 h 513863"/>
                <a:gd name="connsiteX3" fmla="*/ 373182 w 373340"/>
                <a:gd name="connsiteY3" fmla="*/ 27101 h 513863"/>
                <a:gd name="connsiteX4" fmla="*/ 320716 w 373340"/>
                <a:gd name="connsiteY4" fmla="*/ 19606 h 513863"/>
                <a:gd name="connsiteX0" fmla="*/ 0 w 373340"/>
                <a:gd name="connsiteY0" fmla="*/ 511921 h 514029"/>
                <a:gd name="connsiteX1" fmla="*/ 49056 w 373340"/>
                <a:gd name="connsiteY1" fmla="*/ 511277 h 514029"/>
                <a:gd name="connsiteX2" fmla="*/ 110854 w 373340"/>
                <a:gd name="connsiteY2" fmla="*/ 476806 h 514029"/>
                <a:gd name="connsiteX3" fmla="*/ 286676 w 373340"/>
                <a:gd name="connsiteY3" fmla="*/ 259709 h 514029"/>
                <a:gd name="connsiteX4" fmla="*/ 373182 w 373340"/>
                <a:gd name="connsiteY4" fmla="*/ 27101 h 514029"/>
                <a:gd name="connsiteX5" fmla="*/ 320716 w 373340"/>
                <a:gd name="connsiteY5" fmla="*/ 19606 h 514029"/>
                <a:gd name="connsiteX0" fmla="*/ 0 w 443190"/>
                <a:gd name="connsiteY0" fmla="*/ 515096 h 515391"/>
                <a:gd name="connsiteX1" fmla="*/ 118906 w 443190"/>
                <a:gd name="connsiteY1" fmla="*/ 511277 h 515391"/>
                <a:gd name="connsiteX2" fmla="*/ 180704 w 443190"/>
                <a:gd name="connsiteY2" fmla="*/ 476806 h 515391"/>
                <a:gd name="connsiteX3" fmla="*/ 356526 w 443190"/>
                <a:gd name="connsiteY3" fmla="*/ 259709 h 515391"/>
                <a:gd name="connsiteX4" fmla="*/ 443032 w 443190"/>
                <a:gd name="connsiteY4" fmla="*/ 27101 h 515391"/>
                <a:gd name="connsiteX5" fmla="*/ 390566 w 443190"/>
                <a:gd name="connsiteY5" fmla="*/ 19606 h 515391"/>
                <a:gd name="connsiteX0" fmla="*/ 0 w 509865"/>
                <a:gd name="connsiteY0" fmla="*/ 515096 h 515096"/>
                <a:gd name="connsiteX1" fmla="*/ 185581 w 509865"/>
                <a:gd name="connsiteY1" fmla="*/ 511277 h 515096"/>
                <a:gd name="connsiteX2" fmla="*/ 247379 w 509865"/>
                <a:gd name="connsiteY2" fmla="*/ 476806 h 515096"/>
                <a:gd name="connsiteX3" fmla="*/ 423201 w 509865"/>
                <a:gd name="connsiteY3" fmla="*/ 259709 h 515096"/>
                <a:gd name="connsiteX4" fmla="*/ 509707 w 509865"/>
                <a:gd name="connsiteY4" fmla="*/ 27101 h 515096"/>
                <a:gd name="connsiteX5" fmla="*/ 457241 w 509865"/>
                <a:gd name="connsiteY5" fmla="*/ 19606 h 515096"/>
                <a:gd name="connsiteX0" fmla="*/ 0 w 509865"/>
                <a:gd name="connsiteY0" fmla="*/ 515096 h 516820"/>
                <a:gd name="connsiteX1" fmla="*/ 185581 w 509865"/>
                <a:gd name="connsiteY1" fmla="*/ 511277 h 516820"/>
                <a:gd name="connsiteX2" fmla="*/ 247379 w 509865"/>
                <a:gd name="connsiteY2" fmla="*/ 476806 h 516820"/>
                <a:gd name="connsiteX3" fmla="*/ 423201 w 509865"/>
                <a:gd name="connsiteY3" fmla="*/ 259709 h 516820"/>
                <a:gd name="connsiteX4" fmla="*/ 509707 w 509865"/>
                <a:gd name="connsiteY4" fmla="*/ 27101 h 516820"/>
                <a:gd name="connsiteX5" fmla="*/ 457241 w 509865"/>
                <a:gd name="connsiteY5" fmla="*/ 19606 h 516820"/>
                <a:gd name="connsiteX0" fmla="*/ 0 w 509865"/>
                <a:gd name="connsiteY0" fmla="*/ 515096 h 536742"/>
                <a:gd name="connsiteX1" fmla="*/ 153831 w 509865"/>
                <a:gd name="connsiteY1" fmla="*/ 536677 h 536742"/>
                <a:gd name="connsiteX2" fmla="*/ 247379 w 509865"/>
                <a:gd name="connsiteY2" fmla="*/ 476806 h 536742"/>
                <a:gd name="connsiteX3" fmla="*/ 423201 w 509865"/>
                <a:gd name="connsiteY3" fmla="*/ 259709 h 536742"/>
                <a:gd name="connsiteX4" fmla="*/ 509707 w 509865"/>
                <a:gd name="connsiteY4" fmla="*/ 27101 h 536742"/>
                <a:gd name="connsiteX5" fmla="*/ 457241 w 509865"/>
                <a:gd name="connsiteY5" fmla="*/ 19606 h 536742"/>
                <a:gd name="connsiteX0" fmla="*/ 0 w 509865"/>
                <a:gd name="connsiteY0" fmla="*/ 546846 h 547952"/>
                <a:gd name="connsiteX1" fmla="*/ 153831 w 509865"/>
                <a:gd name="connsiteY1" fmla="*/ 536677 h 547952"/>
                <a:gd name="connsiteX2" fmla="*/ 247379 w 509865"/>
                <a:gd name="connsiteY2" fmla="*/ 476806 h 547952"/>
                <a:gd name="connsiteX3" fmla="*/ 423201 w 509865"/>
                <a:gd name="connsiteY3" fmla="*/ 259709 h 547952"/>
                <a:gd name="connsiteX4" fmla="*/ 509707 w 509865"/>
                <a:gd name="connsiteY4" fmla="*/ 27101 h 547952"/>
                <a:gd name="connsiteX5" fmla="*/ 457241 w 509865"/>
                <a:gd name="connsiteY5" fmla="*/ 19606 h 5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5" h="547952">
                  <a:moveTo>
                    <a:pt x="0" y="546846"/>
                  </a:moveTo>
                  <a:cubicBezTo>
                    <a:pt x="122185" y="551923"/>
                    <a:pt x="91971" y="537950"/>
                    <a:pt x="153831" y="536677"/>
                  </a:cubicBezTo>
                  <a:cubicBezTo>
                    <a:pt x="172307" y="530825"/>
                    <a:pt x="202484" y="522967"/>
                    <a:pt x="247379" y="476806"/>
                  </a:cubicBezTo>
                  <a:cubicBezTo>
                    <a:pt x="292274" y="430645"/>
                    <a:pt x="379480" y="334660"/>
                    <a:pt x="423201" y="259709"/>
                  </a:cubicBezTo>
                  <a:cubicBezTo>
                    <a:pt x="466922" y="184758"/>
                    <a:pt x="507209" y="70822"/>
                    <a:pt x="509707" y="27101"/>
                  </a:cubicBezTo>
                  <a:cubicBezTo>
                    <a:pt x="512205" y="-16620"/>
                    <a:pt x="484723" y="1493"/>
                    <a:pt x="457241" y="1960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A1A84EBF-EF04-CA4D-8F33-C441BC50C43D}"/>
                </a:ext>
              </a:extLst>
            </p:cNvPr>
            <p:cNvSpPr/>
            <p:nvPr/>
          </p:nvSpPr>
          <p:spPr>
            <a:xfrm>
              <a:off x="8162144" y="2882129"/>
              <a:ext cx="278184" cy="500360"/>
            </a:xfrm>
            <a:custGeom>
              <a:avLst/>
              <a:gdLst>
                <a:gd name="connsiteX0" fmla="*/ 0 w 278184"/>
                <a:gd name="connsiteY0" fmla="*/ 453182 h 500360"/>
                <a:gd name="connsiteX1" fmla="*/ 44971 w 278184"/>
                <a:gd name="connsiteY1" fmla="*/ 490658 h 500360"/>
                <a:gd name="connsiteX2" fmla="*/ 217358 w 278184"/>
                <a:gd name="connsiteY2" fmla="*/ 295786 h 500360"/>
                <a:gd name="connsiteX3" fmla="*/ 277318 w 278184"/>
                <a:gd name="connsiteY3" fmla="*/ 25963 h 500360"/>
                <a:gd name="connsiteX4" fmla="*/ 247338 w 278184"/>
                <a:gd name="connsiteY4" fmla="*/ 25963 h 50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84" h="500360">
                  <a:moveTo>
                    <a:pt x="0" y="453182"/>
                  </a:moveTo>
                  <a:cubicBezTo>
                    <a:pt x="4372" y="485036"/>
                    <a:pt x="8745" y="516891"/>
                    <a:pt x="44971" y="490658"/>
                  </a:cubicBezTo>
                  <a:cubicBezTo>
                    <a:pt x="81197" y="464425"/>
                    <a:pt x="178634" y="373235"/>
                    <a:pt x="217358" y="295786"/>
                  </a:cubicBezTo>
                  <a:cubicBezTo>
                    <a:pt x="256083" y="218337"/>
                    <a:pt x="277318" y="25963"/>
                    <a:pt x="277318" y="25963"/>
                  </a:cubicBezTo>
                  <a:cubicBezTo>
                    <a:pt x="282315" y="-19007"/>
                    <a:pt x="264826" y="3478"/>
                    <a:pt x="247338" y="2596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97F26FFE-53A9-9C40-B36F-A6A9368547C4}"/>
              </a:ext>
            </a:extLst>
          </p:cNvPr>
          <p:cNvGrpSpPr>
            <a:grpSpLocks noChangeAspect="1"/>
          </p:cNvGrpSpPr>
          <p:nvPr/>
        </p:nvGrpSpPr>
        <p:grpSpPr>
          <a:xfrm>
            <a:off x="11408740" y="2180815"/>
            <a:ext cx="402336" cy="365760"/>
            <a:chOff x="7839815" y="2851009"/>
            <a:chExt cx="600513" cy="547952"/>
          </a:xfrm>
        </p:grpSpPr>
        <p:sp>
          <p:nvSpPr>
            <p:cNvPr id="101" name="Freeform 100">
              <a:extLst>
                <a:ext uri="{FF2B5EF4-FFF2-40B4-BE49-F238E27FC236}">
                  <a16:creationId xmlns:a16="http://schemas.microsoft.com/office/drawing/2014/main" id="{5C2B9CF5-B205-3D47-B018-1DEA5E88033B}"/>
                </a:ext>
              </a:extLst>
            </p:cNvPr>
            <p:cNvSpPr/>
            <p:nvPr/>
          </p:nvSpPr>
          <p:spPr>
            <a:xfrm>
              <a:off x="8328474" y="3290341"/>
              <a:ext cx="101463" cy="97676"/>
            </a:xfrm>
            <a:custGeom>
              <a:avLst/>
              <a:gdLst>
                <a:gd name="connsiteX0" fmla="*/ 4027 w 101463"/>
                <a:gd name="connsiteY0" fmla="*/ 0 h 97676"/>
                <a:gd name="connsiteX1" fmla="*/ 11522 w 101463"/>
                <a:gd name="connsiteY1" fmla="*/ 82446 h 97676"/>
                <a:gd name="connsiteX2" fmla="*/ 101463 w 101463"/>
                <a:gd name="connsiteY2" fmla="*/ 97436 h 97676"/>
              </a:gdLst>
              <a:ahLst/>
              <a:cxnLst>
                <a:cxn ang="0">
                  <a:pos x="connsiteX0" y="connsiteY0"/>
                </a:cxn>
                <a:cxn ang="0">
                  <a:pos x="connsiteX1" y="connsiteY1"/>
                </a:cxn>
                <a:cxn ang="0">
                  <a:pos x="connsiteX2" y="connsiteY2"/>
                </a:cxn>
              </a:cxnLst>
              <a:rect l="l" t="t" r="r" b="b"/>
              <a:pathLst>
                <a:path w="101463" h="97676">
                  <a:moveTo>
                    <a:pt x="4027" y="0"/>
                  </a:moveTo>
                  <a:cubicBezTo>
                    <a:pt x="-345" y="33103"/>
                    <a:pt x="-4717" y="66207"/>
                    <a:pt x="11522" y="82446"/>
                  </a:cubicBezTo>
                  <a:cubicBezTo>
                    <a:pt x="27761" y="98685"/>
                    <a:pt x="64612" y="98060"/>
                    <a:pt x="101463" y="9743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E84BDBF3-D558-2141-B9AD-E16935241533}"/>
                </a:ext>
              </a:extLst>
            </p:cNvPr>
            <p:cNvGrpSpPr/>
            <p:nvPr/>
          </p:nvGrpSpPr>
          <p:grpSpPr>
            <a:xfrm rot="17749148">
              <a:off x="8015653" y="2967198"/>
              <a:ext cx="497545" cy="301075"/>
              <a:chOff x="8015653" y="2967198"/>
              <a:chExt cx="497545" cy="301075"/>
            </a:xfrm>
          </p:grpSpPr>
          <p:grpSp>
            <p:nvGrpSpPr>
              <p:cNvPr id="105" name="Group 104">
                <a:extLst>
                  <a:ext uri="{FF2B5EF4-FFF2-40B4-BE49-F238E27FC236}">
                    <a16:creationId xmlns:a16="http://schemas.microsoft.com/office/drawing/2014/main" id="{E473ABE9-B0C9-C643-A1BE-794CC2ADF6EE}"/>
                  </a:ext>
                </a:extLst>
              </p:cNvPr>
              <p:cNvGrpSpPr/>
              <p:nvPr/>
            </p:nvGrpSpPr>
            <p:grpSpPr>
              <a:xfrm>
                <a:off x="8015655" y="3065842"/>
                <a:ext cx="497543" cy="202431"/>
                <a:chOff x="8015655" y="3065842"/>
                <a:chExt cx="497543" cy="202431"/>
              </a:xfrm>
            </p:grpSpPr>
            <p:sp>
              <p:nvSpPr>
                <p:cNvPr id="113" name="Can 112">
                  <a:extLst>
                    <a:ext uri="{FF2B5EF4-FFF2-40B4-BE49-F238E27FC236}">
                      <a16:creationId xmlns:a16="http://schemas.microsoft.com/office/drawing/2014/main" id="{84C0DE15-30EC-4548-8115-A7C5BB76B300}"/>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01FDB3A2-1923-9740-B246-CF2B2051FF5F}"/>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6D2B9A3-95D1-5A41-9D57-D008C4E746A6}"/>
                    </a:ext>
                  </a:extLst>
                </p:cNvPr>
                <p:cNvCxnSpPr>
                  <a:cxnSpLocks/>
                  <a:endCxn id="113"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Pie 115">
                  <a:extLst>
                    <a:ext uri="{FF2B5EF4-FFF2-40B4-BE49-F238E27FC236}">
                      <a16:creationId xmlns:a16="http://schemas.microsoft.com/office/drawing/2014/main" id="{D67A5A03-1D27-AE46-9502-F290ADD8E5A5}"/>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Pie 116">
                  <a:extLst>
                    <a:ext uri="{FF2B5EF4-FFF2-40B4-BE49-F238E27FC236}">
                      <a16:creationId xmlns:a16="http://schemas.microsoft.com/office/drawing/2014/main" id="{8CC73554-5A3E-4245-8A27-F3CB2D3735D4}"/>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Freeform 117">
                  <a:extLst>
                    <a:ext uri="{FF2B5EF4-FFF2-40B4-BE49-F238E27FC236}">
                      <a16:creationId xmlns:a16="http://schemas.microsoft.com/office/drawing/2014/main" id="{97A61A1C-DACB-024B-A13F-3EB1C7657727}"/>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6" name="Group 105">
                <a:extLst>
                  <a:ext uri="{FF2B5EF4-FFF2-40B4-BE49-F238E27FC236}">
                    <a16:creationId xmlns:a16="http://schemas.microsoft.com/office/drawing/2014/main" id="{0F327038-98A2-7141-9F3F-B51F15554653}"/>
                  </a:ext>
                </a:extLst>
              </p:cNvPr>
              <p:cNvGrpSpPr/>
              <p:nvPr/>
            </p:nvGrpSpPr>
            <p:grpSpPr>
              <a:xfrm flipH="1">
                <a:off x="8015653" y="2967198"/>
                <a:ext cx="497543" cy="202431"/>
                <a:chOff x="8015655" y="3065842"/>
                <a:chExt cx="497543" cy="202431"/>
              </a:xfrm>
            </p:grpSpPr>
            <p:sp>
              <p:nvSpPr>
                <p:cNvPr id="107" name="Can 106">
                  <a:extLst>
                    <a:ext uri="{FF2B5EF4-FFF2-40B4-BE49-F238E27FC236}">
                      <a16:creationId xmlns:a16="http://schemas.microsoft.com/office/drawing/2014/main" id="{78741E71-8323-BE45-8712-72C85CB1C86F}"/>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A0FF0553-0131-F64A-9635-3D3295FA904B}"/>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5FD3A00-7E93-E94A-9323-6296DAB08135}"/>
                    </a:ext>
                  </a:extLst>
                </p:cNvPr>
                <p:cNvCxnSpPr>
                  <a:cxnSpLocks/>
                  <a:endCxn id="107"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Pie 109">
                  <a:extLst>
                    <a:ext uri="{FF2B5EF4-FFF2-40B4-BE49-F238E27FC236}">
                      <a16:creationId xmlns:a16="http://schemas.microsoft.com/office/drawing/2014/main" id="{58180F46-A95E-964C-B953-F7AFB69439A4}"/>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Pie 110">
                  <a:extLst>
                    <a:ext uri="{FF2B5EF4-FFF2-40B4-BE49-F238E27FC236}">
                      <a16:creationId xmlns:a16="http://schemas.microsoft.com/office/drawing/2014/main" id="{330E1E6A-D04A-3A45-AFBF-53DBE09EB4DA}"/>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Freeform 111">
                  <a:extLst>
                    <a:ext uri="{FF2B5EF4-FFF2-40B4-BE49-F238E27FC236}">
                      <a16:creationId xmlns:a16="http://schemas.microsoft.com/office/drawing/2014/main" id="{7571096E-DC4A-5841-A38B-6CABBB52E55D}"/>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03" name="Freeform 102">
              <a:extLst>
                <a:ext uri="{FF2B5EF4-FFF2-40B4-BE49-F238E27FC236}">
                  <a16:creationId xmlns:a16="http://schemas.microsoft.com/office/drawing/2014/main" id="{996A5060-C324-DF4D-96F6-0080B3E13840}"/>
                </a:ext>
              </a:extLst>
            </p:cNvPr>
            <p:cNvSpPr/>
            <p:nvPr/>
          </p:nvSpPr>
          <p:spPr>
            <a:xfrm>
              <a:off x="7839815" y="2851009"/>
              <a:ext cx="509865" cy="547952"/>
            </a:xfrm>
            <a:custGeom>
              <a:avLst/>
              <a:gdLst>
                <a:gd name="connsiteX0" fmla="*/ 0 w 367417"/>
                <a:gd name="connsiteY0" fmla="*/ 476806 h 495557"/>
                <a:gd name="connsiteX1" fmla="*/ 104931 w 367417"/>
                <a:gd name="connsiteY1" fmla="*/ 476806 h 495557"/>
                <a:gd name="connsiteX2" fmla="*/ 299803 w 367417"/>
                <a:gd name="connsiteY2" fmla="*/ 281934 h 495557"/>
                <a:gd name="connsiteX3" fmla="*/ 367259 w 367417"/>
                <a:gd name="connsiteY3" fmla="*/ 27101 h 495557"/>
                <a:gd name="connsiteX4" fmla="*/ 314793 w 367417"/>
                <a:gd name="connsiteY4" fmla="*/ 19606 h 495557"/>
                <a:gd name="connsiteX0" fmla="*/ 0 w 326473"/>
                <a:gd name="connsiteY0" fmla="*/ 481355 h 497749"/>
                <a:gd name="connsiteX1" fmla="*/ 63987 w 326473"/>
                <a:gd name="connsiteY1" fmla="*/ 476806 h 497749"/>
                <a:gd name="connsiteX2" fmla="*/ 258859 w 326473"/>
                <a:gd name="connsiteY2" fmla="*/ 281934 h 497749"/>
                <a:gd name="connsiteX3" fmla="*/ 326315 w 326473"/>
                <a:gd name="connsiteY3" fmla="*/ 27101 h 497749"/>
                <a:gd name="connsiteX4" fmla="*/ 273849 w 326473"/>
                <a:gd name="connsiteY4" fmla="*/ 19606 h 497749"/>
                <a:gd name="connsiteX0" fmla="*/ 0 w 285530"/>
                <a:gd name="connsiteY0" fmla="*/ 576890 h 579364"/>
                <a:gd name="connsiteX1" fmla="*/ 23044 w 285530"/>
                <a:gd name="connsiteY1" fmla="*/ 476806 h 579364"/>
                <a:gd name="connsiteX2" fmla="*/ 217916 w 285530"/>
                <a:gd name="connsiteY2" fmla="*/ 281934 h 579364"/>
                <a:gd name="connsiteX3" fmla="*/ 285372 w 285530"/>
                <a:gd name="connsiteY3" fmla="*/ 27101 h 579364"/>
                <a:gd name="connsiteX4" fmla="*/ 232906 w 285530"/>
                <a:gd name="connsiteY4" fmla="*/ 19606 h 579364"/>
                <a:gd name="connsiteX0" fmla="*/ 0 w 376515"/>
                <a:gd name="connsiteY0" fmla="*/ 495003 h 505854"/>
                <a:gd name="connsiteX1" fmla="*/ 114029 w 376515"/>
                <a:gd name="connsiteY1" fmla="*/ 476806 h 505854"/>
                <a:gd name="connsiteX2" fmla="*/ 308901 w 376515"/>
                <a:gd name="connsiteY2" fmla="*/ 281934 h 505854"/>
                <a:gd name="connsiteX3" fmla="*/ 376357 w 376515"/>
                <a:gd name="connsiteY3" fmla="*/ 27101 h 505854"/>
                <a:gd name="connsiteX4" fmla="*/ 323891 w 376515"/>
                <a:gd name="connsiteY4" fmla="*/ 19606 h 505854"/>
                <a:gd name="connsiteX0" fmla="*/ 0 w 317375"/>
                <a:gd name="connsiteY0" fmla="*/ 485904 h 500193"/>
                <a:gd name="connsiteX1" fmla="*/ 54889 w 317375"/>
                <a:gd name="connsiteY1" fmla="*/ 476806 h 500193"/>
                <a:gd name="connsiteX2" fmla="*/ 249761 w 317375"/>
                <a:gd name="connsiteY2" fmla="*/ 281934 h 500193"/>
                <a:gd name="connsiteX3" fmla="*/ 317217 w 317375"/>
                <a:gd name="connsiteY3" fmla="*/ 27101 h 500193"/>
                <a:gd name="connsiteX4" fmla="*/ 264751 w 317375"/>
                <a:gd name="connsiteY4" fmla="*/ 19606 h 500193"/>
                <a:gd name="connsiteX0" fmla="*/ 6093 w 273426"/>
                <a:gd name="connsiteY0" fmla="*/ 540496 h 544409"/>
                <a:gd name="connsiteX1" fmla="*/ 10940 w 273426"/>
                <a:gd name="connsiteY1" fmla="*/ 476806 h 544409"/>
                <a:gd name="connsiteX2" fmla="*/ 205812 w 273426"/>
                <a:gd name="connsiteY2" fmla="*/ 281934 h 544409"/>
                <a:gd name="connsiteX3" fmla="*/ 273268 w 273426"/>
                <a:gd name="connsiteY3" fmla="*/ 27101 h 544409"/>
                <a:gd name="connsiteX4" fmla="*/ 220802 w 273426"/>
                <a:gd name="connsiteY4" fmla="*/ 19606 h 544409"/>
                <a:gd name="connsiteX0" fmla="*/ 0 w 376515"/>
                <a:gd name="connsiteY0" fmla="*/ 540496 h 544409"/>
                <a:gd name="connsiteX1" fmla="*/ 114029 w 376515"/>
                <a:gd name="connsiteY1" fmla="*/ 476806 h 544409"/>
                <a:gd name="connsiteX2" fmla="*/ 308901 w 376515"/>
                <a:gd name="connsiteY2" fmla="*/ 281934 h 544409"/>
                <a:gd name="connsiteX3" fmla="*/ 376357 w 376515"/>
                <a:gd name="connsiteY3" fmla="*/ 27101 h 544409"/>
                <a:gd name="connsiteX4" fmla="*/ 323891 w 376515"/>
                <a:gd name="connsiteY4" fmla="*/ 19606 h 544409"/>
                <a:gd name="connsiteX0" fmla="*/ 0 w 376515"/>
                <a:gd name="connsiteY0" fmla="*/ 540496 h 540496"/>
                <a:gd name="connsiteX1" fmla="*/ 114029 w 376515"/>
                <a:gd name="connsiteY1" fmla="*/ 476806 h 540496"/>
                <a:gd name="connsiteX2" fmla="*/ 308901 w 376515"/>
                <a:gd name="connsiteY2" fmla="*/ 281934 h 540496"/>
                <a:gd name="connsiteX3" fmla="*/ 376357 w 376515"/>
                <a:gd name="connsiteY3" fmla="*/ 27101 h 540496"/>
                <a:gd name="connsiteX4" fmla="*/ 323891 w 376515"/>
                <a:gd name="connsiteY4" fmla="*/ 19606 h 540496"/>
                <a:gd name="connsiteX0" fmla="*/ 0 w 376515"/>
                <a:gd name="connsiteY0" fmla="*/ 540496 h 540496"/>
                <a:gd name="connsiteX1" fmla="*/ 114029 w 376515"/>
                <a:gd name="connsiteY1" fmla="*/ 476806 h 540496"/>
                <a:gd name="connsiteX2" fmla="*/ 289851 w 376515"/>
                <a:gd name="connsiteY2" fmla="*/ 259709 h 540496"/>
                <a:gd name="connsiteX3" fmla="*/ 376357 w 376515"/>
                <a:gd name="connsiteY3" fmla="*/ 27101 h 540496"/>
                <a:gd name="connsiteX4" fmla="*/ 323891 w 376515"/>
                <a:gd name="connsiteY4" fmla="*/ 19606 h 540496"/>
                <a:gd name="connsiteX0" fmla="*/ 0 w 373340"/>
                <a:gd name="connsiteY0" fmla="*/ 511921 h 511921"/>
                <a:gd name="connsiteX1" fmla="*/ 110854 w 373340"/>
                <a:gd name="connsiteY1" fmla="*/ 476806 h 511921"/>
                <a:gd name="connsiteX2" fmla="*/ 286676 w 373340"/>
                <a:gd name="connsiteY2" fmla="*/ 259709 h 511921"/>
                <a:gd name="connsiteX3" fmla="*/ 373182 w 373340"/>
                <a:gd name="connsiteY3" fmla="*/ 27101 h 511921"/>
                <a:gd name="connsiteX4" fmla="*/ 320716 w 373340"/>
                <a:gd name="connsiteY4" fmla="*/ 19606 h 511921"/>
                <a:gd name="connsiteX0" fmla="*/ 0 w 373340"/>
                <a:gd name="connsiteY0" fmla="*/ 511921 h 516643"/>
                <a:gd name="connsiteX1" fmla="*/ 110854 w 373340"/>
                <a:gd name="connsiteY1" fmla="*/ 476806 h 516643"/>
                <a:gd name="connsiteX2" fmla="*/ 286676 w 373340"/>
                <a:gd name="connsiteY2" fmla="*/ 259709 h 516643"/>
                <a:gd name="connsiteX3" fmla="*/ 373182 w 373340"/>
                <a:gd name="connsiteY3" fmla="*/ 27101 h 516643"/>
                <a:gd name="connsiteX4" fmla="*/ 320716 w 373340"/>
                <a:gd name="connsiteY4" fmla="*/ 19606 h 516643"/>
                <a:gd name="connsiteX0" fmla="*/ 0 w 373340"/>
                <a:gd name="connsiteY0" fmla="*/ 511921 h 513863"/>
                <a:gd name="connsiteX1" fmla="*/ 110854 w 373340"/>
                <a:gd name="connsiteY1" fmla="*/ 476806 h 513863"/>
                <a:gd name="connsiteX2" fmla="*/ 286676 w 373340"/>
                <a:gd name="connsiteY2" fmla="*/ 259709 h 513863"/>
                <a:gd name="connsiteX3" fmla="*/ 373182 w 373340"/>
                <a:gd name="connsiteY3" fmla="*/ 27101 h 513863"/>
                <a:gd name="connsiteX4" fmla="*/ 320716 w 373340"/>
                <a:gd name="connsiteY4" fmla="*/ 19606 h 513863"/>
                <a:gd name="connsiteX0" fmla="*/ 0 w 373340"/>
                <a:gd name="connsiteY0" fmla="*/ 511921 h 514029"/>
                <a:gd name="connsiteX1" fmla="*/ 49056 w 373340"/>
                <a:gd name="connsiteY1" fmla="*/ 511277 h 514029"/>
                <a:gd name="connsiteX2" fmla="*/ 110854 w 373340"/>
                <a:gd name="connsiteY2" fmla="*/ 476806 h 514029"/>
                <a:gd name="connsiteX3" fmla="*/ 286676 w 373340"/>
                <a:gd name="connsiteY3" fmla="*/ 259709 h 514029"/>
                <a:gd name="connsiteX4" fmla="*/ 373182 w 373340"/>
                <a:gd name="connsiteY4" fmla="*/ 27101 h 514029"/>
                <a:gd name="connsiteX5" fmla="*/ 320716 w 373340"/>
                <a:gd name="connsiteY5" fmla="*/ 19606 h 514029"/>
                <a:gd name="connsiteX0" fmla="*/ 0 w 443190"/>
                <a:gd name="connsiteY0" fmla="*/ 515096 h 515391"/>
                <a:gd name="connsiteX1" fmla="*/ 118906 w 443190"/>
                <a:gd name="connsiteY1" fmla="*/ 511277 h 515391"/>
                <a:gd name="connsiteX2" fmla="*/ 180704 w 443190"/>
                <a:gd name="connsiteY2" fmla="*/ 476806 h 515391"/>
                <a:gd name="connsiteX3" fmla="*/ 356526 w 443190"/>
                <a:gd name="connsiteY3" fmla="*/ 259709 h 515391"/>
                <a:gd name="connsiteX4" fmla="*/ 443032 w 443190"/>
                <a:gd name="connsiteY4" fmla="*/ 27101 h 515391"/>
                <a:gd name="connsiteX5" fmla="*/ 390566 w 443190"/>
                <a:gd name="connsiteY5" fmla="*/ 19606 h 515391"/>
                <a:gd name="connsiteX0" fmla="*/ 0 w 509865"/>
                <a:gd name="connsiteY0" fmla="*/ 515096 h 515096"/>
                <a:gd name="connsiteX1" fmla="*/ 185581 w 509865"/>
                <a:gd name="connsiteY1" fmla="*/ 511277 h 515096"/>
                <a:gd name="connsiteX2" fmla="*/ 247379 w 509865"/>
                <a:gd name="connsiteY2" fmla="*/ 476806 h 515096"/>
                <a:gd name="connsiteX3" fmla="*/ 423201 w 509865"/>
                <a:gd name="connsiteY3" fmla="*/ 259709 h 515096"/>
                <a:gd name="connsiteX4" fmla="*/ 509707 w 509865"/>
                <a:gd name="connsiteY4" fmla="*/ 27101 h 515096"/>
                <a:gd name="connsiteX5" fmla="*/ 457241 w 509865"/>
                <a:gd name="connsiteY5" fmla="*/ 19606 h 515096"/>
                <a:gd name="connsiteX0" fmla="*/ 0 w 509865"/>
                <a:gd name="connsiteY0" fmla="*/ 515096 h 516820"/>
                <a:gd name="connsiteX1" fmla="*/ 185581 w 509865"/>
                <a:gd name="connsiteY1" fmla="*/ 511277 h 516820"/>
                <a:gd name="connsiteX2" fmla="*/ 247379 w 509865"/>
                <a:gd name="connsiteY2" fmla="*/ 476806 h 516820"/>
                <a:gd name="connsiteX3" fmla="*/ 423201 w 509865"/>
                <a:gd name="connsiteY3" fmla="*/ 259709 h 516820"/>
                <a:gd name="connsiteX4" fmla="*/ 509707 w 509865"/>
                <a:gd name="connsiteY4" fmla="*/ 27101 h 516820"/>
                <a:gd name="connsiteX5" fmla="*/ 457241 w 509865"/>
                <a:gd name="connsiteY5" fmla="*/ 19606 h 516820"/>
                <a:gd name="connsiteX0" fmla="*/ 0 w 509865"/>
                <a:gd name="connsiteY0" fmla="*/ 515096 h 536742"/>
                <a:gd name="connsiteX1" fmla="*/ 153831 w 509865"/>
                <a:gd name="connsiteY1" fmla="*/ 536677 h 536742"/>
                <a:gd name="connsiteX2" fmla="*/ 247379 w 509865"/>
                <a:gd name="connsiteY2" fmla="*/ 476806 h 536742"/>
                <a:gd name="connsiteX3" fmla="*/ 423201 w 509865"/>
                <a:gd name="connsiteY3" fmla="*/ 259709 h 536742"/>
                <a:gd name="connsiteX4" fmla="*/ 509707 w 509865"/>
                <a:gd name="connsiteY4" fmla="*/ 27101 h 536742"/>
                <a:gd name="connsiteX5" fmla="*/ 457241 w 509865"/>
                <a:gd name="connsiteY5" fmla="*/ 19606 h 536742"/>
                <a:gd name="connsiteX0" fmla="*/ 0 w 509865"/>
                <a:gd name="connsiteY0" fmla="*/ 546846 h 547952"/>
                <a:gd name="connsiteX1" fmla="*/ 153831 w 509865"/>
                <a:gd name="connsiteY1" fmla="*/ 536677 h 547952"/>
                <a:gd name="connsiteX2" fmla="*/ 247379 w 509865"/>
                <a:gd name="connsiteY2" fmla="*/ 476806 h 547952"/>
                <a:gd name="connsiteX3" fmla="*/ 423201 w 509865"/>
                <a:gd name="connsiteY3" fmla="*/ 259709 h 547952"/>
                <a:gd name="connsiteX4" fmla="*/ 509707 w 509865"/>
                <a:gd name="connsiteY4" fmla="*/ 27101 h 547952"/>
                <a:gd name="connsiteX5" fmla="*/ 457241 w 509865"/>
                <a:gd name="connsiteY5" fmla="*/ 19606 h 5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5" h="547952">
                  <a:moveTo>
                    <a:pt x="0" y="546846"/>
                  </a:moveTo>
                  <a:cubicBezTo>
                    <a:pt x="122185" y="551923"/>
                    <a:pt x="91971" y="537950"/>
                    <a:pt x="153831" y="536677"/>
                  </a:cubicBezTo>
                  <a:cubicBezTo>
                    <a:pt x="172307" y="530825"/>
                    <a:pt x="202484" y="522967"/>
                    <a:pt x="247379" y="476806"/>
                  </a:cubicBezTo>
                  <a:cubicBezTo>
                    <a:pt x="292274" y="430645"/>
                    <a:pt x="379480" y="334660"/>
                    <a:pt x="423201" y="259709"/>
                  </a:cubicBezTo>
                  <a:cubicBezTo>
                    <a:pt x="466922" y="184758"/>
                    <a:pt x="507209" y="70822"/>
                    <a:pt x="509707" y="27101"/>
                  </a:cubicBezTo>
                  <a:cubicBezTo>
                    <a:pt x="512205" y="-16620"/>
                    <a:pt x="484723" y="1493"/>
                    <a:pt x="457241" y="1960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C437B464-4B11-604A-B04C-49BBEC0C5F84}"/>
                </a:ext>
              </a:extLst>
            </p:cNvPr>
            <p:cNvSpPr/>
            <p:nvPr/>
          </p:nvSpPr>
          <p:spPr>
            <a:xfrm>
              <a:off x="8162144" y="2882129"/>
              <a:ext cx="278184" cy="500360"/>
            </a:xfrm>
            <a:custGeom>
              <a:avLst/>
              <a:gdLst>
                <a:gd name="connsiteX0" fmla="*/ 0 w 278184"/>
                <a:gd name="connsiteY0" fmla="*/ 453182 h 500360"/>
                <a:gd name="connsiteX1" fmla="*/ 44971 w 278184"/>
                <a:gd name="connsiteY1" fmla="*/ 490658 h 500360"/>
                <a:gd name="connsiteX2" fmla="*/ 217358 w 278184"/>
                <a:gd name="connsiteY2" fmla="*/ 295786 h 500360"/>
                <a:gd name="connsiteX3" fmla="*/ 277318 w 278184"/>
                <a:gd name="connsiteY3" fmla="*/ 25963 h 500360"/>
                <a:gd name="connsiteX4" fmla="*/ 247338 w 278184"/>
                <a:gd name="connsiteY4" fmla="*/ 25963 h 50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84" h="500360">
                  <a:moveTo>
                    <a:pt x="0" y="453182"/>
                  </a:moveTo>
                  <a:cubicBezTo>
                    <a:pt x="4372" y="485036"/>
                    <a:pt x="8745" y="516891"/>
                    <a:pt x="44971" y="490658"/>
                  </a:cubicBezTo>
                  <a:cubicBezTo>
                    <a:pt x="81197" y="464425"/>
                    <a:pt x="178634" y="373235"/>
                    <a:pt x="217358" y="295786"/>
                  </a:cubicBezTo>
                  <a:cubicBezTo>
                    <a:pt x="256083" y="218337"/>
                    <a:pt x="277318" y="25963"/>
                    <a:pt x="277318" y="25963"/>
                  </a:cubicBezTo>
                  <a:cubicBezTo>
                    <a:pt x="282315" y="-19007"/>
                    <a:pt x="264826" y="3478"/>
                    <a:pt x="247338" y="2596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441B2733-7323-BD49-81D5-C77EE7062CBB}"/>
              </a:ext>
            </a:extLst>
          </p:cNvPr>
          <p:cNvGrpSpPr>
            <a:grpSpLocks noChangeAspect="1"/>
          </p:cNvGrpSpPr>
          <p:nvPr/>
        </p:nvGrpSpPr>
        <p:grpSpPr>
          <a:xfrm>
            <a:off x="8566418" y="2180815"/>
            <a:ext cx="402336" cy="365760"/>
            <a:chOff x="7839815" y="2851009"/>
            <a:chExt cx="600513" cy="547952"/>
          </a:xfrm>
        </p:grpSpPr>
        <p:sp>
          <p:nvSpPr>
            <p:cNvPr id="120" name="Freeform 119">
              <a:extLst>
                <a:ext uri="{FF2B5EF4-FFF2-40B4-BE49-F238E27FC236}">
                  <a16:creationId xmlns:a16="http://schemas.microsoft.com/office/drawing/2014/main" id="{B7E1A37B-2D33-034D-BD77-B9D1502EFA2B}"/>
                </a:ext>
              </a:extLst>
            </p:cNvPr>
            <p:cNvSpPr/>
            <p:nvPr/>
          </p:nvSpPr>
          <p:spPr>
            <a:xfrm>
              <a:off x="8328474" y="3290341"/>
              <a:ext cx="101463" cy="97676"/>
            </a:xfrm>
            <a:custGeom>
              <a:avLst/>
              <a:gdLst>
                <a:gd name="connsiteX0" fmla="*/ 4027 w 101463"/>
                <a:gd name="connsiteY0" fmla="*/ 0 h 97676"/>
                <a:gd name="connsiteX1" fmla="*/ 11522 w 101463"/>
                <a:gd name="connsiteY1" fmla="*/ 82446 h 97676"/>
                <a:gd name="connsiteX2" fmla="*/ 101463 w 101463"/>
                <a:gd name="connsiteY2" fmla="*/ 97436 h 97676"/>
              </a:gdLst>
              <a:ahLst/>
              <a:cxnLst>
                <a:cxn ang="0">
                  <a:pos x="connsiteX0" y="connsiteY0"/>
                </a:cxn>
                <a:cxn ang="0">
                  <a:pos x="connsiteX1" y="connsiteY1"/>
                </a:cxn>
                <a:cxn ang="0">
                  <a:pos x="connsiteX2" y="connsiteY2"/>
                </a:cxn>
              </a:cxnLst>
              <a:rect l="l" t="t" r="r" b="b"/>
              <a:pathLst>
                <a:path w="101463" h="97676">
                  <a:moveTo>
                    <a:pt x="4027" y="0"/>
                  </a:moveTo>
                  <a:cubicBezTo>
                    <a:pt x="-345" y="33103"/>
                    <a:pt x="-4717" y="66207"/>
                    <a:pt x="11522" y="82446"/>
                  </a:cubicBezTo>
                  <a:cubicBezTo>
                    <a:pt x="27761" y="98685"/>
                    <a:pt x="64612" y="98060"/>
                    <a:pt x="101463" y="9743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0EDC2550-0C17-BC4F-8D44-BA0FA4DE00E6}"/>
                </a:ext>
              </a:extLst>
            </p:cNvPr>
            <p:cNvGrpSpPr/>
            <p:nvPr/>
          </p:nvGrpSpPr>
          <p:grpSpPr>
            <a:xfrm rot="17749148">
              <a:off x="8015653" y="2967198"/>
              <a:ext cx="497545" cy="301075"/>
              <a:chOff x="8015653" y="2967198"/>
              <a:chExt cx="497545" cy="301075"/>
            </a:xfrm>
          </p:grpSpPr>
          <p:grpSp>
            <p:nvGrpSpPr>
              <p:cNvPr id="124" name="Group 123">
                <a:extLst>
                  <a:ext uri="{FF2B5EF4-FFF2-40B4-BE49-F238E27FC236}">
                    <a16:creationId xmlns:a16="http://schemas.microsoft.com/office/drawing/2014/main" id="{62AEA410-A12B-2248-B33C-D6215679D1DD}"/>
                  </a:ext>
                </a:extLst>
              </p:cNvPr>
              <p:cNvGrpSpPr/>
              <p:nvPr/>
            </p:nvGrpSpPr>
            <p:grpSpPr>
              <a:xfrm>
                <a:off x="8015655" y="3065842"/>
                <a:ext cx="497543" cy="202431"/>
                <a:chOff x="8015655" y="3065842"/>
                <a:chExt cx="497543" cy="202431"/>
              </a:xfrm>
            </p:grpSpPr>
            <p:sp>
              <p:nvSpPr>
                <p:cNvPr id="132" name="Can 131">
                  <a:extLst>
                    <a:ext uri="{FF2B5EF4-FFF2-40B4-BE49-F238E27FC236}">
                      <a16:creationId xmlns:a16="http://schemas.microsoft.com/office/drawing/2014/main" id="{5958851C-56ED-FF44-B809-9592DB4CBAA6}"/>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1BBFE394-F5EB-9B49-8CE9-5AA16C927294}"/>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17353E5-2DBC-B445-A3C7-05F8FDFD23CB}"/>
                    </a:ext>
                  </a:extLst>
                </p:cNvPr>
                <p:cNvCxnSpPr>
                  <a:cxnSpLocks/>
                  <a:endCxn id="132"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Pie 134">
                  <a:extLst>
                    <a:ext uri="{FF2B5EF4-FFF2-40B4-BE49-F238E27FC236}">
                      <a16:creationId xmlns:a16="http://schemas.microsoft.com/office/drawing/2014/main" id="{661DF93F-ACFC-044B-B5E6-DE1697D8EB56}"/>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Pie 135">
                  <a:extLst>
                    <a:ext uri="{FF2B5EF4-FFF2-40B4-BE49-F238E27FC236}">
                      <a16:creationId xmlns:a16="http://schemas.microsoft.com/office/drawing/2014/main" id="{5F76CF4B-AC6D-4F45-8D74-288187EF89FA}"/>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Freeform 136">
                  <a:extLst>
                    <a:ext uri="{FF2B5EF4-FFF2-40B4-BE49-F238E27FC236}">
                      <a16:creationId xmlns:a16="http://schemas.microsoft.com/office/drawing/2014/main" id="{DC493233-F320-6349-A5FF-AAD7139BE8AA}"/>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5" name="Group 124">
                <a:extLst>
                  <a:ext uri="{FF2B5EF4-FFF2-40B4-BE49-F238E27FC236}">
                    <a16:creationId xmlns:a16="http://schemas.microsoft.com/office/drawing/2014/main" id="{6433D354-A751-9846-BE43-09FDD2F78F65}"/>
                  </a:ext>
                </a:extLst>
              </p:cNvPr>
              <p:cNvGrpSpPr/>
              <p:nvPr/>
            </p:nvGrpSpPr>
            <p:grpSpPr>
              <a:xfrm flipH="1">
                <a:off x="8015653" y="2967198"/>
                <a:ext cx="497543" cy="202431"/>
                <a:chOff x="8015655" y="3065842"/>
                <a:chExt cx="497543" cy="202431"/>
              </a:xfrm>
            </p:grpSpPr>
            <p:sp>
              <p:nvSpPr>
                <p:cNvPr id="126" name="Can 125">
                  <a:extLst>
                    <a:ext uri="{FF2B5EF4-FFF2-40B4-BE49-F238E27FC236}">
                      <a16:creationId xmlns:a16="http://schemas.microsoft.com/office/drawing/2014/main" id="{18F5A0C1-04D9-DF41-A0A2-1BF72701F14C}"/>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D28D8C2A-5227-754D-9F02-8E237944BD50}"/>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2FCD65B-90A0-4847-8207-EE67A42487D8}"/>
                    </a:ext>
                  </a:extLst>
                </p:cNvPr>
                <p:cNvCxnSpPr>
                  <a:cxnSpLocks/>
                  <a:endCxn id="126"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Pie 128">
                  <a:extLst>
                    <a:ext uri="{FF2B5EF4-FFF2-40B4-BE49-F238E27FC236}">
                      <a16:creationId xmlns:a16="http://schemas.microsoft.com/office/drawing/2014/main" id="{2785ABF4-8F79-8B45-827C-317338A343B3}"/>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Pie 129">
                  <a:extLst>
                    <a:ext uri="{FF2B5EF4-FFF2-40B4-BE49-F238E27FC236}">
                      <a16:creationId xmlns:a16="http://schemas.microsoft.com/office/drawing/2014/main" id="{E4B55F9D-54FA-A842-B223-CFCAED041B5F}"/>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Freeform 130">
                  <a:extLst>
                    <a:ext uri="{FF2B5EF4-FFF2-40B4-BE49-F238E27FC236}">
                      <a16:creationId xmlns:a16="http://schemas.microsoft.com/office/drawing/2014/main" id="{C345DFE4-0337-4E4F-A420-B3EF12045C02}"/>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22" name="Freeform 121">
              <a:extLst>
                <a:ext uri="{FF2B5EF4-FFF2-40B4-BE49-F238E27FC236}">
                  <a16:creationId xmlns:a16="http://schemas.microsoft.com/office/drawing/2014/main" id="{430FC23F-BB81-5645-A29C-54FE34DD9C92}"/>
                </a:ext>
              </a:extLst>
            </p:cNvPr>
            <p:cNvSpPr/>
            <p:nvPr/>
          </p:nvSpPr>
          <p:spPr>
            <a:xfrm>
              <a:off x="7839815" y="2851009"/>
              <a:ext cx="509865" cy="547952"/>
            </a:xfrm>
            <a:custGeom>
              <a:avLst/>
              <a:gdLst>
                <a:gd name="connsiteX0" fmla="*/ 0 w 367417"/>
                <a:gd name="connsiteY0" fmla="*/ 476806 h 495557"/>
                <a:gd name="connsiteX1" fmla="*/ 104931 w 367417"/>
                <a:gd name="connsiteY1" fmla="*/ 476806 h 495557"/>
                <a:gd name="connsiteX2" fmla="*/ 299803 w 367417"/>
                <a:gd name="connsiteY2" fmla="*/ 281934 h 495557"/>
                <a:gd name="connsiteX3" fmla="*/ 367259 w 367417"/>
                <a:gd name="connsiteY3" fmla="*/ 27101 h 495557"/>
                <a:gd name="connsiteX4" fmla="*/ 314793 w 367417"/>
                <a:gd name="connsiteY4" fmla="*/ 19606 h 495557"/>
                <a:gd name="connsiteX0" fmla="*/ 0 w 326473"/>
                <a:gd name="connsiteY0" fmla="*/ 481355 h 497749"/>
                <a:gd name="connsiteX1" fmla="*/ 63987 w 326473"/>
                <a:gd name="connsiteY1" fmla="*/ 476806 h 497749"/>
                <a:gd name="connsiteX2" fmla="*/ 258859 w 326473"/>
                <a:gd name="connsiteY2" fmla="*/ 281934 h 497749"/>
                <a:gd name="connsiteX3" fmla="*/ 326315 w 326473"/>
                <a:gd name="connsiteY3" fmla="*/ 27101 h 497749"/>
                <a:gd name="connsiteX4" fmla="*/ 273849 w 326473"/>
                <a:gd name="connsiteY4" fmla="*/ 19606 h 497749"/>
                <a:gd name="connsiteX0" fmla="*/ 0 w 285530"/>
                <a:gd name="connsiteY0" fmla="*/ 576890 h 579364"/>
                <a:gd name="connsiteX1" fmla="*/ 23044 w 285530"/>
                <a:gd name="connsiteY1" fmla="*/ 476806 h 579364"/>
                <a:gd name="connsiteX2" fmla="*/ 217916 w 285530"/>
                <a:gd name="connsiteY2" fmla="*/ 281934 h 579364"/>
                <a:gd name="connsiteX3" fmla="*/ 285372 w 285530"/>
                <a:gd name="connsiteY3" fmla="*/ 27101 h 579364"/>
                <a:gd name="connsiteX4" fmla="*/ 232906 w 285530"/>
                <a:gd name="connsiteY4" fmla="*/ 19606 h 579364"/>
                <a:gd name="connsiteX0" fmla="*/ 0 w 376515"/>
                <a:gd name="connsiteY0" fmla="*/ 495003 h 505854"/>
                <a:gd name="connsiteX1" fmla="*/ 114029 w 376515"/>
                <a:gd name="connsiteY1" fmla="*/ 476806 h 505854"/>
                <a:gd name="connsiteX2" fmla="*/ 308901 w 376515"/>
                <a:gd name="connsiteY2" fmla="*/ 281934 h 505854"/>
                <a:gd name="connsiteX3" fmla="*/ 376357 w 376515"/>
                <a:gd name="connsiteY3" fmla="*/ 27101 h 505854"/>
                <a:gd name="connsiteX4" fmla="*/ 323891 w 376515"/>
                <a:gd name="connsiteY4" fmla="*/ 19606 h 505854"/>
                <a:gd name="connsiteX0" fmla="*/ 0 w 317375"/>
                <a:gd name="connsiteY0" fmla="*/ 485904 h 500193"/>
                <a:gd name="connsiteX1" fmla="*/ 54889 w 317375"/>
                <a:gd name="connsiteY1" fmla="*/ 476806 h 500193"/>
                <a:gd name="connsiteX2" fmla="*/ 249761 w 317375"/>
                <a:gd name="connsiteY2" fmla="*/ 281934 h 500193"/>
                <a:gd name="connsiteX3" fmla="*/ 317217 w 317375"/>
                <a:gd name="connsiteY3" fmla="*/ 27101 h 500193"/>
                <a:gd name="connsiteX4" fmla="*/ 264751 w 317375"/>
                <a:gd name="connsiteY4" fmla="*/ 19606 h 500193"/>
                <a:gd name="connsiteX0" fmla="*/ 6093 w 273426"/>
                <a:gd name="connsiteY0" fmla="*/ 540496 h 544409"/>
                <a:gd name="connsiteX1" fmla="*/ 10940 w 273426"/>
                <a:gd name="connsiteY1" fmla="*/ 476806 h 544409"/>
                <a:gd name="connsiteX2" fmla="*/ 205812 w 273426"/>
                <a:gd name="connsiteY2" fmla="*/ 281934 h 544409"/>
                <a:gd name="connsiteX3" fmla="*/ 273268 w 273426"/>
                <a:gd name="connsiteY3" fmla="*/ 27101 h 544409"/>
                <a:gd name="connsiteX4" fmla="*/ 220802 w 273426"/>
                <a:gd name="connsiteY4" fmla="*/ 19606 h 544409"/>
                <a:gd name="connsiteX0" fmla="*/ 0 w 376515"/>
                <a:gd name="connsiteY0" fmla="*/ 540496 h 544409"/>
                <a:gd name="connsiteX1" fmla="*/ 114029 w 376515"/>
                <a:gd name="connsiteY1" fmla="*/ 476806 h 544409"/>
                <a:gd name="connsiteX2" fmla="*/ 308901 w 376515"/>
                <a:gd name="connsiteY2" fmla="*/ 281934 h 544409"/>
                <a:gd name="connsiteX3" fmla="*/ 376357 w 376515"/>
                <a:gd name="connsiteY3" fmla="*/ 27101 h 544409"/>
                <a:gd name="connsiteX4" fmla="*/ 323891 w 376515"/>
                <a:gd name="connsiteY4" fmla="*/ 19606 h 544409"/>
                <a:gd name="connsiteX0" fmla="*/ 0 w 376515"/>
                <a:gd name="connsiteY0" fmla="*/ 540496 h 540496"/>
                <a:gd name="connsiteX1" fmla="*/ 114029 w 376515"/>
                <a:gd name="connsiteY1" fmla="*/ 476806 h 540496"/>
                <a:gd name="connsiteX2" fmla="*/ 308901 w 376515"/>
                <a:gd name="connsiteY2" fmla="*/ 281934 h 540496"/>
                <a:gd name="connsiteX3" fmla="*/ 376357 w 376515"/>
                <a:gd name="connsiteY3" fmla="*/ 27101 h 540496"/>
                <a:gd name="connsiteX4" fmla="*/ 323891 w 376515"/>
                <a:gd name="connsiteY4" fmla="*/ 19606 h 540496"/>
                <a:gd name="connsiteX0" fmla="*/ 0 w 376515"/>
                <a:gd name="connsiteY0" fmla="*/ 540496 h 540496"/>
                <a:gd name="connsiteX1" fmla="*/ 114029 w 376515"/>
                <a:gd name="connsiteY1" fmla="*/ 476806 h 540496"/>
                <a:gd name="connsiteX2" fmla="*/ 289851 w 376515"/>
                <a:gd name="connsiteY2" fmla="*/ 259709 h 540496"/>
                <a:gd name="connsiteX3" fmla="*/ 376357 w 376515"/>
                <a:gd name="connsiteY3" fmla="*/ 27101 h 540496"/>
                <a:gd name="connsiteX4" fmla="*/ 323891 w 376515"/>
                <a:gd name="connsiteY4" fmla="*/ 19606 h 540496"/>
                <a:gd name="connsiteX0" fmla="*/ 0 w 373340"/>
                <a:gd name="connsiteY0" fmla="*/ 511921 h 511921"/>
                <a:gd name="connsiteX1" fmla="*/ 110854 w 373340"/>
                <a:gd name="connsiteY1" fmla="*/ 476806 h 511921"/>
                <a:gd name="connsiteX2" fmla="*/ 286676 w 373340"/>
                <a:gd name="connsiteY2" fmla="*/ 259709 h 511921"/>
                <a:gd name="connsiteX3" fmla="*/ 373182 w 373340"/>
                <a:gd name="connsiteY3" fmla="*/ 27101 h 511921"/>
                <a:gd name="connsiteX4" fmla="*/ 320716 w 373340"/>
                <a:gd name="connsiteY4" fmla="*/ 19606 h 511921"/>
                <a:gd name="connsiteX0" fmla="*/ 0 w 373340"/>
                <a:gd name="connsiteY0" fmla="*/ 511921 h 516643"/>
                <a:gd name="connsiteX1" fmla="*/ 110854 w 373340"/>
                <a:gd name="connsiteY1" fmla="*/ 476806 h 516643"/>
                <a:gd name="connsiteX2" fmla="*/ 286676 w 373340"/>
                <a:gd name="connsiteY2" fmla="*/ 259709 h 516643"/>
                <a:gd name="connsiteX3" fmla="*/ 373182 w 373340"/>
                <a:gd name="connsiteY3" fmla="*/ 27101 h 516643"/>
                <a:gd name="connsiteX4" fmla="*/ 320716 w 373340"/>
                <a:gd name="connsiteY4" fmla="*/ 19606 h 516643"/>
                <a:gd name="connsiteX0" fmla="*/ 0 w 373340"/>
                <a:gd name="connsiteY0" fmla="*/ 511921 h 513863"/>
                <a:gd name="connsiteX1" fmla="*/ 110854 w 373340"/>
                <a:gd name="connsiteY1" fmla="*/ 476806 h 513863"/>
                <a:gd name="connsiteX2" fmla="*/ 286676 w 373340"/>
                <a:gd name="connsiteY2" fmla="*/ 259709 h 513863"/>
                <a:gd name="connsiteX3" fmla="*/ 373182 w 373340"/>
                <a:gd name="connsiteY3" fmla="*/ 27101 h 513863"/>
                <a:gd name="connsiteX4" fmla="*/ 320716 w 373340"/>
                <a:gd name="connsiteY4" fmla="*/ 19606 h 513863"/>
                <a:gd name="connsiteX0" fmla="*/ 0 w 373340"/>
                <a:gd name="connsiteY0" fmla="*/ 511921 h 514029"/>
                <a:gd name="connsiteX1" fmla="*/ 49056 w 373340"/>
                <a:gd name="connsiteY1" fmla="*/ 511277 h 514029"/>
                <a:gd name="connsiteX2" fmla="*/ 110854 w 373340"/>
                <a:gd name="connsiteY2" fmla="*/ 476806 h 514029"/>
                <a:gd name="connsiteX3" fmla="*/ 286676 w 373340"/>
                <a:gd name="connsiteY3" fmla="*/ 259709 h 514029"/>
                <a:gd name="connsiteX4" fmla="*/ 373182 w 373340"/>
                <a:gd name="connsiteY4" fmla="*/ 27101 h 514029"/>
                <a:gd name="connsiteX5" fmla="*/ 320716 w 373340"/>
                <a:gd name="connsiteY5" fmla="*/ 19606 h 514029"/>
                <a:gd name="connsiteX0" fmla="*/ 0 w 443190"/>
                <a:gd name="connsiteY0" fmla="*/ 515096 h 515391"/>
                <a:gd name="connsiteX1" fmla="*/ 118906 w 443190"/>
                <a:gd name="connsiteY1" fmla="*/ 511277 h 515391"/>
                <a:gd name="connsiteX2" fmla="*/ 180704 w 443190"/>
                <a:gd name="connsiteY2" fmla="*/ 476806 h 515391"/>
                <a:gd name="connsiteX3" fmla="*/ 356526 w 443190"/>
                <a:gd name="connsiteY3" fmla="*/ 259709 h 515391"/>
                <a:gd name="connsiteX4" fmla="*/ 443032 w 443190"/>
                <a:gd name="connsiteY4" fmla="*/ 27101 h 515391"/>
                <a:gd name="connsiteX5" fmla="*/ 390566 w 443190"/>
                <a:gd name="connsiteY5" fmla="*/ 19606 h 515391"/>
                <a:gd name="connsiteX0" fmla="*/ 0 w 509865"/>
                <a:gd name="connsiteY0" fmla="*/ 515096 h 515096"/>
                <a:gd name="connsiteX1" fmla="*/ 185581 w 509865"/>
                <a:gd name="connsiteY1" fmla="*/ 511277 h 515096"/>
                <a:gd name="connsiteX2" fmla="*/ 247379 w 509865"/>
                <a:gd name="connsiteY2" fmla="*/ 476806 h 515096"/>
                <a:gd name="connsiteX3" fmla="*/ 423201 w 509865"/>
                <a:gd name="connsiteY3" fmla="*/ 259709 h 515096"/>
                <a:gd name="connsiteX4" fmla="*/ 509707 w 509865"/>
                <a:gd name="connsiteY4" fmla="*/ 27101 h 515096"/>
                <a:gd name="connsiteX5" fmla="*/ 457241 w 509865"/>
                <a:gd name="connsiteY5" fmla="*/ 19606 h 515096"/>
                <a:gd name="connsiteX0" fmla="*/ 0 w 509865"/>
                <a:gd name="connsiteY0" fmla="*/ 515096 h 516820"/>
                <a:gd name="connsiteX1" fmla="*/ 185581 w 509865"/>
                <a:gd name="connsiteY1" fmla="*/ 511277 h 516820"/>
                <a:gd name="connsiteX2" fmla="*/ 247379 w 509865"/>
                <a:gd name="connsiteY2" fmla="*/ 476806 h 516820"/>
                <a:gd name="connsiteX3" fmla="*/ 423201 w 509865"/>
                <a:gd name="connsiteY3" fmla="*/ 259709 h 516820"/>
                <a:gd name="connsiteX4" fmla="*/ 509707 w 509865"/>
                <a:gd name="connsiteY4" fmla="*/ 27101 h 516820"/>
                <a:gd name="connsiteX5" fmla="*/ 457241 w 509865"/>
                <a:gd name="connsiteY5" fmla="*/ 19606 h 516820"/>
                <a:gd name="connsiteX0" fmla="*/ 0 w 509865"/>
                <a:gd name="connsiteY0" fmla="*/ 515096 h 536742"/>
                <a:gd name="connsiteX1" fmla="*/ 153831 w 509865"/>
                <a:gd name="connsiteY1" fmla="*/ 536677 h 536742"/>
                <a:gd name="connsiteX2" fmla="*/ 247379 w 509865"/>
                <a:gd name="connsiteY2" fmla="*/ 476806 h 536742"/>
                <a:gd name="connsiteX3" fmla="*/ 423201 w 509865"/>
                <a:gd name="connsiteY3" fmla="*/ 259709 h 536742"/>
                <a:gd name="connsiteX4" fmla="*/ 509707 w 509865"/>
                <a:gd name="connsiteY4" fmla="*/ 27101 h 536742"/>
                <a:gd name="connsiteX5" fmla="*/ 457241 w 509865"/>
                <a:gd name="connsiteY5" fmla="*/ 19606 h 536742"/>
                <a:gd name="connsiteX0" fmla="*/ 0 w 509865"/>
                <a:gd name="connsiteY0" fmla="*/ 546846 h 547952"/>
                <a:gd name="connsiteX1" fmla="*/ 153831 w 509865"/>
                <a:gd name="connsiteY1" fmla="*/ 536677 h 547952"/>
                <a:gd name="connsiteX2" fmla="*/ 247379 w 509865"/>
                <a:gd name="connsiteY2" fmla="*/ 476806 h 547952"/>
                <a:gd name="connsiteX3" fmla="*/ 423201 w 509865"/>
                <a:gd name="connsiteY3" fmla="*/ 259709 h 547952"/>
                <a:gd name="connsiteX4" fmla="*/ 509707 w 509865"/>
                <a:gd name="connsiteY4" fmla="*/ 27101 h 547952"/>
                <a:gd name="connsiteX5" fmla="*/ 457241 w 509865"/>
                <a:gd name="connsiteY5" fmla="*/ 19606 h 5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5" h="547952">
                  <a:moveTo>
                    <a:pt x="0" y="546846"/>
                  </a:moveTo>
                  <a:cubicBezTo>
                    <a:pt x="122185" y="551923"/>
                    <a:pt x="91971" y="537950"/>
                    <a:pt x="153831" y="536677"/>
                  </a:cubicBezTo>
                  <a:cubicBezTo>
                    <a:pt x="172307" y="530825"/>
                    <a:pt x="202484" y="522967"/>
                    <a:pt x="247379" y="476806"/>
                  </a:cubicBezTo>
                  <a:cubicBezTo>
                    <a:pt x="292274" y="430645"/>
                    <a:pt x="379480" y="334660"/>
                    <a:pt x="423201" y="259709"/>
                  </a:cubicBezTo>
                  <a:cubicBezTo>
                    <a:pt x="466922" y="184758"/>
                    <a:pt x="507209" y="70822"/>
                    <a:pt x="509707" y="27101"/>
                  </a:cubicBezTo>
                  <a:cubicBezTo>
                    <a:pt x="512205" y="-16620"/>
                    <a:pt x="484723" y="1493"/>
                    <a:pt x="457241" y="1960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a:extLst>
                <a:ext uri="{FF2B5EF4-FFF2-40B4-BE49-F238E27FC236}">
                  <a16:creationId xmlns:a16="http://schemas.microsoft.com/office/drawing/2014/main" id="{2F7CCE0B-0627-CF42-82EA-93476F6039E7}"/>
                </a:ext>
              </a:extLst>
            </p:cNvPr>
            <p:cNvSpPr/>
            <p:nvPr/>
          </p:nvSpPr>
          <p:spPr>
            <a:xfrm>
              <a:off x="8162144" y="2882129"/>
              <a:ext cx="278184" cy="500360"/>
            </a:xfrm>
            <a:custGeom>
              <a:avLst/>
              <a:gdLst>
                <a:gd name="connsiteX0" fmla="*/ 0 w 278184"/>
                <a:gd name="connsiteY0" fmla="*/ 453182 h 500360"/>
                <a:gd name="connsiteX1" fmla="*/ 44971 w 278184"/>
                <a:gd name="connsiteY1" fmla="*/ 490658 h 500360"/>
                <a:gd name="connsiteX2" fmla="*/ 217358 w 278184"/>
                <a:gd name="connsiteY2" fmla="*/ 295786 h 500360"/>
                <a:gd name="connsiteX3" fmla="*/ 277318 w 278184"/>
                <a:gd name="connsiteY3" fmla="*/ 25963 h 500360"/>
                <a:gd name="connsiteX4" fmla="*/ 247338 w 278184"/>
                <a:gd name="connsiteY4" fmla="*/ 25963 h 50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84" h="500360">
                  <a:moveTo>
                    <a:pt x="0" y="453182"/>
                  </a:moveTo>
                  <a:cubicBezTo>
                    <a:pt x="4372" y="485036"/>
                    <a:pt x="8745" y="516891"/>
                    <a:pt x="44971" y="490658"/>
                  </a:cubicBezTo>
                  <a:cubicBezTo>
                    <a:pt x="81197" y="464425"/>
                    <a:pt x="178634" y="373235"/>
                    <a:pt x="217358" y="295786"/>
                  </a:cubicBezTo>
                  <a:cubicBezTo>
                    <a:pt x="256083" y="218337"/>
                    <a:pt x="277318" y="25963"/>
                    <a:pt x="277318" y="25963"/>
                  </a:cubicBezTo>
                  <a:cubicBezTo>
                    <a:pt x="282315" y="-19007"/>
                    <a:pt x="264826" y="3478"/>
                    <a:pt x="247338" y="2596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982929AC-D27E-3146-812A-52886AB97DF5}"/>
              </a:ext>
            </a:extLst>
          </p:cNvPr>
          <p:cNvGrpSpPr>
            <a:grpSpLocks noChangeAspect="1"/>
          </p:cNvGrpSpPr>
          <p:nvPr/>
        </p:nvGrpSpPr>
        <p:grpSpPr>
          <a:xfrm>
            <a:off x="6169157" y="2220832"/>
            <a:ext cx="402336" cy="365760"/>
            <a:chOff x="7839815" y="2851009"/>
            <a:chExt cx="600513" cy="547952"/>
          </a:xfrm>
        </p:grpSpPr>
        <p:sp>
          <p:nvSpPr>
            <p:cNvPr id="139" name="Freeform 138">
              <a:extLst>
                <a:ext uri="{FF2B5EF4-FFF2-40B4-BE49-F238E27FC236}">
                  <a16:creationId xmlns:a16="http://schemas.microsoft.com/office/drawing/2014/main" id="{456B7665-A77C-9247-92AD-164A8409B986}"/>
                </a:ext>
              </a:extLst>
            </p:cNvPr>
            <p:cNvSpPr/>
            <p:nvPr/>
          </p:nvSpPr>
          <p:spPr>
            <a:xfrm>
              <a:off x="8328474" y="3290341"/>
              <a:ext cx="101463" cy="97676"/>
            </a:xfrm>
            <a:custGeom>
              <a:avLst/>
              <a:gdLst>
                <a:gd name="connsiteX0" fmla="*/ 4027 w 101463"/>
                <a:gd name="connsiteY0" fmla="*/ 0 h 97676"/>
                <a:gd name="connsiteX1" fmla="*/ 11522 w 101463"/>
                <a:gd name="connsiteY1" fmla="*/ 82446 h 97676"/>
                <a:gd name="connsiteX2" fmla="*/ 101463 w 101463"/>
                <a:gd name="connsiteY2" fmla="*/ 97436 h 97676"/>
              </a:gdLst>
              <a:ahLst/>
              <a:cxnLst>
                <a:cxn ang="0">
                  <a:pos x="connsiteX0" y="connsiteY0"/>
                </a:cxn>
                <a:cxn ang="0">
                  <a:pos x="connsiteX1" y="connsiteY1"/>
                </a:cxn>
                <a:cxn ang="0">
                  <a:pos x="connsiteX2" y="connsiteY2"/>
                </a:cxn>
              </a:cxnLst>
              <a:rect l="l" t="t" r="r" b="b"/>
              <a:pathLst>
                <a:path w="101463" h="97676">
                  <a:moveTo>
                    <a:pt x="4027" y="0"/>
                  </a:moveTo>
                  <a:cubicBezTo>
                    <a:pt x="-345" y="33103"/>
                    <a:pt x="-4717" y="66207"/>
                    <a:pt x="11522" y="82446"/>
                  </a:cubicBezTo>
                  <a:cubicBezTo>
                    <a:pt x="27761" y="98685"/>
                    <a:pt x="64612" y="98060"/>
                    <a:pt x="101463" y="9743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4534528B-5A0D-B544-8FDE-DAAD4D3B242F}"/>
                </a:ext>
              </a:extLst>
            </p:cNvPr>
            <p:cNvGrpSpPr/>
            <p:nvPr/>
          </p:nvGrpSpPr>
          <p:grpSpPr>
            <a:xfrm rot="17749148">
              <a:off x="8015653" y="2967198"/>
              <a:ext cx="497545" cy="301075"/>
              <a:chOff x="8015653" y="2967198"/>
              <a:chExt cx="497545" cy="301075"/>
            </a:xfrm>
          </p:grpSpPr>
          <p:grpSp>
            <p:nvGrpSpPr>
              <p:cNvPr id="143" name="Group 142">
                <a:extLst>
                  <a:ext uri="{FF2B5EF4-FFF2-40B4-BE49-F238E27FC236}">
                    <a16:creationId xmlns:a16="http://schemas.microsoft.com/office/drawing/2014/main" id="{24B68385-0B2D-494A-8043-01B271229620}"/>
                  </a:ext>
                </a:extLst>
              </p:cNvPr>
              <p:cNvGrpSpPr/>
              <p:nvPr/>
            </p:nvGrpSpPr>
            <p:grpSpPr>
              <a:xfrm>
                <a:off x="8015655" y="3065842"/>
                <a:ext cx="497543" cy="202431"/>
                <a:chOff x="8015655" y="3065842"/>
                <a:chExt cx="497543" cy="202431"/>
              </a:xfrm>
            </p:grpSpPr>
            <p:sp>
              <p:nvSpPr>
                <p:cNvPr id="151" name="Can 150">
                  <a:extLst>
                    <a:ext uri="{FF2B5EF4-FFF2-40B4-BE49-F238E27FC236}">
                      <a16:creationId xmlns:a16="http://schemas.microsoft.com/office/drawing/2014/main" id="{D8546418-85AC-544E-BDC2-1E57FE4D311C}"/>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75B908E-26B1-7C44-BB0A-FABD17A671DD}"/>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F877AC4-1BB0-9040-A476-6BA427B7A5E8}"/>
                    </a:ext>
                  </a:extLst>
                </p:cNvPr>
                <p:cNvCxnSpPr>
                  <a:cxnSpLocks/>
                  <a:endCxn id="151"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Pie 153">
                  <a:extLst>
                    <a:ext uri="{FF2B5EF4-FFF2-40B4-BE49-F238E27FC236}">
                      <a16:creationId xmlns:a16="http://schemas.microsoft.com/office/drawing/2014/main" id="{E6BF95CE-0217-1D46-97B1-B58298536A67}"/>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5" name="Pie 154">
                  <a:extLst>
                    <a:ext uri="{FF2B5EF4-FFF2-40B4-BE49-F238E27FC236}">
                      <a16:creationId xmlns:a16="http://schemas.microsoft.com/office/drawing/2014/main" id="{550C25D0-B44F-B145-8E62-94582987511D}"/>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Freeform 155">
                  <a:extLst>
                    <a:ext uri="{FF2B5EF4-FFF2-40B4-BE49-F238E27FC236}">
                      <a16:creationId xmlns:a16="http://schemas.microsoft.com/office/drawing/2014/main" id="{48B306DF-1E55-6C46-9BA2-7832E997D2BA}"/>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4" name="Group 143">
                <a:extLst>
                  <a:ext uri="{FF2B5EF4-FFF2-40B4-BE49-F238E27FC236}">
                    <a16:creationId xmlns:a16="http://schemas.microsoft.com/office/drawing/2014/main" id="{11240570-2024-2C48-A3F2-EDD07F043872}"/>
                  </a:ext>
                </a:extLst>
              </p:cNvPr>
              <p:cNvGrpSpPr/>
              <p:nvPr/>
            </p:nvGrpSpPr>
            <p:grpSpPr>
              <a:xfrm flipH="1">
                <a:off x="8015653" y="2967198"/>
                <a:ext cx="497543" cy="202431"/>
                <a:chOff x="8015655" y="3065842"/>
                <a:chExt cx="497543" cy="202431"/>
              </a:xfrm>
            </p:grpSpPr>
            <p:sp>
              <p:nvSpPr>
                <p:cNvPr id="145" name="Can 144">
                  <a:extLst>
                    <a:ext uri="{FF2B5EF4-FFF2-40B4-BE49-F238E27FC236}">
                      <a16:creationId xmlns:a16="http://schemas.microsoft.com/office/drawing/2014/main" id="{120B6D3C-CC70-BA4A-A185-F018D4BEC2B5}"/>
                    </a:ext>
                  </a:extLst>
                </p:cNvPr>
                <p:cNvSpPr/>
                <p:nvPr/>
              </p:nvSpPr>
              <p:spPr>
                <a:xfrm>
                  <a:off x="8015657" y="3070984"/>
                  <a:ext cx="497541" cy="197289"/>
                </a:xfrm>
                <a:prstGeom prst="can">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BFC35EBE-E3AD-C946-8BE6-0F7FD76CC8C0}"/>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CB33E79-4961-D843-AE61-E5E98105D3AD}"/>
                    </a:ext>
                  </a:extLst>
                </p:cNvPr>
                <p:cNvCxnSpPr>
                  <a:cxnSpLocks/>
                  <a:endCxn id="145"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Pie 147">
                  <a:extLst>
                    <a:ext uri="{FF2B5EF4-FFF2-40B4-BE49-F238E27FC236}">
                      <a16:creationId xmlns:a16="http://schemas.microsoft.com/office/drawing/2014/main" id="{8462C210-A3C8-854B-ADB3-177460BDA6A9}"/>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9" name="Pie 148">
                  <a:extLst>
                    <a:ext uri="{FF2B5EF4-FFF2-40B4-BE49-F238E27FC236}">
                      <a16:creationId xmlns:a16="http://schemas.microsoft.com/office/drawing/2014/main" id="{15D6FA62-26A2-9A48-A5CD-3E89465ECDA5}"/>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Freeform 149">
                  <a:extLst>
                    <a:ext uri="{FF2B5EF4-FFF2-40B4-BE49-F238E27FC236}">
                      <a16:creationId xmlns:a16="http://schemas.microsoft.com/office/drawing/2014/main" id="{A5261581-ABCA-6D47-BD07-EAF6DF8F45EE}"/>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41" name="Freeform 140">
              <a:extLst>
                <a:ext uri="{FF2B5EF4-FFF2-40B4-BE49-F238E27FC236}">
                  <a16:creationId xmlns:a16="http://schemas.microsoft.com/office/drawing/2014/main" id="{F302079A-A911-E843-A212-E31B5E9ACA30}"/>
                </a:ext>
              </a:extLst>
            </p:cNvPr>
            <p:cNvSpPr/>
            <p:nvPr/>
          </p:nvSpPr>
          <p:spPr>
            <a:xfrm>
              <a:off x="7839815" y="2851009"/>
              <a:ext cx="509865" cy="547952"/>
            </a:xfrm>
            <a:custGeom>
              <a:avLst/>
              <a:gdLst>
                <a:gd name="connsiteX0" fmla="*/ 0 w 367417"/>
                <a:gd name="connsiteY0" fmla="*/ 476806 h 495557"/>
                <a:gd name="connsiteX1" fmla="*/ 104931 w 367417"/>
                <a:gd name="connsiteY1" fmla="*/ 476806 h 495557"/>
                <a:gd name="connsiteX2" fmla="*/ 299803 w 367417"/>
                <a:gd name="connsiteY2" fmla="*/ 281934 h 495557"/>
                <a:gd name="connsiteX3" fmla="*/ 367259 w 367417"/>
                <a:gd name="connsiteY3" fmla="*/ 27101 h 495557"/>
                <a:gd name="connsiteX4" fmla="*/ 314793 w 367417"/>
                <a:gd name="connsiteY4" fmla="*/ 19606 h 495557"/>
                <a:gd name="connsiteX0" fmla="*/ 0 w 326473"/>
                <a:gd name="connsiteY0" fmla="*/ 481355 h 497749"/>
                <a:gd name="connsiteX1" fmla="*/ 63987 w 326473"/>
                <a:gd name="connsiteY1" fmla="*/ 476806 h 497749"/>
                <a:gd name="connsiteX2" fmla="*/ 258859 w 326473"/>
                <a:gd name="connsiteY2" fmla="*/ 281934 h 497749"/>
                <a:gd name="connsiteX3" fmla="*/ 326315 w 326473"/>
                <a:gd name="connsiteY3" fmla="*/ 27101 h 497749"/>
                <a:gd name="connsiteX4" fmla="*/ 273849 w 326473"/>
                <a:gd name="connsiteY4" fmla="*/ 19606 h 497749"/>
                <a:gd name="connsiteX0" fmla="*/ 0 w 285530"/>
                <a:gd name="connsiteY0" fmla="*/ 576890 h 579364"/>
                <a:gd name="connsiteX1" fmla="*/ 23044 w 285530"/>
                <a:gd name="connsiteY1" fmla="*/ 476806 h 579364"/>
                <a:gd name="connsiteX2" fmla="*/ 217916 w 285530"/>
                <a:gd name="connsiteY2" fmla="*/ 281934 h 579364"/>
                <a:gd name="connsiteX3" fmla="*/ 285372 w 285530"/>
                <a:gd name="connsiteY3" fmla="*/ 27101 h 579364"/>
                <a:gd name="connsiteX4" fmla="*/ 232906 w 285530"/>
                <a:gd name="connsiteY4" fmla="*/ 19606 h 579364"/>
                <a:gd name="connsiteX0" fmla="*/ 0 w 376515"/>
                <a:gd name="connsiteY0" fmla="*/ 495003 h 505854"/>
                <a:gd name="connsiteX1" fmla="*/ 114029 w 376515"/>
                <a:gd name="connsiteY1" fmla="*/ 476806 h 505854"/>
                <a:gd name="connsiteX2" fmla="*/ 308901 w 376515"/>
                <a:gd name="connsiteY2" fmla="*/ 281934 h 505854"/>
                <a:gd name="connsiteX3" fmla="*/ 376357 w 376515"/>
                <a:gd name="connsiteY3" fmla="*/ 27101 h 505854"/>
                <a:gd name="connsiteX4" fmla="*/ 323891 w 376515"/>
                <a:gd name="connsiteY4" fmla="*/ 19606 h 505854"/>
                <a:gd name="connsiteX0" fmla="*/ 0 w 317375"/>
                <a:gd name="connsiteY0" fmla="*/ 485904 h 500193"/>
                <a:gd name="connsiteX1" fmla="*/ 54889 w 317375"/>
                <a:gd name="connsiteY1" fmla="*/ 476806 h 500193"/>
                <a:gd name="connsiteX2" fmla="*/ 249761 w 317375"/>
                <a:gd name="connsiteY2" fmla="*/ 281934 h 500193"/>
                <a:gd name="connsiteX3" fmla="*/ 317217 w 317375"/>
                <a:gd name="connsiteY3" fmla="*/ 27101 h 500193"/>
                <a:gd name="connsiteX4" fmla="*/ 264751 w 317375"/>
                <a:gd name="connsiteY4" fmla="*/ 19606 h 500193"/>
                <a:gd name="connsiteX0" fmla="*/ 6093 w 273426"/>
                <a:gd name="connsiteY0" fmla="*/ 540496 h 544409"/>
                <a:gd name="connsiteX1" fmla="*/ 10940 w 273426"/>
                <a:gd name="connsiteY1" fmla="*/ 476806 h 544409"/>
                <a:gd name="connsiteX2" fmla="*/ 205812 w 273426"/>
                <a:gd name="connsiteY2" fmla="*/ 281934 h 544409"/>
                <a:gd name="connsiteX3" fmla="*/ 273268 w 273426"/>
                <a:gd name="connsiteY3" fmla="*/ 27101 h 544409"/>
                <a:gd name="connsiteX4" fmla="*/ 220802 w 273426"/>
                <a:gd name="connsiteY4" fmla="*/ 19606 h 544409"/>
                <a:gd name="connsiteX0" fmla="*/ 0 w 376515"/>
                <a:gd name="connsiteY0" fmla="*/ 540496 h 544409"/>
                <a:gd name="connsiteX1" fmla="*/ 114029 w 376515"/>
                <a:gd name="connsiteY1" fmla="*/ 476806 h 544409"/>
                <a:gd name="connsiteX2" fmla="*/ 308901 w 376515"/>
                <a:gd name="connsiteY2" fmla="*/ 281934 h 544409"/>
                <a:gd name="connsiteX3" fmla="*/ 376357 w 376515"/>
                <a:gd name="connsiteY3" fmla="*/ 27101 h 544409"/>
                <a:gd name="connsiteX4" fmla="*/ 323891 w 376515"/>
                <a:gd name="connsiteY4" fmla="*/ 19606 h 544409"/>
                <a:gd name="connsiteX0" fmla="*/ 0 w 376515"/>
                <a:gd name="connsiteY0" fmla="*/ 540496 h 540496"/>
                <a:gd name="connsiteX1" fmla="*/ 114029 w 376515"/>
                <a:gd name="connsiteY1" fmla="*/ 476806 h 540496"/>
                <a:gd name="connsiteX2" fmla="*/ 308901 w 376515"/>
                <a:gd name="connsiteY2" fmla="*/ 281934 h 540496"/>
                <a:gd name="connsiteX3" fmla="*/ 376357 w 376515"/>
                <a:gd name="connsiteY3" fmla="*/ 27101 h 540496"/>
                <a:gd name="connsiteX4" fmla="*/ 323891 w 376515"/>
                <a:gd name="connsiteY4" fmla="*/ 19606 h 540496"/>
                <a:gd name="connsiteX0" fmla="*/ 0 w 376515"/>
                <a:gd name="connsiteY0" fmla="*/ 540496 h 540496"/>
                <a:gd name="connsiteX1" fmla="*/ 114029 w 376515"/>
                <a:gd name="connsiteY1" fmla="*/ 476806 h 540496"/>
                <a:gd name="connsiteX2" fmla="*/ 289851 w 376515"/>
                <a:gd name="connsiteY2" fmla="*/ 259709 h 540496"/>
                <a:gd name="connsiteX3" fmla="*/ 376357 w 376515"/>
                <a:gd name="connsiteY3" fmla="*/ 27101 h 540496"/>
                <a:gd name="connsiteX4" fmla="*/ 323891 w 376515"/>
                <a:gd name="connsiteY4" fmla="*/ 19606 h 540496"/>
                <a:gd name="connsiteX0" fmla="*/ 0 w 373340"/>
                <a:gd name="connsiteY0" fmla="*/ 511921 h 511921"/>
                <a:gd name="connsiteX1" fmla="*/ 110854 w 373340"/>
                <a:gd name="connsiteY1" fmla="*/ 476806 h 511921"/>
                <a:gd name="connsiteX2" fmla="*/ 286676 w 373340"/>
                <a:gd name="connsiteY2" fmla="*/ 259709 h 511921"/>
                <a:gd name="connsiteX3" fmla="*/ 373182 w 373340"/>
                <a:gd name="connsiteY3" fmla="*/ 27101 h 511921"/>
                <a:gd name="connsiteX4" fmla="*/ 320716 w 373340"/>
                <a:gd name="connsiteY4" fmla="*/ 19606 h 511921"/>
                <a:gd name="connsiteX0" fmla="*/ 0 w 373340"/>
                <a:gd name="connsiteY0" fmla="*/ 511921 h 516643"/>
                <a:gd name="connsiteX1" fmla="*/ 110854 w 373340"/>
                <a:gd name="connsiteY1" fmla="*/ 476806 h 516643"/>
                <a:gd name="connsiteX2" fmla="*/ 286676 w 373340"/>
                <a:gd name="connsiteY2" fmla="*/ 259709 h 516643"/>
                <a:gd name="connsiteX3" fmla="*/ 373182 w 373340"/>
                <a:gd name="connsiteY3" fmla="*/ 27101 h 516643"/>
                <a:gd name="connsiteX4" fmla="*/ 320716 w 373340"/>
                <a:gd name="connsiteY4" fmla="*/ 19606 h 516643"/>
                <a:gd name="connsiteX0" fmla="*/ 0 w 373340"/>
                <a:gd name="connsiteY0" fmla="*/ 511921 h 513863"/>
                <a:gd name="connsiteX1" fmla="*/ 110854 w 373340"/>
                <a:gd name="connsiteY1" fmla="*/ 476806 h 513863"/>
                <a:gd name="connsiteX2" fmla="*/ 286676 w 373340"/>
                <a:gd name="connsiteY2" fmla="*/ 259709 h 513863"/>
                <a:gd name="connsiteX3" fmla="*/ 373182 w 373340"/>
                <a:gd name="connsiteY3" fmla="*/ 27101 h 513863"/>
                <a:gd name="connsiteX4" fmla="*/ 320716 w 373340"/>
                <a:gd name="connsiteY4" fmla="*/ 19606 h 513863"/>
                <a:gd name="connsiteX0" fmla="*/ 0 w 373340"/>
                <a:gd name="connsiteY0" fmla="*/ 511921 h 514029"/>
                <a:gd name="connsiteX1" fmla="*/ 49056 w 373340"/>
                <a:gd name="connsiteY1" fmla="*/ 511277 h 514029"/>
                <a:gd name="connsiteX2" fmla="*/ 110854 w 373340"/>
                <a:gd name="connsiteY2" fmla="*/ 476806 h 514029"/>
                <a:gd name="connsiteX3" fmla="*/ 286676 w 373340"/>
                <a:gd name="connsiteY3" fmla="*/ 259709 h 514029"/>
                <a:gd name="connsiteX4" fmla="*/ 373182 w 373340"/>
                <a:gd name="connsiteY4" fmla="*/ 27101 h 514029"/>
                <a:gd name="connsiteX5" fmla="*/ 320716 w 373340"/>
                <a:gd name="connsiteY5" fmla="*/ 19606 h 514029"/>
                <a:gd name="connsiteX0" fmla="*/ 0 w 443190"/>
                <a:gd name="connsiteY0" fmla="*/ 515096 h 515391"/>
                <a:gd name="connsiteX1" fmla="*/ 118906 w 443190"/>
                <a:gd name="connsiteY1" fmla="*/ 511277 h 515391"/>
                <a:gd name="connsiteX2" fmla="*/ 180704 w 443190"/>
                <a:gd name="connsiteY2" fmla="*/ 476806 h 515391"/>
                <a:gd name="connsiteX3" fmla="*/ 356526 w 443190"/>
                <a:gd name="connsiteY3" fmla="*/ 259709 h 515391"/>
                <a:gd name="connsiteX4" fmla="*/ 443032 w 443190"/>
                <a:gd name="connsiteY4" fmla="*/ 27101 h 515391"/>
                <a:gd name="connsiteX5" fmla="*/ 390566 w 443190"/>
                <a:gd name="connsiteY5" fmla="*/ 19606 h 515391"/>
                <a:gd name="connsiteX0" fmla="*/ 0 w 509865"/>
                <a:gd name="connsiteY0" fmla="*/ 515096 h 515096"/>
                <a:gd name="connsiteX1" fmla="*/ 185581 w 509865"/>
                <a:gd name="connsiteY1" fmla="*/ 511277 h 515096"/>
                <a:gd name="connsiteX2" fmla="*/ 247379 w 509865"/>
                <a:gd name="connsiteY2" fmla="*/ 476806 h 515096"/>
                <a:gd name="connsiteX3" fmla="*/ 423201 w 509865"/>
                <a:gd name="connsiteY3" fmla="*/ 259709 h 515096"/>
                <a:gd name="connsiteX4" fmla="*/ 509707 w 509865"/>
                <a:gd name="connsiteY4" fmla="*/ 27101 h 515096"/>
                <a:gd name="connsiteX5" fmla="*/ 457241 w 509865"/>
                <a:gd name="connsiteY5" fmla="*/ 19606 h 515096"/>
                <a:gd name="connsiteX0" fmla="*/ 0 w 509865"/>
                <a:gd name="connsiteY0" fmla="*/ 515096 h 516820"/>
                <a:gd name="connsiteX1" fmla="*/ 185581 w 509865"/>
                <a:gd name="connsiteY1" fmla="*/ 511277 h 516820"/>
                <a:gd name="connsiteX2" fmla="*/ 247379 w 509865"/>
                <a:gd name="connsiteY2" fmla="*/ 476806 h 516820"/>
                <a:gd name="connsiteX3" fmla="*/ 423201 w 509865"/>
                <a:gd name="connsiteY3" fmla="*/ 259709 h 516820"/>
                <a:gd name="connsiteX4" fmla="*/ 509707 w 509865"/>
                <a:gd name="connsiteY4" fmla="*/ 27101 h 516820"/>
                <a:gd name="connsiteX5" fmla="*/ 457241 w 509865"/>
                <a:gd name="connsiteY5" fmla="*/ 19606 h 516820"/>
                <a:gd name="connsiteX0" fmla="*/ 0 w 509865"/>
                <a:gd name="connsiteY0" fmla="*/ 515096 h 536742"/>
                <a:gd name="connsiteX1" fmla="*/ 153831 w 509865"/>
                <a:gd name="connsiteY1" fmla="*/ 536677 h 536742"/>
                <a:gd name="connsiteX2" fmla="*/ 247379 w 509865"/>
                <a:gd name="connsiteY2" fmla="*/ 476806 h 536742"/>
                <a:gd name="connsiteX3" fmla="*/ 423201 w 509865"/>
                <a:gd name="connsiteY3" fmla="*/ 259709 h 536742"/>
                <a:gd name="connsiteX4" fmla="*/ 509707 w 509865"/>
                <a:gd name="connsiteY4" fmla="*/ 27101 h 536742"/>
                <a:gd name="connsiteX5" fmla="*/ 457241 w 509865"/>
                <a:gd name="connsiteY5" fmla="*/ 19606 h 536742"/>
                <a:gd name="connsiteX0" fmla="*/ 0 w 509865"/>
                <a:gd name="connsiteY0" fmla="*/ 546846 h 547952"/>
                <a:gd name="connsiteX1" fmla="*/ 153831 w 509865"/>
                <a:gd name="connsiteY1" fmla="*/ 536677 h 547952"/>
                <a:gd name="connsiteX2" fmla="*/ 247379 w 509865"/>
                <a:gd name="connsiteY2" fmla="*/ 476806 h 547952"/>
                <a:gd name="connsiteX3" fmla="*/ 423201 w 509865"/>
                <a:gd name="connsiteY3" fmla="*/ 259709 h 547952"/>
                <a:gd name="connsiteX4" fmla="*/ 509707 w 509865"/>
                <a:gd name="connsiteY4" fmla="*/ 27101 h 547952"/>
                <a:gd name="connsiteX5" fmla="*/ 457241 w 509865"/>
                <a:gd name="connsiteY5" fmla="*/ 19606 h 5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865" h="547952">
                  <a:moveTo>
                    <a:pt x="0" y="546846"/>
                  </a:moveTo>
                  <a:cubicBezTo>
                    <a:pt x="122185" y="551923"/>
                    <a:pt x="91971" y="537950"/>
                    <a:pt x="153831" y="536677"/>
                  </a:cubicBezTo>
                  <a:cubicBezTo>
                    <a:pt x="172307" y="530825"/>
                    <a:pt x="202484" y="522967"/>
                    <a:pt x="247379" y="476806"/>
                  </a:cubicBezTo>
                  <a:cubicBezTo>
                    <a:pt x="292274" y="430645"/>
                    <a:pt x="379480" y="334660"/>
                    <a:pt x="423201" y="259709"/>
                  </a:cubicBezTo>
                  <a:cubicBezTo>
                    <a:pt x="466922" y="184758"/>
                    <a:pt x="507209" y="70822"/>
                    <a:pt x="509707" y="27101"/>
                  </a:cubicBezTo>
                  <a:cubicBezTo>
                    <a:pt x="512205" y="-16620"/>
                    <a:pt x="484723" y="1493"/>
                    <a:pt x="457241" y="19606"/>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a:extLst>
                <a:ext uri="{FF2B5EF4-FFF2-40B4-BE49-F238E27FC236}">
                  <a16:creationId xmlns:a16="http://schemas.microsoft.com/office/drawing/2014/main" id="{28152FCF-0E23-1B45-8389-D9EA6E306DCD}"/>
                </a:ext>
              </a:extLst>
            </p:cNvPr>
            <p:cNvSpPr/>
            <p:nvPr/>
          </p:nvSpPr>
          <p:spPr>
            <a:xfrm>
              <a:off x="8162144" y="2882129"/>
              <a:ext cx="278184" cy="500360"/>
            </a:xfrm>
            <a:custGeom>
              <a:avLst/>
              <a:gdLst>
                <a:gd name="connsiteX0" fmla="*/ 0 w 278184"/>
                <a:gd name="connsiteY0" fmla="*/ 453182 h 500360"/>
                <a:gd name="connsiteX1" fmla="*/ 44971 w 278184"/>
                <a:gd name="connsiteY1" fmla="*/ 490658 h 500360"/>
                <a:gd name="connsiteX2" fmla="*/ 217358 w 278184"/>
                <a:gd name="connsiteY2" fmla="*/ 295786 h 500360"/>
                <a:gd name="connsiteX3" fmla="*/ 277318 w 278184"/>
                <a:gd name="connsiteY3" fmla="*/ 25963 h 500360"/>
                <a:gd name="connsiteX4" fmla="*/ 247338 w 278184"/>
                <a:gd name="connsiteY4" fmla="*/ 25963 h 50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84" h="500360">
                  <a:moveTo>
                    <a:pt x="0" y="453182"/>
                  </a:moveTo>
                  <a:cubicBezTo>
                    <a:pt x="4372" y="485036"/>
                    <a:pt x="8745" y="516891"/>
                    <a:pt x="44971" y="490658"/>
                  </a:cubicBezTo>
                  <a:cubicBezTo>
                    <a:pt x="81197" y="464425"/>
                    <a:pt x="178634" y="373235"/>
                    <a:pt x="217358" y="295786"/>
                  </a:cubicBezTo>
                  <a:cubicBezTo>
                    <a:pt x="256083" y="218337"/>
                    <a:pt x="277318" y="25963"/>
                    <a:pt x="277318" y="25963"/>
                  </a:cubicBezTo>
                  <a:cubicBezTo>
                    <a:pt x="282315" y="-19007"/>
                    <a:pt x="264826" y="3478"/>
                    <a:pt x="247338" y="25963"/>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D6C167E8-CD72-A549-9E49-7F628B6DDA36}"/>
              </a:ext>
            </a:extLst>
          </p:cNvPr>
          <p:cNvGrpSpPr/>
          <p:nvPr/>
        </p:nvGrpSpPr>
        <p:grpSpPr>
          <a:xfrm rot="17749148">
            <a:off x="6899724" y="1549547"/>
            <a:ext cx="332113" cy="201717"/>
            <a:chOff x="8015653" y="2967198"/>
            <a:chExt cx="497545" cy="301075"/>
          </a:xfrm>
        </p:grpSpPr>
        <p:grpSp>
          <p:nvGrpSpPr>
            <p:cNvPr id="162" name="Group 161">
              <a:extLst>
                <a:ext uri="{FF2B5EF4-FFF2-40B4-BE49-F238E27FC236}">
                  <a16:creationId xmlns:a16="http://schemas.microsoft.com/office/drawing/2014/main" id="{10A08546-8306-D948-8C2A-23D1F1B583AF}"/>
                </a:ext>
              </a:extLst>
            </p:cNvPr>
            <p:cNvGrpSpPr/>
            <p:nvPr/>
          </p:nvGrpSpPr>
          <p:grpSpPr>
            <a:xfrm>
              <a:off x="8015655" y="3065842"/>
              <a:ext cx="497543" cy="202431"/>
              <a:chOff x="8015655" y="3065842"/>
              <a:chExt cx="497543" cy="202431"/>
            </a:xfrm>
          </p:grpSpPr>
          <p:sp>
            <p:nvSpPr>
              <p:cNvPr id="170" name="Can 169">
                <a:extLst>
                  <a:ext uri="{FF2B5EF4-FFF2-40B4-BE49-F238E27FC236}">
                    <a16:creationId xmlns:a16="http://schemas.microsoft.com/office/drawing/2014/main" id="{6F1D4ABE-120B-4749-BB03-226AE0532A4A}"/>
                  </a:ext>
                </a:extLst>
              </p:cNvPr>
              <p:cNvSpPr/>
              <p:nvPr/>
            </p:nvSpPr>
            <p:spPr>
              <a:xfrm>
                <a:off x="8015657" y="3070984"/>
                <a:ext cx="497541" cy="197289"/>
              </a:xfrm>
              <a:prstGeom prst="can">
                <a:avLst>
                  <a:gd name="adj" fmla="val 50000"/>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E89FCB9E-3F85-B041-B82E-5650CFFD183D}"/>
                  </a:ext>
                </a:extLst>
              </p:cNvPr>
              <p:cNvCxnSpPr>
                <a:cxnSpLocks/>
              </p:cNvCxnSpPr>
              <p:nvPr/>
            </p:nvCxnSpPr>
            <p:spPr>
              <a:xfrm>
                <a:off x="8015657" y="3115163"/>
                <a:ext cx="497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692999A-80E5-8146-9364-5F6BC48862F1}"/>
                  </a:ext>
                </a:extLst>
              </p:cNvPr>
              <p:cNvCxnSpPr>
                <a:cxnSpLocks/>
                <a:endCxn id="170"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Pie 172">
                <a:extLst>
                  <a:ext uri="{FF2B5EF4-FFF2-40B4-BE49-F238E27FC236}">
                    <a16:creationId xmlns:a16="http://schemas.microsoft.com/office/drawing/2014/main" id="{EBEAC5A7-E49C-6E4D-B43B-B93F84D85858}"/>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Pie 173">
                <a:extLst>
                  <a:ext uri="{FF2B5EF4-FFF2-40B4-BE49-F238E27FC236}">
                    <a16:creationId xmlns:a16="http://schemas.microsoft.com/office/drawing/2014/main" id="{8ED3DFA3-BBC0-E843-85F4-0D3375937C38}"/>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Freeform 174">
                <a:extLst>
                  <a:ext uri="{FF2B5EF4-FFF2-40B4-BE49-F238E27FC236}">
                    <a16:creationId xmlns:a16="http://schemas.microsoft.com/office/drawing/2014/main" id="{11A1E31A-B701-3341-8C94-AAD484664265}"/>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3" name="Group 162">
              <a:extLst>
                <a:ext uri="{FF2B5EF4-FFF2-40B4-BE49-F238E27FC236}">
                  <a16:creationId xmlns:a16="http://schemas.microsoft.com/office/drawing/2014/main" id="{F9D24824-CC25-4B4F-B5FA-CCC04CF7AC91}"/>
                </a:ext>
              </a:extLst>
            </p:cNvPr>
            <p:cNvGrpSpPr/>
            <p:nvPr/>
          </p:nvGrpSpPr>
          <p:grpSpPr>
            <a:xfrm flipH="1">
              <a:off x="8015653" y="2967198"/>
              <a:ext cx="497543" cy="202431"/>
              <a:chOff x="8015655" y="3065842"/>
              <a:chExt cx="497543" cy="202431"/>
            </a:xfrm>
          </p:grpSpPr>
          <p:sp>
            <p:nvSpPr>
              <p:cNvPr id="164" name="Can 163">
                <a:extLst>
                  <a:ext uri="{FF2B5EF4-FFF2-40B4-BE49-F238E27FC236}">
                    <a16:creationId xmlns:a16="http://schemas.microsoft.com/office/drawing/2014/main" id="{EBC1879E-32AC-CF47-BC10-440F58B78802}"/>
                  </a:ext>
                </a:extLst>
              </p:cNvPr>
              <p:cNvSpPr/>
              <p:nvPr/>
            </p:nvSpPr>
            <p:spPr>
              <a:xfrm>
                <a:off x="8015657" y="3070984"/>
                <a:ext cx="497541" cy="197289"/>
              </a:xfrm>
              <a:prstGeom prst="can">
                <a:avLst>
                  <a:gd name="adj" fmla="val 50000"/>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10B97BEC-C8C7-9244-8AD2-468483FA0C35}"/>
                  </a:ext>
                </a:extLst>
              </p:cNvPr>
              <p:cNvCxnSpPr>
                <a:cxnSpLocks/>
              </p:cNvCxnSpPr>
              <p:nvPr/>
            </p:nvCxnSpPr>
            <p:spPr>
              <a:xfrm>
                <a:off x="8015657" y="3115163"/>
                <a:ext cx="49754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B102656-4CA7-E64D-AC84-DE5BF7F06CB1}"/>
                  </a:ext>
                </a:extLst>
              </p:cNvPr>
              <p:cNvCxnSpPr>
                <a:cxnSpLocks/>
                <a:endCxn id="164" idx="0"/>
              </p:cNvCxnSpPr>
              <p:nvPr/>
            </p:nvCxnSpPr>
            <p:spPr>
              <a:xfrm>
                <a:off x="8264427" y="3070984"/>
                <a:ext cx="1" cy="98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Pie 166">
                <a:extLst>
                  <a:ext uri="{FF2B5EF4-FFF2-40B4-BE49-F238E27FC236}">
                    <a16:creationId xmlns:a16="http://schemas.microsoft.com/office/drawing/2014/main" id="{6D7682D8-EBCA-EA49-86FF-B6DA7FFB1168}"/>
                  </a:ext>
                </a:extLst>
              </p:cNvPr>
              <p:cNvSpPr/>
              <p:nvPr/>
            </p:nvSpPr>
            <p:spPr>
              <a:xfrm>
                <a:off x="8015656" y="3070984"/>
                <a:ext cx="497541" cy="98642"/>
              </a:xfrm>
              <a:prstGeom prst="pie">
                <a:avLst>
                  <a:gd name="adj1" fmla="val 1086575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Pie 167">
                <a:extLst>
                  <a:ext uri="{FF2B5EF4-FFF2-40B4-BE49-F238E27FC236}">
                    <a16:creationId xmlns:a16="http://schemas.microsoft.com/office/drawing/2014/main" id="{AA720D70-4EEE-3348-80D7-4776C2134A3E}"/>
                  </a:ext>
                </a:extLst>
              </p:cNvPr>
              <p:cNvSpPr/>
              <p:nvPr/>
            </p:nvSpPr>
            <p:spPr>
              <a:xfrm rot="10800000">
                <a:off x="8015655" y="3065842"/>
                <a:ext cx="497541" cy="98642"/>
              </a:xfrm>
              <a:prstGeom prst="pie">
                <a:avLst>
                  <a:gd name="adj1" fmla="val 10821967"/>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Freeform 168">
                <a:extLst>
                  <a:ext uri="{FF2B5EF4-FFF2-40B4-BE49-F238E27FC236}">
                    <a16:creationId xmlns:a16="http://schemas.microsoft.com/office/drawing/2014/main" id="{46EF3DD0-4649-C14A-830B-D2C036236310}"/>
                  </a:ext>
                </a:extLst>
              </p:cNvPr>
              <p:cNvSpPr/>
              <p:nvPr/>
            </p:nvSpPr>
            <p:spPr>
              <a:xfrm>
                <a:off x="8258487" y="3131429"/>
                <a:ext cx="254709" cy="136165"/>
              </a:xfrm>
              <a:custGeom>
                <a:avLst/>
                <a:gdLst>
                  <a:gd name="connsiteX0" fmla="*/ 248090 w 254709"/>
                  <a:gd name="connsiteY0" fmla="*/ 0 h 154467"/>
                  <a:gd name="connsiteX1" fmla="*/ 254709 w 254709"/>
                  <a:gd name="connsiteY1" fmla="*/ 6500 h 154467"/>
                  <a:gd name="connsiteX2" fmla="*/ 254708 w 254709"/>
                  <a:gd name="connsiteY2" fmla="*/ 105145 h 154467"/>
                  <a:gd name="connsiteX3" fmla="*/ 5937 w 254709"/>
                  <a:gd name="connsiteY3" fmla="*/ 154467 h 154467"/>
                  <a:gd name="connsiteX4" fmla="*/ 0 w 254709"/>
                  <a:gd name="connsiteY4" fmla="*/ 154230 h 154467"/>
                  <a:gd name="connsiteX5" fmla="*/ 0 w 254709"/>
                  <a:gd name="connsiteY5" fmla="*/ 45566 h 154467"/>
                  <a:gd name="connsiteX6" fmla="*/ 5937 w 254709"/>
                  <a:gd name="connsiteY6" fmla="*/ 45831 h 154467"/>
                  <a:gd name="connsiteX7" fmla="*/ 237291 w 254709"/>
                  <a:gd name="connsiteY7" fmla="*/ 11852 h 15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709" h="154467">
                    <a:moveTo>
                      <a:pt x="248090" y="0"/>
                    </a:moveTo>
                    <a:lnTo>
                      <a:pt x="254709" y="6500"/>
                    </a:lnTo>
                    <a:cubicBezTo>
                      <a:pt x="254709" y="39382"/>
                      <a:pt x="254708" y="72263"/>
                      <a:pt x="254708" y="105145"/>
                    </a:cubicBezTo>
                    <a:cubicBezTo>
                      <a:pt x="254708" y="132385"/>
                      <a:pt x="143329" y="154467"/>
                      <a:pt x="5937" y="154467"/>
                    </a:cubicBezTo>
                    <a:lnTo>
                      <a:pt x="0" y="154230"/>
                    </a:lnTo>
                    <a:lnTo>
                      <a:pt x="0" y="45566"/>
                    </a:lnTo>
                    <a:lnTo>
                      <a:pt x="5937" y="45831"/>
                    </a:lnTo>
                    <a:cubicBezTo>
                      <a:pt x="109940" y="45831"/>
                      <a:pt x="199174" y="31820"/>
                      <a:pt x="237291" y="11852"/>
                    </a:cubicBezTo>
                    <a:close/>
                  </a:path>
                </a:pathLst>
              </a:cu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cxnSp>
        <p:nvCxnSpPr>
          <p:cNvPr id="176" name="Straight Connector 175">
            <a:extLst>
              <a:ext uri="{FF2B5EF4-FFF2-40B4-BE49-F238E27FC236}">
                <a16:creationId xmlns:a16="http://schemas.microsoft.com/office/drawing/2014/main" id="{134D738D-E322-4D46-8C80-71FAC4E58386}"/>
              </a:ext>
            </a:extLst>
          </p:cNvPr>
          <p:cNvCxnSpPr>
            <a:cxnSpLocks/>
            <a:stCxn id="28" idx="2"/>
            <a:endCxn id="84" idx="0"/>
          </p:cNvCxnSpPr>
          <p:nvPr/>
        </p:nvCxnSpPr>
        <p:spPr>
          <a:xfrm>
            <a:off x="9909233" y="2539110"/>
            <a:ext cx="552067" cy="6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A6887CB-27E3-EF40-852D-04CDE5F70075}"/>
              </a:ext>
            </a:extLst>
          </p:cNvPr>
          <p:cNvCxnSpPr>
            <a:cxnSpLocks/>
            <a:stCxn id="82" idx="2"/>
            <a:endCxn id="103" idx="0"/>
          </p:cNvCxnSpPr>
          <p:nvPr/>
        </p:nvCxnSpPr>
        <p:spPr>
          <a:xfrm>
            <a:off x="10856674" y="2539110"/>
            <a:ext cx="552066" cy="67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1D90915-C3D6-0944-9B30-50BDC6EF3D13}"/>
              </a:ext>
            </a:extLst>
          </p:cNvPr>
          <p:cNvCxnSpPr>
            <a:cxnSpLocks/>
            <a:stCxn id="139" idx="2"/>
            <a:endCxn id="122" idx="0"/>
          </p:cNvCxnSpPr>
          <p:nvPr/>
        </p:nvCxnSpPr>
        <p:spPr>
          <a:xfrm flipV="1">
            <a:off x="6564531" y="2545837"/>
            <a:ext cx="2001887" cy="332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D6EBEA0-8888-D84D-BA32-2808F3B6705A}"/>
              </a:ext>
            </a:extLst>
          </p:cNvPr>
          <p:cNvSpPr/>
          <p:nvPr/>
        </p:nvSpPr>
        <p:spPr>
          <a:xfrm>
            <a:off x="6887492" y="2345212"/>
            <a:ext cx="442088" cy="442088"/>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TF</a:t>
            </a:r>
          </a:p>
        </p:txBody>
      </p:sp>
      <p:sp>
        <p:nvSpPr>
          <p:cNvPr id="184" name="Cloud 183">
            <a:extLst>
              <a:ext uri="{FF2B5EF4-FFF2-40B4-BE49-F238E27FC236}">
                <a16:creationId xmlns:a16="http://schemas.microsoft.com/office/drawing/2014/main" id="{B5628EF7-E074-464C-9F84-D9A5BD9F0AE1}"/>
              </a:ext>
            </a:extLst>
          </p:cNvPr>
          <p:cNvSpPr/>
          <p:nvPr/>
        </p:nvSpPr>
        <p:spPr>
          <a:xfrm>
            <a:off x="7624494" y="2363696"/>
            <a:ext cx="753009" cy="416878"/>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chemeClr val="tx1"/>
                </a:solidFill>
              </a:rPr>
              <a:t>PolII</a:t>
            </a:r>
            <a:endParaRPr lang="en-US" dirty="0">
              <a:solidFill>
                <a:schemeClr val="tx1"/>
              </a:solidFill>
            </a:endParaRPr>
          </a:p>
        </p:txBody>
      </p:sp>
      <p:cxnSp>
        <p:nvCxnSpPr>
          <p:cNvPr id="186" name="Straight Arrow Connector 185">
            <a:extLst>
              <a:ext uri="{FF2B5EF4-FFF2-40B4-BE49-F238E27FC236}">
                <a16:creationId xmlns:a16="http://schemas.microsoft.com/office/drawing/2014/main" id="{5F1E55E3-9088-474E-BD4D-6D09C63F7679}"/>
              </a:ext>
            </a:extLst>
          </p:cNvPr>
          <p:cNvCxnSpPr>
            <a:cxnSpLocks/>
          </p:cNvCxnSpPr>
          <p:nvPr/>
        </p:nvCxnSpPr>
        <p:spPr>
          <a:xfrm>
            <a:off x="7081797" y="1925852"/>
            <a:ext cx="0" cy="33730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4070CD9-B0E5-5641-A44E-E65134E3D456}"/>
              </a:ext>
            </a:extLst>
          </p:cNvPr>
          <p:cNvCxnSpPr/>
          <p:nvPr/>
        </p:nvCxnSpPr>
        <p:spPr>
          <a:xfrm flipV="1">
            <a:off x="7565474" y="2100658"/>
            <a:ext cx="0" cy="438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FE5F0A6-CDF8-094E-AA5C-B3D5EDF20A9F}"/>
              </a:ext>
            </a:extLst>
          </p:cNvPr>
          <p:cNvCxnSpPr/>
          <p:nvPr/>
        </p:nvCxnSpPr>
        <p:spPr>
          <a:xfrm>
            <a:off x="7565474" y="2100658"/>
            <a:ext cx="435524" cy="0"/>
          </a:xfrm>
          <a:prstGeom prst="line">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AE95DD3B-16AF-A64C-A774-CC211DF6E191}"/>
              </a:ext>
            </a:extLst>
          </p:cNvPr>
          <p:cNvGrpSpPr/>
          <p:nvPr/>
        </p:nvGrpSpPr>
        <p:grpSpPr>
          <a:xfrm>
            <a:off x="9080929" y="2352071"/>
            <a:ext cx="390223" cy="394589"/>
            <a:chOff x="3194797" y="1124592"/>
            <a:chExt cx="1285923" cy="1300315"/>
          </a:xfrm>
        </p:grpSpPr>
        <p:grpSp>
          <p:nvGrpSpPr>
            <p:cNvPr id="199" name="Group 198">
              <a:extLst>
                <a:ext uri="{FF2B5EF4-FFF2-40B4-BE49-F238E27FC236}">
                  <a16:creationId xmlns:a16="http://schemas.microsoft.com/office/drawing/2014/main" id="{AE24BCA2-BCB9-F049-9BE6-9029521E16A4}"/>
                </a:ext>
              </a:extLst>
            </p:cNvPr>
            <p:cNvGrpSpPr/>
            <p:nvPr/>
          </p:nvGrpSpPr>
          <p:grpSpPr>
            <a:xfrm>
              <a:off x="3672132" y="1124592"/>
              <a:ext cx="808588" cy="732673"/>
              <a:chOff x="1649855" y="1130685"/>
              <a:chExt cx="808588" cy="732673"/>
            </a:xfrm>
          </p:grpSpPr>
          <p:grpSp>
            <p:nvGrpSpPr>
              <p:cNvPr id="207" name="Group 206">
                <a:extLst>
                  <a:ext uri="{FF2B5EF4-FFF2-40B4-BE49-F238E27FC236}">
                    <a16:creationId xmlns:a16="http://schemas.microsoft.com/office/drawing/2014/main" id="{0F7635FF-4BFF-274E-AC72-D2A4E0AC7CF3}"/>
                  </a:ext>
                </a:extLst>
              </p:cNvPr>
              <p:cNvGrpSpPr/>
              <p:nvPr/>
            </p:nvGrpSpPr>
            <p:grpSpPr>
              <a:xfrm>
                <a:off x="1649855" y="1130685"/>
                <a:ext cx="808588" cy="712154"/>
                <a:chOff x="1267326" y="1018881"/>
                <a:chExt cx="808588" cy="712154"/>
              </a:xfrm>
            </p:grpSpPr>
            <p:sp>
              <p:nvSpPr>
                <p:cNvPr id="209" name="Pie 208">
                  <a:extLst>
                    <a:ext uri="{FF2B5EF4-FFF2-40B4-BE49-F238E27FC236}">
                      <a16:creationId xmlns:a16="http://schemas.microsoft.com/office/drawing/2014/main" id="{1E6C7E78-59D4-DE48-8165-2E2AE4661AD2}"/>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10" name="Chevron 209">
                  <a:extLst>
                    <a:ext uri="{FF2B5EF4-FFF2-40B4-BE49-F238E27FC236}">
                      <a16:creationId xmlns:a16="http://schemas.microsoft.com/office/drawing/2014/main" id="{9A3F2BFB-5003-CF45-87A9-10B98648DF6B}"/>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8" name="Freeform 207">
                <a:extLst>
                  <a:ext uri="{FF2B5EF4-FFF2-40B4-BE49-F238E27FC236}">
                    <a16:creationId xmlns:a16="http://schemas.microsoft.com/office/drawing/2014/main" id="{C0E4622A-AAAA-1F4C-98C9-B738E206372E}"/>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00" name="Group 199">
              <a:extLst>
                <a:ext uri="{FF2B5EF4-FFF2-40B4-BE49-F238E27FC236}">
                  <a16:creationId xmlns:a16="http://schemas.microsoft.com/office/drawing/2014/main" id="{C088D382-B2F7-4E45-9427-FE4143807E84}"/>
                </a:ext>
              </a:extLst>
            </p:cNvPr>
            <p:cNvGrpSpPr/>
            <p:nvPr/>
          </p:nvGrpSpPr>
          <p:grpSpPr>
            <a:xfrm rot="10800000">
              <a:off x="3194797" y="1692234"/>
              <a:ext cx="808588" cy="732673"/>
              <a:chOff x="1649855" y="1130685"/>
              <a:chExt cx="808588" cy="732673"/>
            </a:xfrm>
          </p:grpSpPr>
          <p:grpSp>
            <p:nvGrpSpPr>
              <p:cNvPr id="203" name="Group 202">
                <a:extLst>
                  <a:ext uri="{FF2B5EF4-FFF2-40B4-BE49-F238E27FC236}">
                    <a16:creationId xmlns:a16="http://schemas.microsoft.com/office/drawing/2014/main" id="{564F7E9E-B690-D646-81D9-C7152E7010BC}"/>
                  </a:ext>
                </a:extLst>
              </p:cNvPr>
              <p:cNvGrpSpPr/>
              <p:nvPr/>
            </p:nvGrpSpPr>
            <p:grpSpPr>
              <a:xfrm>
                <a:off x="1649855" y="1130685"/>
                <a:ext cx="808588" cy="712154"/>
                <a:chOff x="1267326" y="1018881"/>
                <a:chExt cx="808588" cy="712154"/>
              </a:xfrm>
            </p:grpSpPr>
            <p:sp>
              <p:nvSpPr>
                <p:cNvPr id="205" name="Pie 204">
                  <a:extLst>
                    <a:ext uri="{FF2B5EF4-FFF2-40B4-BE49-F238E27FC236}">
                      <a16:creationId xmlns:a16="http://schemas.microsoft.com/office/drawing/2014/main" id="{D51EFBDE-F561-B843-A079-9A5D16D2D882}"/>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06" name="Chevron 205">
                  <a:extLst>
                    <a:ext uri="{FF2B5EF4-FFF2-40B4-BE49-F238E27FC236}">
                      <a16:creationId xmlns:a16="http://schemas.microsoft.com/office/drawing/2014/main" id="{B132B1B8-0740-EE43-95A3-4AD28DC36FD1}"/>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4" name="Freeform 203">
                <a:extLst>
                  <a:ext uri="{FF2B5EF4-FFF2-40B4-BE49-F238E27FC236}">
                    <a16:creationId xmlns:a16="http://schemas.microsoft.com/office/drawing/2014/main" id="{165E1427-A3DB-4C40-A2A1-E132B6F61FCB}"/>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1" name="Straight Connector 200">
              <a:extLst>
                <a:ext uri="{FF2B5EF4-FFF2-40B4-BE49-F238E27FC236}">
                  <a16:creationId xmlns:a16="http://schemas.microsoft.com/office/drawing/2014/main" id="{8ED9CD29-6433-134C-974E-6017CEF03989}"/>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45474A1-8EA2-7740-8E07-36CFB60ACAE4}"/>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5FB736-7B11-174E-8E28-C3FBF1C03AC5}"/>
              </a:ext>
            </a:extLst>
          </p:cNvPr>
          <p:cNvGrpSpPr/>
          <p:nvPr/>
        </p:nvGrpSpPr>
        <p:grpSpPr>
          <a:xfrm>
            <a:off x="9995206" y="2349703"/>
            <a:ext cx="390223" cy="394589"/>
            <a:chOff x="3194797" y="1124592"/>
            <a:chExt cx="1285923" cy="1300315"/>
          </a:xfrm>
        </p:grpSpPr>
        <p:grpSp>
          <p:nvGrpSpPr>
            <p:cNvPr id="213" name="Group 212">
              <a:extLst>
                <a:ext uri="{FF2B5EF4-FFF2-40B4-BE49-F238E27FC236}">
                  <a16:creationId xmlns:a16="http://schemas.microsoft.com/office/drawing/2014/main" id="{469849C2-122C-6C4A-B5C3-7D7FBAD9F810}"/>
                </a:ext>
              </a:extLst>
            </p:cNvPr>
            <p:cNvGrpSpPr/>
            <p:nvPr/>
          </p:nvGrpSpPr>
          <p:grpSpPr>
            <a:xfrm>
              <a:off x="3672132" y="1124592"/>
              <a:ext cx="808588" cy="732673"/>
              <a:chOff x="1649855" y="1130685"/>
              <a:chExt cx="808588" cy="732673"/>
            </a:xfrm>
          </p:grpSpPr>
          <p:grpSp>
            <p:nvGrpSpPr>
              <p:cNvPr id="221" name="Group 220">
                <a:extLst>
                  <a:ext uri="{FF2B5EF4-FFF2-40B4-BE49-F238E27FC236}">
                    <a16:creationId xmlns:a16="http://schemas.microsoft.com/office/drawing/2014/main" id="{5881409E-95CB-0140-AA14-615C5D844B15}"/>
                  </a:ext>
                </a:extLst>
              </p:cNvPr>
              <p:cNvGrpSpPr/>
              <p:nvPr/>
            </p:nvGrpSpPr>
            <p:grpSpPr>
              <a:xfrm>
                <a:off x="1649855" y="1130685"/>
                <a:ext cx="808588" cy="712154"/>
                <a:chOff x="1267326" y="1018881"/>
                <a:chExt cx="808588" cy="712154"/>
              </a:xfrm>
            </p:grpSpPr>
            <p:sp>
              <p:nvSpPr>
                <p:cNvPr id="223" name="Pie 222">
                  <a:extLst>
                    <a:ext uri="{FF2B5EF4-FFF2-40B4-BE49-F238E27FC236}">
                      <a16:creationId xmlns:a16="http://schemas.microsoft.com/office/drawing/2014/main" id="{D4001253-5205-114E-92D0-38EBCB59DC20}"/>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24" name="Chevron 223">
                  <a:extLst>
                    <a:ext uri="{FF2B5EF4-FFF2-40B4-BE49-F238E27FC236}">
                      <a16:creationId xmlns:a16="http://schemas.microsoft.com/office/drawing/2014/main" id="{9FDAF725-B1F4-174B-93E7-2BB052A4E185}"/>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2" name="Freeform 221">
                <a:extLst>
                  <a:ext uri="{FF2B5EF4-FFF2-40B4-BE49-F238E27FC236}">
                    <a16:creationId xmlns:a16="http://schemas.microsoft.com/office/drawing/2014/main" id="{83BC8D83-AA34-6E47-A256-A783225F9079}"/>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4" name="Group 213">
              <a:extLst>
                <a:ext uri="{FF2B5EF4-FFF2-40B4-BE49-F238E27FC236}">
                  <a16:creationId xmlns:a16="http://schemas.microsoft.com/office/drawing/2014/main" id="{D90DFD22-7BEC-5D43-9401-73A75C5B68B3}"/>
                </a:ext>
              </a:extLst>
            </p:cNvPr>
            <p:cNvGrpSpPr/>
            <p:nvPr/>
          </p:nvGrpSpPr>
          <p:grpSpPr>
            <a:xfrm rot="10800000">
              <a:off x="3194797" y="1692234"/>
              <a:ext cx="808588" cy="732673"/>
              <a:chOff x="1649855" y="1130685"/>
              <a:chExt cx="808588" cy="732673"/>
            </a:xfrm>
          </p:grpSpPr>
          <p:grpSp>
            <p:nvGrpSpPr>
              <p:cNvPr id="217" name="Group 216">
                <a:extLst>
                  <a:ext uri="{FF2B5EF4-FFF2-40B4-BE49-F238E27FC236}">
                    <a16:creationId xmlns:a16="http://schemas.microsoft.com/office/drawing/2014/main" id="{37BDF0DC-A9BE-1146-8670-B5CF56EC2C4E}"/>
                  </a:ext>
                </a:extLst>
              </p:cNvPr>
              <p:cNvGrpSpPr/>
              <p:nvPr/>
            </p:nvGrpSpPr>
            <p:grpSpPr>
              <a:xfrm>
                <a:off x="1649855" y="1130685"/>
                <a:ext cx="808588" cy="712154"/>
                <a:chOff x="1267326" y="1018881"/>
                <a:chExt cx="808588" cy="712154"/>
              </a:xfrm>
            </p:grpSpPr>
            <p:sp>
              <p:nvSpPr>
                <p:cNvPr id="219" name="Pie 218">
                  <a:extLst>
                    <a:ext uri="{FF2B5EF4-FFF2-40B4-BE49-F238E27FC236}">
                      <a16:creationId xmlns:a16="http://schemas.microsoft.com/office/drawing/2014/main" id="{A8063612-1465-E447-ACA6-CA87ED1C357A}"/>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20" name="Chevron 219">
                  <a:extLst>
                    <a:ext uri="{FF2B5EF4-FFF2-40B4-BE49-F238E27FC236}">
                      <a16:creationId xmlns:a16="http://schemas.microsoft.com/office/drawing/2014/main" id="{1F0C5618-2D21-2E4E-8244-E25C2192BAAF}"/>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8" name="Freeform 217">
                <a:extLst>
                  <a:ext uri="{FF2B5EF4-FFF2-40B4-BE49-F238E27FC236}">
                    <a16:creationId xmlns:a16="http://schemas.microsoft.com/office/drawing/2014/main" id="{118B038B-9AFF-034C-ACD5-72D0A9D2EC00}"/>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15" name="Straight Connector 214">
              <a:extLst>
                <a:ext uri="{FF2B5EF4-FFF2-40B4-BE49-F238E27FC236}">
                  <a16:creationId xmlns:a16="http://schemas.microsoft.com/office/drawing/2014/main" id="{419FC995-4A9D-4045-8676-B5E2C644A62F}"/>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C6EA0F5E-16AA-F94F-A7B5-3AE3FBD9A783}"/>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487EDBC0-990D-2441-92F8-5D6D6E5180A2}"/>
              </a:ext>
            </a:extLst>
          </p:cNvPr>
          <p:cNvGrpSpPr/>
          <p:nvPr/>
        </p:nvGrpSpPr>
        <p:grpSpPr>
          <a:xfrm>
            <a:off x="11000103" y="2345212"/>
            <a:ext cx="390223" cy="394589"/>
            <a:chOff x="3194797" y="1124592"/>
            <a:chExt cx="1285923" cy="1300315"/>
          </a:xfrm>
        </p:grpSpPr>
        <p:grpSp>
          <p:nvGrpSpPr>
            <p:cNvPr id="226" name="Group 225">
              <a:extLst>
                <a:ext uri="{FF2B5EF4-FFF2-40B4-BE49-F238E27FC236}">
                  <a16:creationId xmlns:a16="http://schemas.microsoft.com/office/drawing/2014/main" id="{3D5675D6-0705-0D43-B153-A7FA94F40348}"/>
                </a:ext>
              </a:extLst>
            </p:cNvPr>
            <p:cNvGrpSpPr/>
            <p:nvPr/>
          </p:nvGrpSpPr>
          <p:grpSpPr>
            <a:xfrm>
              <a:off x="3672132" y="1124592"/>
              <a:ext cx="808588" cy="732673"/>
              <a:chOff x="1649855" y="1130685"/>
              <a:chExt cx="808588" cy="732673"/>
            </a:xfrm>
          </p:grpSpPr>
          <p:grpSp>
            <p:nvGrpSpPr>
              <p:cNvPr id="234" name="Group 233">
                <a:extLst>
                  <a:ext uri="{FF2B5EF4-FFF2-40B4-BE49-F238E27FC236}">
                    <a16:creationId xmlns:a16="http://schemas.microsoft.com/office/drawing/2014/main" id="{5F93D91F-194D-6C41-9D7E-EAE99076177E}"/>
                  </a:ext>
                </a:extLst>
              </p:cNvPr>
              <p:cNvGrpSpPr/>
              <p:nvPr/>
            </p:nvGrpSpPr>
            <p:grpSpPr>
              <a:xfrm>
                <a:off x="1649855" y="1130685"/>
                <a:ext cx="808588" cy="712154"/>
                <a:chOff x="1267326" y="1018881"/>
                <a:chExt cx="808588" cy="712154"/>
              </a:xfrm>
            </p:grpSpPr>
            <p:sp>
              <p:nvSpPr>
                <p:cNvPr id="236" name="Pie 235">
                  <a:extLst>
                    <a:ext uri="{FF2B5EF4-FFF2-40B4-BE49-F238E27FC236}">
                      <a16:creationId xmlns:a16="http://schemas.microsoft.com/office/drawing/2014/main" id="{FDEF317B-C15E-7A4E-A9BB-B67F0937C949}"/>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37" name="Chevron 236">
                  <a:extLst>
                    <a:ext uri="{FF2B5EF4-FFF2-40B4-BE49-F238E27FC236}">
                      <a16:creationId xmlns:a16="http://schemas.microsoft.com/office/drawing/2014/main" id="{EB088FCE-F530-AA4B-9151-42402797A89A}"/>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5" name="Freeform 234">
                <a:extLst>
                  <a:ext uri="{FF2B5EF4-FFF2-40B4-BE49-F238E27FC236}">
                    <a16:creationId xmlns:a16="http://schemas.microsoft.com/office/drawing/2014/main" id="{BABF8FEC-8D81-7C44-AB1D-C7647AF7BFA7}"/>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7" name="Group 226">
              <a:extLst>
                <a:ext uri="{FF2B5EF4-FFF2-40B4-BE49-F238E27FC236}">
                  <a16:creationId xmlns:a16="http://schemas.microsoft.com/office/drawing/2014/main" id="{6C37F1BC-801D-524B-888B-7BAA584268A6}"/>
                </a:ext>
              </a:extLst>
            </p:cNvPr>
            <p:cNvGrpSpPr/>
            <p:nvPr/>
          </p:nvGrpSpPr>
          <p:grpSpPr>
            <a:xfrm rot="10800000">
              <a:off x="3194797" y="1692234"/>
              <a:ext cx="808588" cy="732673"/>
              <a:chOff x="1649855" y="1130685"/>
              <a:chExt cx="808588" cy="732673"/>
            </a:xfrm>
          </p:grpSpPr>
          <p:grpSp>
            <p:nvGrpSpPr>
              <p:cNvPr id="230" name="Group 229">
                <a:extLst>
                  <a:ext uri="{FF2B5EF4-FFF2-40B4-BE49-F238E27FC236}">
                    <a16:creationId xmlns:a16="http://schemas.microsoft.com/office/drawing/2014/main" id="{47929A04-9C5C-3144-AAA8-ED0A993F0D7D}"/>
                  </a:ext>
                </a:extLst>
              </p:cNvPr>
              <p:cNvGrpSpPr/>
              <p:nvPr/>
            </p:nvGrpSpPr>
            <p:grpSpPr>
              <a:xfrm>
                <a:off x="1649855" y="1130685"/>
                <a:ext cx="808588" cy="712154"/>
                <a:chOff x="1267326" y="1018881"/>
                <a:chExt cx="808588" cy="712154"/>
              </a:xfrm>
            </p:grpSpPr>
            <p:sp>
              <p:nvSpPr>
                <p:cNvPr id="232" name="Pie 231">
                  <a:extLst>
                    <a:ext uri="{FF2B5EF4-FFF2-40B4-BE49-F238E27FC236}">
                      <a16:creationId xmlns:a16="http://schemas.microsoft.com/office/drawing/2014/main" id="{863F5374-50FD-FF4D-9FD1-5DE27D2FB6B2}"/>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33" name="Chevron 232">
                  <a:extLst>
                    <a:ext uri="{FF2B5EF4-FFF2-40B4-BE49-F238E27FC236}">
                      <a16:creationId xmlns:a16="http://schemas.microsoft.com/office/drawing/2014/main" id="{1EC78A5D-1709-E746-BFE7-7234C942CCBB}"/>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1" name="Freeform 230">
                <a:extLst>
                  <a:ext uri="{FF2B5EF4-FFF2-40B4-BE49-F238E27FC236}">
                    <a16:creationId xmlns:a16="http://schemas.microsoft.com/office/drawing/2014/main" id="{79CC9C51-90F8-EE4B-8599-AA74AC3A6217}"/>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28" name="Straight Connector 227">
              <a:extLst>
                <a:ext uri="{FF2B5EF4-FFF2-40B4-BE49-F238E27FC236}">
                  <a16:creationId xmlns:a16="http://schemas.microsoft.com/office/drawing/2014/main" id="{8B7217A6-ECBA-1047-93E0-20D42B946DF4}"/>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F969700-36E8-B548-863F-23F285F25453}"/>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E4C82680-AF32-3645-AF5C-B18CB4D7F507}"/>
              </a:ext>
            </a:extLst>
          </p:cNvPr>
          <p:cNvGrpSpPr/>
          <p:nvPr/>
        </p:nvGrpSpPr>
        <p:grpSpPr>
          <a:xfrm>
            <a:off x="8319125" y="2345178"/>
            <a:ext cx="390223" cy="394589"/>
            <a:chOff x="3194797" y="1124592"/>
            <a:chExt cx="1285923" cy="1300315"/>
          </a:xfrm>
        </p:grpSpPr>
        <p:grpSp>
          <p:nvGrpSpPr>
            <p:cNvPr id="239" name="Group 238">
              <a:extLst>
                <a:ext uri="{FF2B5EF4-FFF2-40B4-BE49-F238E27FC236}">
                  <a16:creationId xmlns:a16="http://schemas.microsoft.com/office/drawing/2014/main" id="{B8325A27-C1ED-E445-A121-2AA2552082A5}"/>
                </a:ext>
              </a:extLst>
            </p:cNvPr>
            <p:cNvGrpSpPr/>
            <p:nvPr/>
          </p:nvGrpSpPr>
          <p:grpSpPr>
            <a:xfrm>
              <a:off x="3672132" y="1124592"/>
              <a:ext cx="808588" cy="732673"/>
              <a:chOff x="1649855" y="1130685"/>
              <a:chExt cx="808588" cy="732673"/>
            </a:xfrm>
          </p:grpSpPr>
          <p:grpSp>
            <p:nvGrpSpPr>
              <p:cNvPr id="247" name="Group 246">
                <a:extLst>
                  <a:ext uri="{FF2B5EF4-FFF2-40B4-BE49-F238E27FC236}">
                    <a16:creationId xmlns:a16="http://schemas.microsoft.com/office/drawing/2014/main" id="{965C3E9C-872C-F246-AC2B-80964A368052}"/>
                  </a:ext>
                </a:extLst>
              </p:cNvPr>
              <p:cNvGrpSpPr/>
              <p:nvPr/>
            </p:nvGrpSpPr>
            <p:grpSpPr>
              <a:xfrm>
                <a:off x="1649855" y="1130685"/>
                <a:ext cx="808588" cy="712154"/>
                <a:chOff x="1267326" y="1018881"/>
                <a:chExt cx="808588" cy="712154"/>
              </a:xfrm>
            </p:grpSpPr>
            <p:sp>
              <p:nvSpPr>
                <p:cNvPr id="249" name="Pie 248">
                  <a:extLst>
                    <a:ext uri="{FF2B5EF4-FFF2-40B4-BE49-F238E27FC236}">
                      <a16:creationId xmlns:a16="http://schemas.microsoft.com/office/drawing/2014/main" id="{AE1733CB-9569-834E-81CF-1BF4B596BC5E}"/>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50" name="Chevron 249">
                  <a:extLst>
                    <a:ext uri="{FF2B5EF4-FFF2-40B4-BE49-F238E27FC236}">
                      <a16:creationId xmlns:a16="http://schemas.microsoft.com/office/drawing/2014/main" id="{9D2E239A-F4A3-6848-A08F-7B3D74D40790}"/>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8" name="Freeform 247">
                <a:extLst>
                  <a:ext uri="{FF2B5EF4-FFF2-40B4-BE49-F238E27FC236}">
                    <a16:creationId xmlns:a16="http://schemas.microsoft.com/office/drawing/2014/main" id="{C348915B-157F-8B49-B8DA-CEE45673FB50}"/>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0" name="Group 239">
              <a:extLst>
                <a:ext uri="{FF2B5EF4-FFF2-40B4-BE49-F238E27FC236}">
                  <a16:creationId xmlns:a16="http://schemas.microsoft.com/office/drawing/2014/main" id="{5613A46C-11C3-3745-AC88-A06A71206F3F}"/>
                </a:ext>
              </a:extLst>
            </p:cNvPr>
            <p:cNvGrpSpPr/>
            <p:nvPr/>
          </p:nvGrpSpPr>
          <p:grpSpPr>
            <a:xfrm rot="10800000">
              <a:off x="3194797" y="1692234"/>
              <a:ext cx="808588" cy="732673"/>
              <a:chOff x="1649855" y="1130685"/>
              <a:chExt cx="808588" cy="732673"/>
            </a:xfrm>
          </p:grpSpPr>
          <p:grpSp>
            <p:nvGrpSpPr>
              <p:cNvPr id="243" name="Group 242">
                <a:extLst>
                  <a:ext uri="{FF2B5EF4-FFF2-40B4-BE49-F238E27FC236}">
                    <a16:creationId xmlns:a16="http://schemas.microsoft.com/office/drawing/2014/main" id="{065EC901-0EE5-5649-9B97-1045BBB48D2F}"/>
                  </a:ext>
                </a:extLst>
              </p:cNvPr>
              <p:cNvGrpSpPr/>
              <p:nvPr/>
            </p:nvGrpSpPr>
            <p:grpSpPr>
              <a:xfrm>
                <a:off x="1649855" y="1130685"/>
                <a:ext cx="808588" cy="712154"/>
                <a:chOff x="1267326" y="1018881"/>
                <a:chExt cx="808588" cy="712154"/>
              </a:xfrm>
            </p:grpSpPr>
            <p:sp>
              <p:nvSpPr>
                <p:cNvPr id="245" name="Pie 244">
                  <a:extLst>
                    <a:ext uri="{FF2B5EF4-FFF2-40B4-BE49-F238E27FC236}">
                      <a16:creationId xmlns:a16="http://schemas.microsoft.com/office/drawing/2014/main" id="{6768E6D9-66DF-AE4B-8267-B47CC7513F6C}"/>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46" name="Chevron 245">
                  <a:extLst>
                    <a:ext uri="{FF2B5EF4-FFF2-40B4-BE49-F238E27FC236}">
                      <a16:creationId xmlns:a16="http://schemas.microsoft.com/office/drawing/2014/main" id="{656A043E-6DF4-F24E-83D5-49386DE6CD11}"/>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4" name="Freeform 243">
                <a:extLst>
                  <a:ext uri="{FF2B5EF4-FFF2-40B4-BE49-F238E27FC236}">
                    <a16:creationId xmlns:a16="http://schemas.microsoft.com/office/drawing/2014/main" id="{220DA401-4324-A841-A7FE-BF3069119BDC}"/>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41" name="Straight Connector 240">
              <a:extLst>
                <a:ext uri="{FF2B5EF4-FFF2-40B4-BE49-F238E27FC236}">
                  <a16:creationId xmlns:a16="http://schemas.microsoft.com/office/drawing/2014/main" id="{EF795A48-C4E8-7548-AF8D-67BB00BADD30}"/>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D26AA69B-3F25-AA46-92FB-1B48AE95ACFC}"/>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5CEE0D81-9F8F-624C-9496-3A73A2E94712}"/>
              </a:ext>
            </a:extLst>
          </p:cNvPr>
          <p:cNvGrpSpPr/>
          <p:nvPr/>
        </p:nvGrpSpPr>
        <p:grpSpPr>
          <a:xfrm>
            <a:off x="7302003" y="2363695"/>
            <a:ext cx="390223" cy="394589"/>
            <a:chOff x="3194797" y="1124592"/>
            <a:chExt cx="1285923" cy="1300315"/>
          </a:xfrm>
        </p:grpSpPr>
        <p:grpSp>
          <p:nvGrpSpPr>
            <p:cNvPr id="252" name="Group 251">
              <a:extLst>
                <a:ext uri="{FF2B5EF4-FFF2-40B4-BE49-F238E27FC236}">
                  <a16:creationId xmlns:a16="http://schemas.microsoft.com/office/drawing/2014/main" id="{76FE62C5-3D10-9C41-A8B4-F4F2E968FABD}"/>
                </a:ext>
              </a:extLst>
            </p:cNvPr>
            <p:cNvGrpSpPr/>
            <p:nvPr/>
          </p:nvGrpSpPr>
          <p:grpSpPr>
            <a:xfrm>
              <a:off x="3672132" y="1124592"/>
              <a:ext cx="808588" cy="732673"/>
              <a:chOff x="1649855" y="1130685"/>
              <a:chExt cx="808588" cy="732673"/>
            </a:xfrm>
          </p:grpSpPr>
          <p:grpSp>
            <p:nvGrpSpPr>
              <p:cNvPr id="260" name="Group 259">
                <a:extLst>
                  <a:ext uri="{FF2B5EF4-FFF2-40B4-BE49-F238E27FC236}">
                    <a16:creationId xmlns:a16="http://schemas.microsoft.com/office/drawing/2014/main" id="{AF0907E4-148F-D64F-BACC-9D00FD1FD33A}"/>
                  </a:ext>
                </a:extLst>
              </p:cNvPr>
              <p:cNvGrpSpPr/>
              <p:nvPr/>
            </p:nvGrpSpPr>
            <p:grpSpPr>
              <a:xfrm>
                <a:off x="1649855" y="1130685"/>
                <a:ext cx="808588" cy="712154"/>
                <a:chOff x="1267326" y="1018881"/>
                <a:chExt cx="808588" cy="712154"/>
              </a:xfrm>
            </p:grpSpPr>
            <p:sp>
              <p:nvSpPr>
                <p:cNvPr id="262" name="Pie 261">
                  <a:extLst>
                    <a:ext uri="{FF2B5EF4-FFF2-40B4-BE49-F238E27FC236}">
                      <a16:creationId xmlns:a16="http://schemas.microsoft.com/office/drawing/2014/main" id="{7E76BB5B-0855-DE40-8E2D-72D122CE9321}"/>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63" name="Chevron 262">
                  <a:extLst>
                    <a:ext uri="{FF2B5EF4-FFF2-40B4-BE49-F238E27FC236}">
                      <a16:creationId xmlns:a16="http://schemas.microsoft.com/office/drawing/2014/main" id="{1467829E-3CDC-5941-AA59-7A01A9A39742}"/>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1" name="Freeform 260">
                <a:extLst>
                  <a:ext uri="{FF2B5EF4-FFF2-40B4-BE49-F238E27FC236}">
                    <a16:creationId xmlns:a16="http://schemas.microsoft.com/office/drawing/2014/main" id="{0B6DDFD3-81D2-4848-AB1A-5BED4083D123}"/>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3" name="Group 252">
              <a:extLst>
                <a:ext uri="{FF2B5EF4-FFF2-40B4-BE49-F238E27FC236}">
                  <a16:creationId xmlns:a16="http://schemas.microsoft.com/office/drawing/2014/main" id="{71DCF17D-9FD8-3240-85B0-A1E0F8490FA1}"/>
                </a:ext>
              </a:extLst>
            </p:cNvPr>
            <p:cNvGrpSpPr/>
            <p:nvPr/>
          </p:nvGrpSpPr>
          <p:grpSpPr>
            <a:xfrm rot="10800000">
              <a:off x="3194797" y="1692234"/>
              <a:ext cx="808588" cy="732673"/>
              <a:chOff x="1649855" y="1130685"/>
              <a:chExt cx="808588" cy="732673"/>
            </a:xfrm>
          </p:grpSpPr>
          <p:grpSp>
            <p:nvGrpSpPr>
              <p:cNvPr id="256" name="Group 255">
                <a:extLst>
                  <a:ext uri="{FF2B5EF4-FFF2-40B4-BE49-F238E27FC236}">
                    <a16:creationId xmlns:a16="http://schemas.microsoft.com/office/drawing/2014/main" id="{F4F30CD6-9157-7B41-927B-04758F8C5163}"/>
                  </a:ext>
                </a:extLst>
              </p:cNvPr>
              <p:cNvGrpSpPr/>
              <p:nvPr/>
            </p:nvGrpSpPr>
            <p:grpSpPr>
              <a:xfrm>
                <a:off x="1649855" y="1130685"/>
                <a:ext cx="808588" cy="712154"/>
                <a:chOff x="1267326" y="1018881"/>
                <a:chExt cx="808588" cy="712154"/>
              </a:xfrm>
            </p:grpSpPr>
            <p:sp>
              <p:nvSpPr>
                <p:cNvPr id="258" name="Pie 257">
                  <a:extLst>
                    <a:ext uri="{FF2B5EF4-FFF2-40B4-BE49-F238E27FC236}">
                      <a16:creationId xmlns:a16="http://schemas.microsoft.com/office/drawing/2014/main" id="{622F6D52-591A-0241-A445-67F4644F2CAB}"/>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59" name="Chevron 258">
                  <a:extLst>
                    <a:ext uri="{FF2B5EF4-FFF2-40B4-BE49-F238E27FC236}">
                      <a16:creationId xmlns:a16="http://schemas.microsoft.com/office/drawing/2014/main" id="{33AD0B14-E994-FE4C-B0F5-674DFB4745C0}"/>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7" name="Freeform 256">
                <a:extLst>
                  <a:ext uri="{FF2B5EF4-FFF2-40B4-BE49-F238E27FC236}">
                    <a16:creationId xmlns:a16="http://schemas.microsoft.com/office/drawing/2014/main" id="{CA5E5ED5-D90E-064C-8F47-3B04FFB19D83}"/>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54" name="Straight Connector 253">
              <a:extLst>
                <a:ext uri="{FF2B5EF4-FFF2-40B4-BE49-F238E27FC236}">
                  <a16:creationId xmlns:a16="http://schemas.microsoft.com/office/drawing/2014/main" id="{D79171D7-16DC-1D44-8B4A-B70F7354D078}"/>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F024934-B58F-5E4E-8E55-93183920BEB1}"/>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451B36F3-09A6-0D49-8574-86DA170C7263}"/>
              </a:ext>
            </a:extLst>
          </p:cNvPr>
          <p:cNvGrpSpPr/>
          <p:nvPr/>
        </p:nvGrpSpPr>
        <p:grpSpPr>
          <a:xfrm>
            <a:off x="6500547" y="2373082"/>
            <a:ext cx="390223" cy="394589"/>
            <a:chOff x="3194797" y="1124592"/>
            <a:chExt cx="1285923" cy="1300315"/>
          </a:xfrm>
        </p:grpSpPr>
        <p:grpSp>
          <p:nvGrpSpPr>
            <p:cNvPr id="265" name="Group 264">
              <a:extLst>
                <a:ext uri="{FF2B5EF4-FFF2-40B4-BE49-F238E27FC236}">
                  <a16:creationId xmlns:a16="http://schemas.microsoft.com/office/drawing/2014/main" id="{41FF5EA6-4F13-E648-A9C7-6315E424245C}"/>
                </a:ext>
              </a:extLst>
            </p:cNvPr>
            <p:cNvGrpSpPr/>
            <p:nvPr/>
          </p:nvGrpSpPr>
          <p:grpSpPr>
            <a:xfrm>
              <a:off x="3672132" y="1124592"/>
              <a:ext cx="808588" cy="732673"/>
              <a:chOff x="1649855" y="1130685"/>
              <a:chExt cx="808588" cy="732673"/>
            </a:xfrm>
          </p:grpSpPr>
          <p:grpSp>
            <p:nvGrpSpPr>
              <p:cNvPr id="273" name="Group 272">
                <a:extLst>
                  <a:ext uri="{FF2B5EF4-FFF2-40B4-BE49-F238E27FC236}">
                    <a16:creationId xmlns:a16="http://schemas.microsoft.com/office/drawing/2014/main" id="{FC97EDCE-1AF5-0843-AB5C-800D8283FC42}"/>
                  </a:ext>
                </a:extLst>
              </p:cNvPr>
              <p:cNvGrpSpPr/>
              <p:nvPr/>
            </p:nvGrpSpPr>
            <p:grpSpPr>
              <a:xfrm>
                <a:off x="1649855" y="1130685"/>
                <a:ext cx="808588" cy="712154"/>
                <a:chOff x="1267326" y="1018881"/>
                <a:chExt cx="808588" cy="712154"/>
              </a:xfrm>
            </p:grpSpPr>
            <p:sp>
              <p:nvSpPr>
                <p:cNvPr id="275" name="Pie 274">
                  <a:extLst>
                    <a:ext uri="{FF2B5EF4-FFF2-40B4-BE49-F238E27FC236}">
                      <a16:creationId xmlns:a16="http://schemas.microsoft.com/office/drawing/2014/main" id="{AF2B0B30-CB92-BC42-A230-96806BAB0411}"/>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76" name="Chevron 275">
                  <a:extLst>
                    <a:ext uri="{FF2B5EF4-FFF2-40B4-BE49-F238E27FC236}">
                      <a16:creationId xmlns:a16="http://schemas.microsoft.com/office/drawing/2014/main" id="{69D4DECC-0CC8-084A-80E8-DC8A7E32A3A6}"/>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4" name="Freeform 273">
                <a:extLst>
                  <a:ext uri="{FF2B5EF4-FFF2-40B4-BE49-F238E27FC236}">
                    <a16:creationId xmlns:a16="http://schemas.microsoft.com/office/drawing/2014/main" id="{046FBA3A-99CA-6344-9B3C-9981DA30FB9C}"/>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6" name="Group 265">
              <a:extLst>
                <a:ext uri="{FF2B5EF4-FFF2-40B4-BE49-F238E27FC236}">
                  <a16:creationId xmlns:a16="http://schemas.microsoft.com/office/drawing/2014/main" id="{655FBF15-C299-8047-8324-4FC0AD37A5B8}"/>
                </a:ext>
              </a:extLst>
            </p:cNvPr>
            <p:cNvGrpSpPr/>
            <p:nvPr/>
          </p:nvGrpSpPr>
          <p:grpSpPr>
            <a:xfrm rot="10800000">
              <a:off x="3194797" y="1692234"/>
              <a:ext cx="808588" cy="732673"/>
              <a:chOff x="1649855" y="1130685"/>
              <a:chExt cx="808588" cy="732673"/>
            </a:xfrm>
          </p:grpSpPr>
          <p:grpSp>
            <p:nvGrpSpPr>
              <p:cNvPr id="269" name="Group 268">
                <a:extLst>
                  <a:ext uri="{FF2B5EF4-FFF2-40B4-BE49-F238E27FC236}">
                    <a16:creationId xmlns:a16="http://schemas.microsoft.com/office/drawing/2014/main" id="{FD2DF3CA-F775-FC4F-B5A6-0239B53B31C7}"/>
                  </a:ext>
                </a:extLst>
              </p:cNvPr>
              <p:cNvGrpSpPr/>
              <p:nvPr/>
            </p:nvGrpSpPr>
            <p:grpSpPr>
              <a:xfrm>
                <a:off x="1649855" y="1130685"/>
                <a:ext cx="808588" cy="712154"/>
                <a:chOff x="1267326" y="1018881"/>
                <a:chExt cx="808588" cy="712154"/>
              </a:xfrm>
            </p:grpSpPr>
            <p:sp>
              <p:nvSpPr>
                <p:cNvPr id="271" name="Pie 270">
                  <a:extLst>
                    <a:ext uri="{FF2B5EF4-FFF2-40B4-BE49-F238E27FC236}">
                      <a16:creationId xmlns:a16="http://schemas.microsoft.com/office/drawing/2014/main" id="{9079BB80-F356-4047-A5BC-23A7A6FD9F13}"/>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72" name="Chevron 271">
                  <a:extLst>
                    <a:ext uri="{FF2B5EF4-FFF2-40B4-BE49-F238E27FC236}">
                      <a16:creationId xmlns:a16="http://schemas.microsoft.com/office/drawing/2014/main" id="{171ECD3F-4B1D-1242-8DFD-04C1F1BAE59D}"/>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0" name="Freeform 269">
                <a:extLst>
                  <a:ext uri="{FF2B5EF4-FFF2-40B4-BE49-F238E27FC236}">
                    <a16:creationId xmlns:a16="http://schemas.microsoft.com/office/drawing/2014/main" id="{D21A9171-4CF2-C84C-95C8-487D52CE7E47}"/>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7" name="Straight Connector 266">
              <a:extLst>
                <a:ext uri="{FF2B5EF4-FFF2-40B4-BE49-F238E27FC236}">
                  <a16:creationId xmlns:a16="http://schemas.microsoft.com/office/drawing/2014/main" id="{33B2F165-8935-004C-8002-931191EBBFBD}"/>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A97B06-42FC-C44A-978D-681E45408C22}"/>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F7025381-184C-C74D-BA67-DEE04F4FDF50}"/>
              </a:ext>
            </a:extLst>
          </p:cNvPr>
          <p:cNvGrpSpPr/>
          <p:nvPr/>
        </p:nvGrpSpPr>
        <p:grpSpPr>
          <a:xfrm>
            <a:off x="5908698" y="2352682"/>
            <a:ext cx="390223" cy="394589"/>
            <a:chOff x="3194797" y="1124592"/>
            <a:chExt cx="1285923" cy="1300315"/>
          </a:xfrm>
        </p:grpSpPr>
        <p:grpSp>
          <p:nvGrpSpPr>
            <p:cNvPr id="278" name="Group 277">
              <a:extLst>
                <a:ext uri="{FF2B5EF4-FFF2-40B4-BE49-F238E27FC236}">
                  <a16:creationId xmlns:a16="http://schemas.microsoft.com/office/drawing/2014/main" id="{45EE5677-06C0-194A-B3FA-A2005803872D}"/>
                </a:ext>
              </a:extLst>
            </p:cNvPr>
            <p:cNvGrpSpPr/>
            <p:nvPr/>
          </p:nvGrpSpPr>
          <p:grpSpPr>
            <a:xfrm>
              <a:off x="3672132" y="1124592"/>
              <a:ext cx="808588" cy="732673"/>
              <a:chOff x="1649855" y="1130685"/>
              <a:chExt cx="808588" cy="732673"/>
            </a:xfrm>
          </p:grpSpPr>
          <p:grpSp>
            <p:nvGrpSpPr>
              <p:cNvPr id="286" name="Group 285">
                <a:extLst>
                  <a:ext uri="{FF2B5EF4-FFF2-40B4-BE49-F238E27FC236}">
                    <a16:creationId xmlns:a16="http://schemas.microsoft.com/office/drawing/2014/main" id="{C9B722B3-6EC3-C147-BB37-D9A5950DC679}"/>
                  </a:ext>
                </a:extLst>
              </p:cNvPr>
              <p:cNvGrpSpPr/>
              <p:nvPr/>
            </p:nvGrpSpPr>
            <p:grpSpPr>
              <a:xfrm>
                <a:off x="1649855" y="1130685"/>
                <a:ext cx="808588" cy="712154"/>
                <a:chOff x="1267326" y="1018881"/>
                <a:chExt cx="808588" cy="712154"/>
              </a:xfrm>
            </p:grpSpPr>
            <p:sp>
              <p:nvSpPr>
                <p:cNvPr id="288" name="Pie 287">
                  <a:extLst>
                    <a:ext uri="{FF2B5EF4-FFF2-40B4-BE49-F238E27FC236}">
                      <a16:creationId xmlns:a16="http://schemas.microsoft.com/office/drawing/2014/main" id="{1E7F5E01-6E92-1B42-B39F-ED802CA77837}"/>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89" name="Chevron 288">
                  <a:extLst>
                    <a:ext uri="{FF2B5EF4-FFF2-40B4-BE49-F238E27FC236}">
                      <a16:creationId xmlns:a16="http://schemas.microsoft.com/office/drawing/2014/main" id="{D3F1F9D7-5F49-6E44-8477-4B9FA0989EB0}"/>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7" name="Freeform 286">
                <a:extLst>
                  <a:ext uri="{FF2B5EF4-FFF2-40B4-BE49-F238E27FC236}">
                    <a16:creationId xmlns:a16="http://schemas.microsoft.com/office/drawing/2014/main" id="{EEFC8030-7607-F945-B724-DD3C3532675E}"/>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9" name="Group 278">
              <a:extLst>
                <a:ext uri="{FF2B5EF4-FFF2-40B4-BE49-F238E27FC236}">
                  <a16:creationId xmlns:a16="http://schemas.microsoft.com/office/drawing/2014/main" id="{466C9018-9D16-314C-9FA4-FB0B1EDF8D2C}"/>
                </a:ext>
              </a:extLst>
            </p:cNvPr>
            <p:cNvGrpSpPr/>
            <p:nvPr/>
          </p:nvGrpSpPr>
          <p:grpSpPr>
            <a:xfrm rot="10800000">
              <a:off x="3194797" y="1692234"/>
              <a:ext cx="808588" cy="732673"/>
              <a:chOff x="1649855" y="1130685"/>
              <a:chExt cx="808588" cy="732673"/>
            </a:xfrm>
          </p:grpSpPr>
          <p:grpSp>
            <p:nvGrpSpPr>
              <p:cNvPr id="282" name="Group 281">
                <a:extLst>
                  <a:ext uri="{FF2B5EF4-FFF2-40B4-BE49-F238E27FC236}">
                    <a16:creationId xmlns:a16="http://schemas.microsoft.com/office/drawing/2014/main" id="{066B6F5F-32D9-104D-A8FE-44A258BEAE76}"/>
                  </a:ext>
                </a:extLst>
              </p:cNvPr>
              <p:cNvGrpSpPr/>
              <p:nvPr/>
            </p:nvGrpSpPr>
            <p:grpSpPr>
              <a:xfrm>
                <a:off x="1649855" y="1130685"/>
                <a:ext cx="808588" cy="712154"/>
                <a:chOff x="1267326" y="1018881"/>
                <a:chExt cx="808588" cy="712154"/>
              </a:xfrm>
            </p:grpSpPr>
            <p:sp>
              <p:nvSpPr>
                <p:cNvPr id="284" name="Pie 283">
                  <a:extLst>
                    <a:ext uri="{FF2B5EF4-FFF2-40B4-BE49-F238E27FC236}">
                      <a16:creationId xmlns:a16="http://schemas.microsoft.com/office/drawing/2014/main" id="{088020AD-61B6-194A-BB79-D29F72915E65}"/>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85" name="Chevron 284">
                  <a:extLst>
                    <a:ext uri="{FF2B5EF4-FFF2-40B4-BE49-F238E27FC236}">
                      <a16:creationId xmlns:a16="http://schemas.microsoft.com/office/drawing/2014/main" id="{5C4236F1-32A7-9A40-8E17-E86CB6CE6755}"/>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3" name="Freeform 282">
                <a:extLst>
                  <a:ext uri="{FF2B5EF4-FFF2-40B4-BE49-F238E27FC236}">
                    <a16:creationId xmlns:a16="http://schemas.microsoft.com/office/drawing/2014/main" id="{24E2198D-562F-AF4A-95F0-CE5458F73830}"/>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80" name="Straight Connector 279">
              <a:extLst>
                <a:ext uri="{FF2B5EF4-FFF2-40B4-BE49-F238E27FC236}">
                  <a16:creationId xmlns:a16="http://schemas.microsoft.com/office/drawing/2014/main" id="{362F7BE5-0D18-C444-8FA7-F604CDAF934B}"/>
                </a:ext>
              </a:extLst>
            </p:cNvPr>
            <p:cNvCxnSpPr/>
            <p:nvPr/>
          </p:nvCxnSpPr>
          <p:spPr>
            <a:xfrm>
              <a:off x="3393471" y="1449186"/>
              <a:ext cx="301327" cy="0"/>
            </a:xfrm>
            <a:prstGeom prst="line">
              <a:avLst/>
            </a:prstGeom>
            <a:ln w="508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BA844B4-3C6D-B04B-B09A-F1ACEA0EC380}"/>
                </a:ext>
              </a:extLst>
            </p:cNvPr>
            <p:cNvCxnSpPr>
              <a:cxnSpLocks/>
            </p:cNvCxnSpPr>
            <p:nvPr/>
          </p:nvCxnSpPr>
          <p:spPr>
            <a:xfrm>
              <a:off x="4021545" y="2086328"/>
              <a:ext cx="301327" cy="0"/>
            </a:xfrm>
            <a:prstGeom prst="line">
              <a:avLst/>
            </a:prstGeom>
            <a:ln w="50800" cmpd="dbl">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90" name="TextBox 289">
            <a:extLst>
              <a:ext uri="{FF2B5EF4-FFF2-40B4-BE49-F238E27FC236}">
                <a16:creationId xmlns:a16="http://schemas.microsoft.com/office/drawing/2014/main" id="{689D9FED-EAED-2549-AE66-C8977281CEA9}"/>
              </a:ext>
            </a:extLst>
          </p:cNvPr>
          <p:cNvSpPr txBox="1"/>
          <p:nvPr/>
        </p:nvSpPr>
        <p:spPr>
          <a:xfrm>
            <a:off x="10541164" y="1595743"/>
            <a:ext cx="1329403" cy="369332"/>
          </a:xfrm>
          <a:prstGeom prst="rect">
            <a:avLst/>
          </a:prstGeom>
          <a:noFill/>
        </p:spPr>
        <p:txBody>
          <a:bodyPr wrap="none" rtlCol="0">
            <a:spAutoFit/>
          </a:bodyPr>
          <a:lstStyle/>
          <a:p>
            <a:r>
              <a:rPr lang="en-US" dirty="0"/>
              <a:t>Transposase</a:t>
            </a:r>
          </a:p>
        </p:txBody>
      </p:sp>
      <p:cxnSp>
        <p:nvCxnSpPr>
          <p:cNvPr id="292" name="Straight Arrow Connector 291">
            <a:extLst>
              <a:ext uri="{FF2B5EF4-FFF2-40B4-BE49-F238E27FC236}">
                <a16:creationId xmlns:a16="http://schemas.microsoft.com/office/drawing/2014/main" id="{7F86C1E5-3221-4C4D-AFCE-D5DF4AA797F5}"/>
              </a:ext>
            </a:extLst>
          </p:cNvPr>
          <p:cNvCxnSpPr>
            <a:stCxn id="290" idx="2"/>
            <a:endCxn id="236" idx="2"/>
          </p:cNvCxnSpPr>
          <p:nvPr/>
        </p:nvCxnSpPr>
        <p:spPr>
          <a:xfrm>
            <a:off x="11205866" y="1965075"/>
            <a:ext cx="0" cy="411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20705040-E308-4C48-83FD-3F6B4BECEEB4}"/>
              </a:ext>
            </a:extLst>
          </p:cNvPr>
          <p:cNvSpPr txBox="1"/>
          <p:nvPr/>
        </p:nvSpPr>
        <p:spPr>
          <a:xfrm>
            <a:off x="8208960" y="1556520"/>
            <a:ext cx="1327608" cy="369332"/>
          </a:xfrm>
          <a:prstGeom prst="rect">
            <a:avLst/>
          </a:prstGeom>
          <a:noFill/>
        </p:spPr>
        <p:txBody>
          <a:bodyPr wrap="none" rtlCol="0">
            <a:spAutoFit/>
          </a:bodyPr>
          <a:lstStyle/>
          <a:p>
            <a:r>
              <a:rPr lang="en-US" dirty="0"/>
              <a:t>nucleosome</a:t>
            </a:r>
          </a:p>
        </p:txBody>
      </p:sp>
      <p:cxnSp>
        <p:nvCxnSpPr>
          <p:cNvPr id="295" name="Straight Arrow Connector 294">
            <a:extLst>
              <a:ext uri="{FF2B5EF4-FFF2-40B4-BE49-F238E27FC236}">
                <a16:creationId xmlns:a16="http://schemas.microsoft.com/office/drawing/2014/main" id="{337C68E6-CDC3-8549-959F-BDF6992218F1}"/>
              </a:ext>
            </a:extLst>
          </p:cNvPr>
          <p:cNvCxnSpPr>
            <a:stCxn id="293" idx="2"/>
            <a:endCxn id="122" idx="5"/>
          </p:cNvCxnSpPr>
          <p:nvPr/>
        </p:nvCxnSpPr>
        <p:spPr>
          <a:xfrm>
            <a:off x="8872764" y="1925852"/>
            <a:ext cx="0" cy="26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8E4C7400-5FBF-5F4A-A7A9-BFEC7995961E}"/>
              </a:ext>
            </a:extLst>
          </p:cNvPr>
          <p:cNvCxnSpPr>
            <a:cxnSpLocks/>
          </p:cNvCxnSpPr>
          <p:nvPr/>
        </p:nvCxnSpPr>
        <p:spPr>
          <a:xfrm>
            <a:off x="6762417" y="3067798"/>
            <a:ext cx="7088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7A10988-6502-1041-8761-2F5D490BCA02}"/>
              </a:ext>
            </a:extLst>
          </p:cNvPr>
          <p:cNvCxnSpPr>
            <a:cxnSpLocks/>
          </p:cNvCxnSpPr>
          <p:nvPr/>
        </p:nvCxnSpPr>
        <p:spPr>
          <a:xfrm>
            <a:off x="7563873" y="3067798"/>
            <a:ext cx="8722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4" name="Freeform 303">
            <a:extLst>
              <a:ext uri="{FF2B5EF4-FFF2-40B4-BE49-F238E27FC236}">
                <a16:creationId xmlns:a16="http://schemas.microsoft.com/office/drawing/2014/main" id="{427EF4FE-5882-1844-8E6F-5AF94ADCDD23}"/>
              </a:ext>
            </a:extLst>
          </p:cNvPr>
          <p:cNvSpPr/>
          <p:nvPr/>
        </p:nvSpPr>
        <p:spPr>
          <a:xfrm>
            <a:off x="8564746" y="3766353"/>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305">
            <a:extLst>
              <a:ext uri="{FF2B5EF4-FFF2-40B4-BE49-F238E27FC236}">
                <a16:creationId xmlns:a16="http://schemas.microsoft.com/office/drawing/2014/main" id="{1AB1EC26-4DB3-D342-AC4C-EAAD8CCD25E2}"/>
              </a:ext>
            </a:extLst>
          </p:cNvPr>
          <p:cNvSpPr/>
          <p:nvPr/>
        </p:nvSpPr>
        <p:spPr>
          <a:xfrm>
            <a:off x="8576108" y="4469899"/>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a:extLst>
              <a:ext uri="{FF2B5EF4-FFF2-40B4-BE49-F238E27FC236}">
                <a16:creationId xmlns:a16="http://schemas.microsoft.com/office/drawing/2014/main" id="{2C1AB861-15A7-7F4C-91D9-419BDBE44878}"/>
              </a:ext>
            </a:extLst>
          </p:cNvPr>
          <p:cNvSpPr/>
          <p:nvPr/>
        </p:nvSpPr>
        <p:spPr>
          <a:xfrm>
            <a:off x="9396469" y="4499812"/>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a:extLst>
              <a:ext uri="{FF2B5EF4-FFF2-40B4-BE49-F238E27FC236}">
                <a16:creationId xmlns:a16="http://schemas.microsoft.com/office/drawing/2014/main" id="{2E086821-683F-8141-B57B-6E8867DC1727}"/>
              </a:ext>
            </a:extLst>
          </p:cNvPr>
          <p:cNvSpPr/>
          <p:nvPr/>
        </p:nvSpPr>
        <p:spPr>
          <a:xfrm>
            <a:off x="8549559" y="5520279"/>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a:extLst>
              <a:ext uri="{FF2B5EF4-FFF2-40B4-BE49-F238E27FC236}">
                <a16:creationId xmlns:a16="http://schemas.microsoft.com/office/drawing/2014/main" id="{2097323B-B3CB-1840-B0C6-5C516746B977}"/>
              </a:ext>
            </a:extLst>
          </p:cNvPr>
          <p:cNvSpPr/>
          <p:nvPr/>
        </p:nvSpPr>
        <p:spPr>
          <a:xfrm>
            <a:off x="9369920" y="5550192"/>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a:extLst>
              <a:ext uri="{FF2B5EF4-FFF2-40B4-BE49-F238E27FC236}">
                <a16:creationId xmlns:a16="http://schemas.microsoft.com/office/drawing/2014/main" id="{CC20A0DF-8CE4-1145-A8B0-A118D45DF014}"/>
              </a:ext>
            </a:extLst>
          </p:cNvPr>
          <p:cNvSpPr/>
          <p:nvPr/>
        </p:nvSpPr>
        <p:spPr>
          <a:xfrm>
            <a:off x="10278638" y="5550192"/>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2" name="Straight Connector 311">
            <a:extLst>
              <a:ext uri="{FF2B5EF4-FFF2-40B4-BE49-F238E27FC236}">
                <a16:creationId xmlns:a16="http://schemas.microsoft.com/office/drawing/2014/main" id="{B88F0D25-45CE-B24A-9128-E3197681C1D5}"/>
              </a:ext>
            </a:extLst>
          </p:cNvPr>
          <p:cNvCxnSpPr>
            <a:cxnSpLocks/>
            <a:stCxn id="308" idx="13"/>
          </p:cNvCxnSpPr>
          <p:nvPr/>
        </p:nvCxnSpPr>
        <p:spPr>
          <a:xfrm>
            <a:off x="9235359" y="5870507"/>
            <a:ext cx="134561" cy="2587"/>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E891AF6-6C70-6B4E-A7B8-81B47C3B6A83}"/>
              </a:ext>
            </a:extLst>
          </p:cNvPr>
          <p:cNvCxnSpPr>
            <a:cxnSpLocks/>
          </p:cNvCxnSpPr>
          <p:nvPr/>
        </p:nvCxnSpPr>
        <p:spPr>
          <a:xfrm>
            <a:off x="9261908" y="4818547"/>
            <a:ext cx="134561" cy="2587"/>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4FE5FC7-C5AA-0747-B625-56FD2AD32FD0}"/>
              </a:ext>
            </a:extLst>
          </p:cNvPr>
          <p:cNvCxnSpPr>
            <a:cxnSpLocks/>
            <a:stCxn id="309" idx="13"/>
            <a:endCxn id="310" idx="0"/>
          </p:cNvCxnSpPr>
          <p:nvPr/>
        </p:nvCxnSpPr>
        <p:spPr>
          <a:xfrm flipV="1">
            <a:off x="10055720" y="5873525"/>
            <a:ext cx="222918" cy="2689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7706CCD0-140A-4F42-956C-E029F7AC9BEC}"/>
              </a:ext>
            </a:extLst>
          </p:cNvPr>
          <p:cNvSpPr txBox="1"/>
          <p:nvPr/>
        </p:nvSpPr>
        <p:spPr>
          <a:xfrm>
            <a:off x="5604569" y="3133838"/>
            <a:ext cx="2806474" cy="369332"/>
          </a:xfrm>
          <a:prstGeom prst="rect">
            <a:avLst/>
          </a:prstGeom>
          <a:noFill/>
        </p:spPr>
        <p:txBody>
          <a:bodyPr wrap="none" rtlCol="0">
            <a:spAutoFit/>
          </a:bodyPr>
          <a:lstStyle/>
          <a:p>
            <a:r>
              <a:rPr lang="en-US" dirty="0"/>
              <a:t>Nucleosome-free fragments</a:t>
            </a:r>
          </a:p>
        </p:txBody>
      </p:sp>
      <p:sp>
        <p:nvSpPr>
          <p:cNvPr id="320" name="TextBox 319">
            <a:extLst>
              <a:ext uri="{FF2B5EF4-FFF2-40B4-BE49-F238E27FC236}">
                <a16:creationId xmlns:a16="http://schemas.microsoft.com/office/drawing/2014/main" id="{33E41D9E-88EE-D24D-A710-E8DEB51BF9B0}"/>
              </a:ext>
            </a:extLst>
          </p:cNvPr>
          <p:cNvSpPr txBox="1"/>
          <p:nvPr/>
        </p:nvSpPr>
        <p:spPr>
          <a:xfrm>
            <a:off x="6496552" y="3833128"/>
            <a:ext cx="1947969" cy="369332"/>
          </a:xfrm>
          <a:prstGeom prst="rect">
            <a:avLst/>
          </a:prstGeom>
          <a:noFill/>
        </p:spPr>
        <p:txBody>
          <a:bodyPr wrap="none" rtlCol="0">
            <a:spAutoFit/>
          </a:bodyPr>
          <a:lstStyle/>
          <a:p>
            <a:r>
              <a:rPr lang="en-US" dirty="0"/>
              <a:t>mono-nucleosome</a:t>
            </a:r>
          </a:p>
        </p:txBody>
      </p:sp>
      <p:sp>
        <p:nvSpPr>
          <p:cNvPr id="321" name="TextBox 320">
            <a:extLst>
              <a:ext uri="{FF2B5EF4-FFF2-40B4-BE49-F238E27FC236}">
                <a16:creationId xmlns:a16="http://schemas.microsoft.com/office/drawing/2014/main" id="{93768351-9BC3-5D46-802D-2D5597F0858F}"/>
              </a:ext>
            </a:extLst>
          </p:cNvPr>
          <p:cNvSpPr txBox="1"/>
          <p:nvPr/>
        </p:nvSpPr>
        <p:spPr>
          <a:xfrm>
            <a:off x="6873327" y="4469899"/>
            <a:ext cx="1572866" cy="369332"/>
          </a:xfrm>
          <a:prstGeom prst="rect">
            <a:avLst/>
          </a:prstGeom>
          <a:noFill/>
        </p:spPr>
        <p:txBody>
          <a:bodyPr wrap="none" rtlCol="0">
            <a:spAutoFit/>
          </a:bodyPr>
          <a:lstStyle/>
          <a:p>
            <a:r>
              <a:rPr lang="en-US" dirty="0"/>
              <a:t>di-nucleosome</a:t>
            </a:r>
          </a:p>
        </p:txBody>
      </p:sp>
      <p:sp>
        <p:nvSpPr>
          <p:cNvPr id="322" name="TextBox 321">
            <a:extLst>
              <a:ext uri="{FF2B5EF4-FFF2-40B4-BE49-F238E27FC236}">
                <a16:creationId xmlns:a16="http://schemas.microsoft.com/office/drawing/2014/main" id="{501B380E-E2C2-DC4F-83A7-D875CCDD6411}"/>
              </a:ext>
            </a:extLst>
          </p:cNvPr>
          <p:cNvSpPr txBox="1"/>
          <p:nvPr/>
        </p:nvSpPr>
        <p:spPr>
          <a:xfrm>
            <a:off x="6802910" y="5550192"/>
            <a:ext cx="1608133" cy="369332"/>
          </a:xfrm>
          <a:prstGeom prst="rect">
            <a:avLst/>
          </a:prstGeom>
          <a:noFill/>
        </p:spPr>
        <p:txBody>
          <a:bodyPr wrap="none" rtlCol="0">
            <a:spAutoFit/>
          </a:bodyPr>
          <a:lstStyle/>
          <a:p>
            <a:r>
              <a:rPr lang="en-US" dirty="0"/>
              <a:t>tri-nucleosome</a:t>
            </a:r>
          </a:p>
        </p:txBody>
      </p:sp>
      <p:cxnSp>
        <p:nvCxnSpPr>
          <p:cNvPr id="326" name="Straight Connector 325">
            <a:extLst>
              <a:ext uri="{FF2B5EF4-FFF2-40B4-BE49-F238E27FC236}">
                <a16:creationId xmlns:a16="http://schemas.microsoft.com/office/drawing/2014/main" id="{8A3E78F3-A796-B34D-B845-5763BCC924D5}"/>
              </a:ext>
            </a:extLst>
          </p:cNvPr>
          <p:cNvCxnSpPr>
            <a:cxnSpLocks/>
          </p:cNvCxnSpPr>
          <p:nvPr/>
        </p:nvCxnSpPr>
        <p:spPr>
          <a:xfrm>
            <a:off x="8566418" y="2787300"/>
            <a:ext cx="0" cy="4002833"/>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BDED7ED-483D-D64D-938F-7BE45007297D}"/>
              </a:ext>
            </a:extLst>
          </p:cNvPr>
          <p:cNvCxnSpPr>
            <a:cxnSpLocks/>
          </p:cNvCxnSpPr>
          <p:nvPr/>
        </p:nvCxnSpPr>
        <p:spPr>
          <a:xfrm>
            <a:off x="9296097" y="2780574"/>
            <a:ext cx="0" cy="4009559"/>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420AD63-18B1-5644-9AE5-9DF8D3AF3E88}"/>
              </a:ext>
            </a:extLst>
          </p:cNvPr>
          <p:cNvCxnSpPr>
            <a:cxnSpLocks/>
          </p:cNvCxnSpPr>
          <p:nvPr/>
        </p:nvCxnSpPr>
        <p:spPr>
          <a:xfrm>
            <a:off x="10225308" y="2787300"/>
            <a:ext cx="0" cy="4002833"/>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AE969E3-6EC9-1C40-BA5C-57D3CCA19734}"/>
              </a:ext>
            </a:extLst>
          </p:cNvPr>
          <p:cNvCxnSpPr>
            <a:cxnSpLocks/>
          </p:cNvCxnSpPr>
          <p:nvPr/>
        </p:nvCxnSpPr>
        <p:spPr>
          <a:xfrm>
            <a:off x="11205866" y="2780574"/>
            <a:ext cx="26188" cy="4077426"/>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32" name="Freeform 331">
            <a:extLst>
              <a:ext uri="{FF2B5EF4-FFF2-40B4-BE49-F238E27FC236}">
                <a16:creationId xmlns:a16="http://schemas.microsoft.com/office/drawing/2014/main" id="{1E9E921E-214E-8040-9186-D271D216C1CB}"/>
              </a:ext>
            </a:extLst>
          </p:cNvPr>
          <p:cNvSpPr/>
          <p:nvPr/>
        </p:nvSpPr>
        <p:spPr>
          <a:xfrm>
            <a:off x="9377532" y="3782700"/>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a:extLst>
              <a:ext uri="{FF2B5EF4-FFF2-40B4-BE49-F238E27FC236}">
                <a16:creationId xmlns:a16="http://schemas.microsoft.com/office/drawing/2014/main" id="{9DBB5665-07D6-4549-909E-68DE6F2A0E62}"/>
              </a:ext>
            </a:extLst>
          </p:cNvPr>
          <p:cNvSpPr/>
          <p:nvPr/>
        </p:nvSpPr>
        <p:spPr>
          <a:xfrm>
            <a:off x="10376674" y="3782700"/>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Freeform 333">
            <a:extLst>
              <a:ext uri="{FF2B5EF4-FFF2-40B4-BE49-F238E27FC236}">
                <a16:creationId xmlns:a16="http://schemas.microsoft.com/office/drawing/2014/main" id="{67641201-DE52-5E43-9058-24DB3FC9F6FA}"/>
              </a:ext>
            </a:extLst>
          </p:cNvPr>
          <p:cNvSpPr/>
          <p:nvPr/>
        </p:nvSpPr>
        <p:spPr>
          <a:xfrm>
            <a:off x="9429139" y="6181206"/>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a:extLst>
              <a:ext uri="{FF2B5EF4-FFF2-40B4-BE49-F238E27FC236}">
                <a16:creationId xmlns:a16="http://schemas.microsoft.com/office/drawing/2014/main" id="{608FA576-3167-FC4D-B726-853BF7C7D927}"/>
              </a:ext>
            </a:extLst>
          </p:cNvPr>
          <p:cNvSpPr/>
          <p:nvPr/>
        </p:nvSpPr>
        <p:spPr>
          <a:xfrm>
            <a:off x="10249500" y="6211119"/>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a:extLst>
              <a:ext uri="{FF2B5EF4-FFF2-40B4-BE49-F238E27FC236}">
                <a16:creationId xmlns:a16="http://schemas.microsoft.com/office/drawing/2014/main" id="{C9A2A835-9715-1443-95A7-229A62179756}"/>
              </a:ext>
            </a:extLst>
          </p:cNvPr>
          <p:cNvSpPr/>
          <p:nvPr/>
        </p:nvSpPr>
        <p:spPr>
          <a:xfrm>
            <a:off x="11158218" y="6211119"/>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Connector 336">
            <a:extLst>
              <a:ext uri="{FF2B5EF4-FFF2-40B4-BE49-F238E27FC236}">
                <a16:creationId xmlns:a16="http://schemas.microsoft.com/office/drawing/2014/main" id="{3BCBF1CF-E2F2-F946-93AB-FE88A5632726}"/>
              </a:ext>
            </a:extLst>
          </p:cNvPr>
          <p:cNvCxnSpPr>
            <a:cxnSpLocks/>
            <a:stCxn id="334" idx="13"/>
          </p:cNvCxnSpPr>
          <p:nvPr/>
        </p:nvCxnSpPr>
        <p:spPr>
          <a:xfrm>
            <a:off x="10114939" y="6531434"/>
            <a:ext cx="134561" cy="2587"/>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09952D5-7FD2-7A46-8D03-ADD4D478953E}"/>
              </a:ext>
            </a:extLst>
          </p:cNvPr>
          <p:cNvCxnSpPr>
            <a:cxnSpLocks/>
            <a:stCxn id="335" idx="13"/>
            <a:endCxn id="336" idx="0"/>
          </p:cNvCxnSpPr>
          <p:nvPr/>
        </p:nvCxnSpPr>
        <p:spPr>
          <a:xfrm flipV="1">
            <a:off x="10935300" y="6534452"/>
            <a:ext cx="222918" cy="2689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39" name="Freeform 338">
            <a:extLst>
              <a:ext uri="{FF2B5EF4-FFF2-40B4-BE49-F238E27FC236}">
                <a16:creationId xmlns:a16="http://schemas.microsoft.com/office/drawing/2014/main" id="{C990E72E-D1A3-BE40-99F7-4EF8D52BEAD8}"/>
              </a:ext>
            </a:extLst>
          </p:cNvPr>
          <p:cNvSpPr/>
          <p:nvPr/>
        </p:nvSpPr>
        <p:spPr>
          <a:xfrm>
            <a:off x="9404947" y="4918752"/>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339">
            <a:extLst>
              <a:ext uri="{FF2B5EF4-FFF2-40B4-BE49-F238E27FC236}">
                <a16:creationId xmlns:a16="http://schemas.microsoft.com/office/drawing/2014/main" id="{3AFAA0B8-F321-1C4B-9362-D854D9790A79}"/>
              </a:ext>
            </a:extLst>
          </p:cNvPr>
          <p:cNvSpPr/>
          <p:nvPr/>
        </p:nvSpPr>
        <p:spPr>
          <a:xfrm>
            <a:off x="10329215" y="4934517"/>
            <a:ext cx="685800" cy="352815"/>
          </a:xfrm>
          <a:custGeom>
            <a:avLst/>
            <a:gdLst>
              <a:gd name="connsiteX0" fmla="*/ 0 w 685800"/>
              <a:gd name="connsiteY0" fmla="*/ 322762 h 352244"/>
              <a:gd name="connsiteX1" fmla="*/ 174812 w 685800"/>
              <a:gd name="connsiteY1" fmla="*/ 322762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2860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36210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63070 w 685800"/>
              <a:gd name="connsiteY10" fmla="*/ 147951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762 h 352244"/>
              <a:gd name="connsiteX1" fmla="*/ 107435 w 685800"/>
              <a:gd name="connsiteY1" fmla="*/ 327575 h 352244"/>
              <a:gd name="connsiteX2" fmla="*/ 228600 w 685800"/>
              <a:gd name="connsiteY2" fmla="*/ 312147 h 352244"/>
              <a:gd name="connsiteX3" fmla="*/ 403412 w 685800"/>
              <a:gd name="connsiteY3" fmla="*/ 174845 h 352244"/>
              <a:gd name="connsiteX4" fmla="*/ 443753 w 685800"/>
              <a:gd name="connsiteY4" fmla="*/ 33 h 352244"/>
              <a:gd name="connsiteX5" fmla="*/ 282388 w 685800"/>
              <a:gd name="connsiteY5" fmla="*/ 161398 h 352244"/>
              <a:gd name="connsiteX6" fmla="*/ 247850 w 685800"/>
              <a:gd name="connsiteY6" fmla="*/ 309315 h 352244"/>
              <a:gd name="connsiteX7" fmla="*/ 376517 w 685800"/>
              <a:gd name="connsiteY7" fmla="*/ 336210 h 352244"/>
              <a:gd name="connsiteX8" fmla="*/ 497541 w 685800"/>
              <a:gd name="connsiteY8" fmla="*/ 228633 h 352244"/>
              <a:gd name="connsiteX9" fmla="*/ 551329 w 685800"/>
              <a:gd name="connsiteY9" fmla="*/ 40374 h 352244"/>
              <a:gd name="connsiteX10" fmla="*/ 353445 w 685800"/>
              <a:gd name="connsiteY10" fmla="*/ 162389 h 352244"/>
              <a:gd name="connsiteX11" fmla="*/ 349623 w 685800"/>
              <a:gd name="connsiteY11" fmla="*/ 322762 h 352244"/>
              <a:gd name="connsiteX12" fmla="*/ 537882 w 685800"/>
              <a:gd name="connsiteY12" fmla="*/ 349657 h 352244"/>
              <a:gd name="connsiteX13" fmla="*/ 685800 w 685800"/>
              <a:gd name="connsiteY13" fmla="*/ 349657 h 352244"/>
              <a:gd name="connsiteX0" fmla="*/ 0 w 685800"/>
              <a:gd name="connsiteY0" fmla="*/ 322971 h 352453"/>
              <a:gd name="connsiteX1" fmla="*/ 107435 w 685800"/>
              <a:gd name="connsiteY1" fmla="*/ 327784 h 352453"/>
              <a:gd name="connsiteX2" fmla="*/ 228600 w 685800"/>
              <a:gd name="connsiteY2" fmla="*/ 312356 h 352453"/>
              <a:gd name="connsiteX3" fmla="*/ 432287 w 685800"/>
              <a:gd name="connsiteY3" fmla="*/ 199117 h 352453"/>
              <a:gd name="connsiteX4" fmla="*/ 443753 w 685800"/>
              <a:gd name="connsiteY4" fmla="*/ 242 h 352453"/>
              <a:gd name="connsiteX5" fmla="*/ 282388 w 685800"/>
              <a:gd name="connsiteY5" fmla="*/ 161607 h 352453"/>
              <a:gd name="connsiteX6" fmla="*/ 247850 w 685800"/>
              <a:gd name="connsiteY6" fmla="*/ 309524 h 352453"/>
              <a:gd name="connsiteX7" fmla="*/ 376517 w 685800"/>
              <a:gd name="connsiteY7" fmla="*/ 336419 h 352453"/>
              <a:gd name="connsiteX8" fmla="*/ 497541 w 685800"/>
              <a:gd name="connsiteY8" fmla="*/ 228842 h 352453"/>
              <a:gd name="connsiteX9" fmla="*/ 551329 w 685800"/>
              <a:gd name="connsiteY9" fmla="*/ 40583 h 352453"/>
              <a:gd name="connsiteX10" fmla="*/ 353445 w 685800"/>
              <a:gd name="connsiteY10" fmla="*/ 162598 h 352453"/>
              <a:gd name="connsiteX11" fmla="*/ 349623 w 685800"/>
              <a:gd name="connsiteY11" fmla="*/ 322971 h 352453"/>
              <a:gd name="connsiteX12" fmla="*/ 537882 w 685800"/>
              <a:gd name="connsiteY12" fmla="*/ 349866 h 352453"/>
              <a:gd name="connsiteX13" fmla="*/ 685800 w 685800"/>
              <a:gd name="connsiteY13" fmla="*/ 349866 h 352453"/>
              <a:gd name="connsiteX0" fmla="*/ 0 w 685800"/>
              <a:gd name="connsiteY0" fmla="*/ 323237 h 352719"/>
              <a:gd name="connsiteX1" fmla="*/ 107435 w 685800"/>
              <a:gd name="connsiteY1" fmla="*/ 328050 h 352719"/>
              <a:gd name="connsiteX2" fmla="*/ 228600 w 685800"/>
              <a:gd name="connsiteY2" fmla="*/ 312622 h 352719"/>
              <a:gd name="connsiteX3" fmla="*/ 432287 w 685800"/>
              <a:gd name="connsiteY3" fmla="*/ 199383 h 352719"/>
              <a:gd name="connsiteX4" fmla="*/ 443753 w 685800"/>
              <a:gd name="connsiteY4" fmla="*/ 508 h 352719"/>
              <a:gd name="connsiteX5" fmla="*/ 258325 w 685800"/>
              <a:gd name="connsiteY5" fmla="*/ 147435 h 352719"/>
              <a:gd name="connsiteX6" fmla="*/ 247850 w 685800"/>
              <a:gd name="connsiteY6" fmla="*/ 309790 h 352719"/>
              <a:gd name="connsiteX7" fmla="*/ 376517 w 685800"/>
              <a:gd name="connsiteY7" fmla="*/ 336685 h 352719"/>
              <a:gd name="connsiteX8" fmla="*/ 497541 w 685800"/>
              <a:gd name="connsiteY8" fmla="*/ 229108 h 352719"/>
              <a:gd name="connsiteX9" fmla="*/ 551329 w 685800"/>
              <a:gd name="connsiteY9" fmla="*/ 40849 h 352719"/>
              <a:gd name="connsiteX10" fmla="*/ 353445 w 685800"/>
              <a:gd name="connsiteY10" fmla="*/ 162864 h 352719"/>
              <a:gd name="connsiteX11" fmla="*/ 349623 w 685800"/>
              <a:gd name="connsiteY11" fmla="*/ 323237 h 352719"/>
              <a:gd name="connsiteX12" fmla="*/ 537882 w 685800"/>
              <a:gd name="connsiteY12" fmla="*/ 350132 h 352719"/>
              <a:gd name="connsiteX13" fmla="*/ 685800 w 685800"/>
              <a:gd name="connsiteY13" fmla="*/ 350132 h 352719"/>
              <a:gd name="connsiteX0" fmla="*/ 0 w 685800"/>
              <a:gd name="connsiteY0" fmla="*/ 318444 h 347926"/>
              <a:gd name="connsiteX1" fmla="*/ 107435 w 685800"/>
              <a:gd name="connsiteY1" fmla="*/ 323257 h 347926"/>
              <a:gd name="connsiteX2" fmla="*/ 228600 w 685800"/>
              <a:gd name="connsiteY2" fmla="*/ 307829 h 347926"/>
              <a:gd name="connsiteX3" fmla="*/ 432287 w 685800"/>
              <a:gd name="connsiteY3" fmla="*/ 194590 h 347926"/>
              <a:gd name="connsiteX4" fmla="*/ 438941 w 685800"/>
              <a:gd name="connsiteY4" fmla="*/ 528 h 347926"/>
              <a:gd name="connsiteX5" fmla="*/ 258325 w 685800"/>
              <a:gd name="connsiteY5" fmla="*/ 142642 h 347926"/>
              <a:gd name="connsiteX6" fmla="*/ 247850 w 685800"/>
              <a:gd name="connsiteY6" fmla="*/ 304997 h 347926"/>
              <a:gd name="connsiteX7" fmla="*/ 376517 w 685800"/>
              <a:gd name="connsiteY7" fmla="*/ 331892 h 347926"/>
              <a:gd name="connsiteX8" fmla="*/ 497541 w 685800"/>
              <a:gd name="connsiteY8" fmla="*/ 224315 h 347926"/>
              <a:gd name="connsiteX9" fmla="*/ 551329 w 685800"/>
              <a:gd name="connsiteY9" fmla="*/ 36056 h 347926"/>
              <a:gd name="connsiteX10" fmla="*/ 353445 w 685800"/>
              <a:gd name="connsiteY10" fmla="*/ 158071 h 347926"/>
              <a:gd name="connsiteX11" fmla="*/ 349623 w 685800"/>
              <a:gd name="connsiteY11" fmla="*/ 318444 h 347926"/>
              <a:gd name="connsiteX12" fmla="*/ 537882 w 685800"/>
              <a:gd name="connsiteY12" fmla="*/ 345339 h 347926"/>
              <a:gd name="connsiteX13" fmla="*/ 685800 w 685800"/>
              <a:gd name="connsiteY13" fmla="*/ 345339 h 347926"/>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497541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 name="connsiteX0" fmla="*/ 0 w 685800"/>
              <a:gd name="connsiteY0" fmla="*/ 323333 h 352815"/>
              <a:gd name="connsiteX1" fmla="*/ 107435 w 685800"/>
              <a:gd name="connsiteY1" fmla="*/ 328146 h 352815"/>
              <a:gd name="connsiteX2" fmla="*/ 228600 w 685800"/>
              <a:gd name="connsiteY2" fmla="*/ 312718 h 352815"/>
              <a:gd name="connsiteX3" fmla="*/ 432287 w 685800"/>
              <a:gd name="connsiteY3" fmla="*/ 199479 h 352815"/>
              <a:gd name="connsiteX4" fmla="*/ 438941 w 685800"/>
              <a:gd name="connsiteY4" fmla="*/ 5417 h 352815"/>
              <a:gd name="connsiteX5" fmla="*/ 258325 w 685800"/>
              <a:gd name="connsiteY5" fmla="*/ 147531 h 352815"/>
              <a:gd name="connsiteX6" fmla="*/ 247850 w 685800"/>
              <a:gd name="connsiteY6" fmla="*/ 309886 h 352815"/>
              <a:gd name="connsiteX7" fmla="*/ 376517 w 685800"/>
              <a:gd name="connsiteY7" fmla="*/ 336781 h 352815"/>
              <a:gd name="connsiteX8" fmla="*/ 536042 w 685800"/>
              <a:gd name="connsiteY8" fmla="*/ 229204 h 352815"/>
              <a:gd name="connsiteX9" fmla="*/ 551329 w 685800"/>
              <a:gd name="connsiteY9" fmla="*/ 40945 h 352815"/>
              <a:gd name="connsiteX10" fmla="*/ 353445 w 685800"/>
              <a:gd name="connsiteY10" fmla="*/ 162960 h 352815"/>
              <a:gd name="connsiteX11" fmla="*/ 349623 w 685800"/>
              <a:gd name="connsiteY11" fmla="*/ 323333 h 352815"/>
              <a:gd name="connsiteX12" fmla="*/ 537882 w 685800"/>
              <a:gd name="connsiteY12" fmla="*/ 350228 h 352815"/>
              <a:gd name="connsiteX13" fmla="*/ 685800 w 685800"/>
              <a:gd name="connsiteY13" fmla="*/ 350228 h 3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 h="352815">
                <a:moveTo>
                  <a:pt x="0" y="323333"/>
                </a:moveTo>
                <a:cubicBezTo>
                  <a:pt x="68356" y="322212"/>
                  <a:pt x="69335" y="329915"/>
                  <a:pt x="107435" y="328146"/>
                </a:cubicBezTo>
                <a:cubicBezTo>
                  <a:pt x="145535" y="326377"/>
                  <a:pt x="174458" y="334163"/>
                  <a:pt x="228600" y="312718"/>
                </a:cubicBezTo>
                <a:cubicBezTo>
                  <a:pt x="282742" y="291274"/>
                  <a:pt x="397230" y="250696"/>
                  <a:pt x="432287" y="199479"/>
                </a:cubicBezTo>
                <a:cubicBezTo>
                  <a:pt x="467344" y="148262"/>
                  <a:pt x="496811" y="38138"/>
                  <a:pt x="438941" y="5417"/>
                </a:cubicBezTo>
                <a:cubicBezTo>
                  <a:pt x="381071" y="-27304"/>
                  <a:pt x="290173" y="96786"/>
                  <a:pt x="258325" y="147531"/>
                </a:cubicBezTo>
                <a:cubicBezTo>
                  <a:pt x="226477" y="198276"/>
                  <a:pt x="228151" y="278344"/>
                  <a:pt x="247850" y="309886"/>
                </a:cubicBezTo>
                <a:cubicBezTo>
                  <a:pt x="267549" y="341428"/>
                  <a:pt x="328485" y="350228"/>
                  <a:pt x="376517" y="336781"/>
                </a:cubicBezTo>
                <a:cubicBezTo>
                  <a:pt x="424549" y="323334"/>
                  <a:pt x="506907" y="278510"/>
                  <a:pt x="536042" y="229204"/>
                </a:cubicBezTo>
                <a:cubicBezTo>
                  <a:pt x="565177" y="179898"/>
                  <a:pt x="615451" y="85674"/>
                  <a:pt x="551329" y="40945"/>
                </a:cubicBezTo>
                <a:cubicBezTo>
                  <a:pt x="487207" y="-3784"/>
                  <a:pt x="406314" y="77394"/>
                  <a:pt x="353445" y="162960"/>
                </a:cubicBezTo>
                <a:cubicBezTo>
                  <a:pt x="300576" y="248526"/>
                  <a:pt x="318884" y="292122"/>
                  <a:pt x="349623" y="323333"/>
                </a:cubicBezTo>
                <a:cubicBezTo>
                  <a:pt x="380363" y="354544"/>
                  <a:pt x="481853" y="345746"/>
                  <a:pt x="537882" y="350228"/>
                </a:cubicBezTo>
                <a:cubicBezTo>
                  <a:pt x="593911" y="354710"/>
                  <a:pt x="639855" y="352469"/>
                  <a:pt x="685800" y="3502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1" name="Straight Connector 340">
            <a:extLst>
              <a:ext uri="{FF2B5EF4-FFF2-40B4-BE49-F238E27FC236}">
                <a16:creationId xmlns:a16="http://schemas.microsoft.com/office/drawing/2014/main" id="{797A451F-AC92-CF45-85BC-16061E0FCB27}"/>
              </a:ext>
            </a:extLst>
          </p:cNvPr>
          <p:cNvCxnSpPr>
            <a:cxnSpLocks/>
            <a:endCxn id="340" idx="0"/>
          </p:cNvCxnSpPr>
          <p:nvPr/>
        </p:nvCxnSpPr>
        <p:spPr>
          <a:xfrm flipV="1">
            <a:off x="10090747" y="5257850"/>
            <a:ext cx="238468" cy="955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47" name="Picture 3">
            <a:extLst>
              <a:ext uri="{FF2B5EF4-FFF2-40B4-BE49-F238E27FC236}">
                <a16:creationId xmlns:a16="http://schemas.microsoft.com/office/drawing/2014/main" id="{8A555219-01B5-EE4B-A08E-283B91D61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98" y="1963238"/>
            <a:ext cx="5246047" cy="238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3107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8E489-618A-9B49-81B3-B51DD571BF99}"/>
              </a:ext>
            </a:extLst>
          </p:cNvPr>
          <p:cNvSpPr/>
          <p:nvPr/>
        </p:nvSpPr>
        <p:spPr>
          <a:xfrm>
            <a:off x="6053136" y="0"/>
            <a:ext cx="61388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570741" y="365125"/>
            <a:ext cx="9050518" cy="1325563"/>
          </a:xfrm>
        </p:spPr>
        <p:txBody>
          <a:bodyPr>
            <a:normAutofit/>
          </a:bodyPr>
          <a:lstStyle/>
          <a:p>
            <a:r>
              <a:rPr lang="en-US" sz="3600" b="1" dirty="0">
                <a:latin typeface="Copperplate Gothic Bold" panose="020E0705020206020404" pitchFamily="34" charset="77"/>
              </a:rPr>
              <a:t>Assessing insert </a:t>
            </a:r>
            <a:r>
              <a:rPr lang="en-US" sz="3600" b="1" dirty="0">
                <a:solidFill>
                  <a:schemeClr val="bg1"/>
                </a:solidFill>
                <a:latin typeface="Copperplate Gothic Bold" panose="020E0705020206020404" pitchFamily="34" charset="77"/>
              </a:rPr>
              <a:t>size distribution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85" y="2055813"/>
            <a:ext cx="4600575" cy="3593061"/>
          </a:xfrm>
          <a:prstGeom prst="rect">
            <a:avLst/>
          </a:prstGeom>
          <a:noFill/>
          <a:ln w="9525">
            <a:solidFill>
              <a:schemeClr val="accent1">
                <a:shade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483" y="2043097"/>
            <a:ext cx="4529137" cy="360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B9F37FDB-E12E-4E41-8A51-EBBADC09C679}"/>
              </a:ext>
            </a:extLst>
          </p:cNvPr>
          <p:cNvSpPr txBox="1"/>
          <p:nvPr/>
        </p:nvSpPr>
        <p:spPr>
          <a:xfrm>
            <a:off x="2762839" y="1506022"/>
            <a:ext cx="2356104" cy="369332"/>
          </a:xfrm>
          <a:prstGeom prst="rect">
            <a:avLst/>
          </a:prstGeom>
          <a:noFill/>
        </p:spPr>
        <p:txBody>
          <a:bodyPr wrap="square" rtlCol="0">
            <a:spAutoFit/>
          </a:bodyPr>
          <a:lstStyle/>
          <a:p>
            <a:r>
              <a:rPr lang="en-US" dirty="0"/>
              <a:t>A (High quality) </a:t>
            </a:r>
          </a:p>
        </p:txBody>
      </p:sp>
      <p:sp>
        <p:nvSpPr>
          <p:cNvPr id="14" name="TextBox 13">
            <a:extLst>
              <a:ext uri="{FF2B5EF4-FFF2-40B4-BE49-F238E27FC236}">
                <a16:creationId xmlns:a16="http://schemas.microsoft.com/office/drawing/2014/main" id="{CD808194-B4F3-354E-8F1A-0099E130E75E}"/>
              </a:ext>
            </a:extLst>
          </p:cNvPr>
          <p:cNvSpPr txBox="1"/>
          <p:nvPr/>
        </p:nvSpPr>
        <p:spPr>
          <a:xfrm>
            <a:off x="7715839" y="1552122"/>
            <a:ext cx="2356104" cy="369332"/>
          </a:xfrm>
          <a:prstGeom prst="rect">
            <a:avLst/>
          </a:prstGeom>
          <a:noFill/>
        </p:spPr>
        <p:txBody>
          <a:bodyPr wrap="square" rtlCol="0">
            <a:spAutoFit/>
          </a:bodyPr>
          <a:lstStyle/>
          <a:p>
            <a:r>
              <a:rPr lang="en-US" dirty="0">
                <a:solidFill>
                  <a:schemeClr val="bg1"/>
                </a:solidFill>
              </a:rPr>
              <a:t>B (Poor quality) </a:t>
            </a:r>
          </a:p>
        </p:txBody>
      </p:sp>
      <p:pic>
        <p:nvPicPr>
          <p:cNvPr id="9" name="Graphic 8" descr="Checkmark">
            <a:extLst>
              <a:ext uri="{FF2B5EF4-FFF2-40B4-BE49-F238E27FC236}">
                <a16:creationId xmlns:a16="http://schemas.microsoft.com/office/drawing/2014/main" id="{66C61650-5078-0343-BBC2-5655B6D8B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2395" y="1416051"/>
            <a:ext cx="457200" cy="457200"/>
          </a:xfrm>
          <a:prstGeom prst="rect">
            <a:avLst/>
          </a:prstGeom>
        </p:spPr>
      </p:pic>
      <p:pic>
        <p:nvPicPr>
          <p:cNvPr id="11" name="Graphic 10" descr="Close">
            <a:extLst>
              <a:ext uri="{FF2B5EF4-FFF2-40B4-BE49-F238E27FC236}">
                <a16:creationId xmlns:a16="http://schemas.microsoft.com/office/drawing/2014/main" id="{364C49E0-9827-D449-A7C8-3E1B109C07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72738" y="1464254"/>
            <a:ext cx="457200" cy="457200"/>
          </a:xfrm>
          <a:prstGeom prst="rect">
            <a:avLst/>
          </a:prstGeom>
        </p:spPr>
      </p:pic>
      <p:sp>
        <p:nvSpPr>
          <p:cNvPr id="20" name="TextBox 19">
            <a:extLst>
              <a:ext uri="{FF2B5EF4-FFF2-40B4-BE49-F238E27FC236}">
                <a16:creationId xmlns:a16="http://schemas.microsoft.com/office/drawing/2014/main" id="{2C519594-A48C-E344-8C77-027267B18340}"/>
              </a:ext>
            </a:extLst>
          </p:cNvPr>
          <p:cNvSpPr txBox="1"/>
          <p:nvPr/>
        </p:nvSpPr>
        <p:spPr>
          <a:xfrm>
            <a:off x="4472504" y="6397386"/>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solidFill>
                  <a:schemeClr val="bg2"/>
                </a:solidFill>
              </a:rPr>
              <a:t> </a:t>
            </a:r>
            <a:r>
              <a:rPr lang="en-US" sz="1400" dirty="0" err="1">
                <a:solidFill>
                  <a:schemeClr val="bg2"/>
                </a:solidFill>
              </a:rPr>
              <a:t>doi</a:t>
            </a:r>
            <a:r>
              <a:rPr lang="en-US" sz="1400" dirty="0">
                <a:solidFill>
                  <a:schemeClr val="bg2"/>
                </a:solidFill>
              </a:rPr>
              <a:t>: 10.1186/s12864-018-4559-3</a:t>
            </a:r>
          </a:p>
        </p:txBody>
      </p:sp>
    </p:spTree>
    <p:extLst>
      <p:ext uri="{BB962C8B-B14F-4D97-AF65-F5344CB8AC3E}">
        <p14:creationId xmlns:p14="http://schemas.microsoft.com/office/powerpoint/2010/main" val="70564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738" y="57689"/>
            <a:ext cx="6847174" cy="1325563"/>
          </a:xfrm>
        </p:spPr>
        <p:txBody>
          <a:bodyPr>
            <a:normAutofit/>
          </a:bodyPr>
          <a:lstStyle/>
          <a:p>
            <a:r>
              <a:rPr lang="en-US" sz="3200" b="1" dirty="0">
                <a:solidFill>
                  <a:srgbClr val="00B0F0"/>
                </a:solidFill>
                <a:latin typeface="Copperplate Gothic Bold" panose="020E0705020206020404" pitchFamily="34" charset="77"/>
              </a:rPr>
              <a:t>Minimal criteria</a:t>
            </a:r>
            <a:r>
              <a:rPr lang="en-US" sz="3200" b="1" dirty="0">
                <a:latin typeface="Copperplate Gothic Bold" panose="020E0705020206020404" pitchFamily="34" charset="77"/>
              </a:rPr>
              <a:t> </a:t>
            </a:r>
            <a:br>
              <a:rPr lang="en-US" sz="3200" b="1" dirty="0">
                <a:latin typeface="Copperplate Gothic Bold" panose="020E0705020206020404" pitchFamily="34" charset="77"/>
              </a:rPr>
            </a:br>
            <a:r>
              <a:rPr lang="en-US" sz="3200" b="1" dirty="0">
                <a:latin typeface="Copperplate Gothic Bold" panose="020E0705020206020404" pitchFamily="34" charset="77"/>
              </a:rPr>
              <a:t>for insert size distribution</a:t>
            </a:r>
            <a:endParaRPr lang="en-US" sz="3200" dirty="0">
              <a:latin typeface="Copperplate Gothic Bold" panose="020E0705020206020404" pitchFamily="34" charset="77"/>
            </a:endParaRPr>
          </a:p>
        </p:txBody>
      </p:sp>
      <p:sp>
        <p:nvSpPr>
          <p:cNvPr id="3" name="Content Placeholder 2"/>
          <p:cNvSpPr>
            <a:spLocks noGrp="1"/>
          </p:cNvSpPr>
          <p:nvPr>
            <p:ph idx="1"/>
          </p:nvPr>
        </p:nvSpPr>
        <p:spPr>
          <a:xfrm>
            <a:off x="5613829" y="1334087"/>
            <a:ext cx="5935619" cy="602271"/>
          </a:xfrm>
        </p:spPr>
        <p:txBody>
          <a:bodyPr>
            <a:normAutofit/>
          </a:bodyPr>
          <a:lstStyle/>
          <a:p>
            <a:pPr marL="0" indent="0">
              <a:buNone/>
            </a:pPr>
            <a:r>
              <a:rPr lang="en-US" sz="2400" dirty="0"/>
              <a:t>You </a:t>
            </a:r>
            <a:r>
              <a:rPr lang="en-US" sz="2400" b="1" dirty="0"/>
              <a:t>must see </a:t>
            </a:r>
            <a:r>
              <a:rPr lang="en-US" sz="2400" dirty="0"/>
              <a:t>in the distribution of insert size: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54" y="2150079"/>
            <a:ext cx="4600575" cy="359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a:extLst>
              <a:ext uri="{FF2B5EF4-FFF2-40B4-BE49-F238E27FC236}">
                <a16:creationId xmlns:a16="http://schemas.microsoft.com/office/drawing/2014/main" id="{3DA75363-BF59-9640-B43C-42739F628A29}"/>
              </a:ext>
            </a:extLst>
          </p:cNvPr>
          <p:cNvGrpSpPr/>
          <p:nvPr/>
        </p:nvGrpSpPr>
        <p:grpSpPr>
          <a:xfrm>
            <a:off x="1830244" y="2150079"/>
            <a:ext cx="4599955" cy="478747"/>
            <a:chOff x="2340991" y="1828801"/>
            <a:chExt cx="4599955" cy="478747"/>
          </a:xfrm>
        </p:grpSpPr>
        <p:cxnSp>
          <p:nvCxnSpPr>
            <p:cNvPr id="14" name="Straight Arrow Connector 13">
              <a:extLst>
                <a:ext uri="{FF2B5EF4-FFF2-40B4-BE49-F238E27FC236}">
                  <a16:creationId xmlns:a16="http://schemas.microsoft.com/office/drawing/2014/main" id="{2755EDD4-5BFC-9C45-BE7A-AC396B128057}"/>
                </a:ext>
              </a:extLst>
            </p:cNvPr>
            <p:cNvCxnSpPr>
              <a:cxnSpLocks/>
            </p:cNvCxnSpPr>
            <p:nvPr/>
          </p:nvCxnSpPr>
          <p:spPr>
            <a:xfrm>
              <a:off x="2340991" y="1943346"/>
              <a:ext cx="4475983" cy="9427"/>
            </a:xfrm>
            <a:prstGeom prst="straightConnector1">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7AA64A3-D148-3341-B952-9BB833B15C4C}"/>
                </a:ext>
              </a:extLst>
            </p:cNvPr>
            <p:cNvSpPr/>
            <p:nvPr/>
          </p:nvSpPr>
          <p:spPr>
            <a:xfrm>
              <a:off x="6693002" y="1828801"/>
              <a:ext cx="247944" cy="24794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F65E97A-1A1F-E645-BC0E-3926C4095FB9}"/>
                </a:ext>
              </a:extLst>
            </p:cNvPr>
            <p:cNvCxnSpPr/>
            <p:nvPr/>
          </p:nvCxnSpPr>
          <p:spPr>
            <a:xfrm>
              <a:off x="2340991" y="1943346"/>
              <a:ext cx="0" cy="364202"/>
            </a:xfrm>
            <a:prstGeom prst="line">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77C93F-9CCC-6741-B2FC-CA7DB2E24489}"/>
                </a:ext>
              </a:extLst>
            </p:cNvPr>
            <p:cNvCxnSpPr>
              <a:cxnSpLocks/>
            </p:cNvCxnSpPr>
            <p:nvPr/>
          </p:nvCxnSpPr>
          <p:spPr>
            <a:xfrm>
              <a:off x="4051955" y="1952773"/>
              <a:ext cx="0" cy="182101"/>
            </a:xfrm>
            <a:prstGeom prst="line">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8524521-AE53-324C-8820-55E66831BFB3}"/>
              </a:ext>
            </a:extLst>
          </p:cNvPr>
          <p:cNvGrpSpPr/>
          <p:nvPr/>
        </p:nvGrpSpPr>
        <p:grpSpPr>
          <a:xfrm>
            <a:off x="2413311" y="2833819"/>
            <a:ext cx="4016888" cy="1309816"/>
            <a:chOff x="2406894" y="1251444"/>
            <a:chExt cx="4016888" cy="1309816"/>
          </a:xfrm>
        </p:grpSpPr>
        <p:cxnSp>
          <p:nvCxnSpPr>
            <p:cNvPr id="28" name="Straight Arrow Connector 27">
              <a:extLst>
                <a:ext uri="{FF2B5EF4-FFF2-40B4-BE49-F238E27FC236}">
                  <a16:creationId xmlns:a16="http://schemas.microsoft.com/office/drawing/2014/main" id="{E369581E-38F9-F94E-BF7B-5B4ED7D502EE}"/>
                </a:ext>
              </a:extLst>
            </p:cNvPr>
            <p:cNvCxnSpPr>
              <a:cxnSpLocks/>
            </p:cNvCxnSpPr>
            <p:nvPr/>
          </p:nvCxnSpPr>
          <p:spPr>
            <a:xfrm>
              <a:off x="2406894" y="1960238"/>
              <a:ext cx="3892916" cy="7465"/>
            </a:xfrm>
            <a:prstGeom prst="straightConnector1">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EF683D9-17AB-B042-B584-0A2ADED24FE5}"/>
                </a:ext>
              </a:extLst>
            </p:cNvPr>
            <p:cNvSpPr/>
            <p:nvPr/>
          </p:nvSpPr>
          <p:spPr>
            <a:xfrm>
              <a:off x="6175838" y="1845277"/>
              <a:ext cx="247944" cy="247944"/>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FD7C8209-09BF-7347-B3FF-B1C8020D86E2}"/>
                </a:ext>
              </a:extLst>
            </p:cNvPr>
            <p:cNvCxnSpPr>
              <a:cxnSpLocks/>
            </p:cNvCxnSpPr>
            <p:nvPr/>
          </p:nvCxnSpPr>
          <p:spPr>
            <a:xfrm>
              <a:off x="2406894" y="1952773"/>
              <a:ext cx="0" cy="608487"/>
            </a:xfrm>
            <a:prstGeom prst="line">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626ADF1-3236-514A-890B-9360DCDD6013}"/>
                </a:ext>
              </a:extLst>
            </p:cNvPr>
            <p:cNvCxnSpPr>
              <a:cxnSpLocks/>
            </p:cNvCxnSpPr>
            <p:nvPr/>
          </p:nvCxnSpPr>
          <p:spPr>
            <a:xfrm flipV="1">
              <a:off x="3780106" y="1251444"/>
              <a:ext cx="0" cy="708794"/>
            </a:xfrm>
            <a:prstGeom prst="line">
              <a:avLst/>
            </a:prstGeom>
            <a:ln w="19050">
              <a:solidFill>
                <a:srgbClr val="00B0F0"/>
              </a:solidFill>
              <a:tailEnd type="ova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470B2158-369E-4840-8B1C-90424D88FED9}"/>
              </a:ext>
            </a:extLst>
          </p:cNvPr>
          <p:cNvSpPr/>
          <p:nvPr/>
        </p:nvSpPr>
        <p:spPr>
          <a:xfrm>
            <a:off x="6011498" y="3288613"/>
            <a:ext cx="5790560" cy="461665"/>
          </a:xfrm>
          <a:prstGeom prst="rect">
            <a:avLst/>
          </a:prstGeom>
        </p:spPr>
        <p:txBody>
          <a:bodyPr wrap="none">
            <a:spAutoFit/>
          </a:bodyPr>
          <a:lstStyle/>
          <a:p>
            <a:pPr lvl="1"/>
            <a:r>
              <a:rPr lang="en-US" dirty="0">
                <a:solidFill>
                  <a:schemeClr val="bg1">
                    <a:lumMod val="65000"/>
                  </a:schemeClr>
                </a:solidFill>
              </a:rPr>
              <a:t>A</a:t>
            </a:r>
            <a:r>
              <a:rPr lang="en-US" dirty="0"/>
              <a:t> </a:t>
            </a:r>
            <a:r>
              <a:rPr lang="en-US" sz="2400" b="1" dirty="0"/>
              <a:t>mono-nucleosome</a:t>
            </a:r>
            <a:r>
              <a:rPr lang="en-US" dirty="0"/>
              <a:t> </a:t>
            </a:r>
            <a:r>
              <a:rPr lang="en-US" dirty="0">
                <a:solidFill>
                  <a:schemeClr val="bg1">
                    <a:lumMod val="65000"/>
                  </a:schemeClr>
                </a:solidFill>
              </a:rPr>
              <a:t>region peak (147~294 bp).</a:t>
            </a:r>
          </a:p>
        </p:txBody>
      </p:sp>
      <p:sp>
        <p:nvSpPr>
          <p:cNvPr id="37" name="Rectangle 36">
            <a:extLst>
              <a:ext uri="{FF2B5EF4-FFF2-40B4-BE49-F238E27FC236}">
                <a16:creationId xmlns:a16="http://schemas.microsoft.com/office/drawing/2014/main" id="{DB7D9718-FA42-D140-BDED-55F92672F00A}"/>
              </a:ext>
            </a:extLst>
          </p:cNvPr>
          <p:cNvSpPr/>
          <p:nvPr/>
        </p:nvSpPr>
        <p:spPr>
          <a:xfrm>
            <a:off x="6011498" y="2003304"/>
            <a:ext cx="5167248" cy="461665"/>
          </a:xfrm>
          <a:prstGeom prst="rect">
            <a:avLst/>
          </a:prstGeom>
        </p:spPr>
        <p:txBody>
          <a:bodyPr wrap="none">
            <a:spAutoFit/>
          </a:bodyPr>
          <a:lstStyle/>
          <a:p>
            <a:pPr lvl="1"/>
            <a:r>
              <a:rPr lang="en-US" dirty="0">
                <a:solidFill>
                  <a:schemeClr val="bg1">
                    <a:lumMod val="65000"/>
                  </a:schemeClr>
                </a:solidFill>
              </a:rPr>
              <a:t>A</a:t>
            </a:r>
            <a:r>
              <a:rPr lang="en-US" dirty="0"/>
              <a:t> </a:t>
            </a:r>
            <a:r>
              <a:rPr lang="en-US" sz="2400" b="1" dirty="0"/>
              <a:t>nucleosome-free region (NFR) </a:t>
            </a:r>
            <a:r>
              <a:rPr lang="en-US" dirty="0">
                <a:solidFill>
                  <a:schemeClr val="bg1">
                    <a:lumMod val="65000"/>
                  </a:schemeClr>
                </a:solidFill>
              </a:rPr>
              <a:t>peak</a:t>
            </a:r>
          </a:p>
        </p:txBody>
      </p:sp>
      <p:cxnSp>
        <p:nvCxnSpPr>
          <p:cNvPr id="39" name="Straight Connector 38">
            <a:extLst>
              <a:ext uri="{FF2B5EF4-FFF2-40B4-BE49-F238E27FC236}">
                <a16:creationId xmlns:a16="http://schemas.microsoft.com/office/drawing/2014/main" id="{9F6516AD-994B-0247-92F8-D864A3D276AC}"/>
              </a:ext>
            </a:extLst>
          </p:cNvPr>
          <p:cNvCxnSpPr/>
          <p:nvPr/>
        </p:nvCxnSpPr>
        <p:spPr>
          <a:xfrm>
            <a:off x="453081" y="345989"/>
            <a:ext cx="0" cy="737968"/>
          </a:xfrm>
          <a:prstGeom prst="line">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159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8ED998A-2B80-DF46-A9FE-219013034A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91"/>
          <a:stretch/>
        </p:blipFill>
        <p:spPr bwMode="auto">
          <a:xfrm>
            <a:off x="7207435" y="1953394"/>
            <a:ext cx="4984565" cy="3357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4AC656-586E-9642-983D-C286345EEF88}"/>
              </a:ext>
            </a:extLst>
          </p:cNvPr>
          <p:cNvSpPr txBox="1">
            <a:spLocks/>
          </p:cNvSpPr>
          <p:nvPr/>
        </p:nvSpPr>
        <p:spPr>
          <a:xfrm>
            <a:off x="344129" y="254986"/>
            <a:ext cx="9050518" cy="7283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Copperplate Gothic Bold" panose="020E0705020206020404" pitchFamily="34" charset="77"/>
              </a:rPr>
              <a:t>Assessing insert size distribution</a:t>
            </a:r>
          </a:p>
        </p:txBody>
      </p:sp>
      <p:sp>
        <p:nvSpPr>
          <p:cNvPr id="5" name="Rectangle 1">
            <a:extLst>
              <a:ext uri="{FF2B5EF4-FFF2-40B4-BE49-F238E27FC236}">
                <a16:creationId xmlns:a16="http://schemas.microsoft.com/office/drawing/2014/main" id="{DB9A3493-4634-7B4A-BFA7-A763D0AD4361}"/>
              </a:ext>
            </a:extLst>
          </p:cNvPr>
          <p:cNvSpPr>
            <a:spLocks noChangeArrowheads="1"/>
          </p:cNvSpPr>
          <p:nvPr/>
        </p:nvSpPr>
        <p:spPr bwMode="auto">
          <a:xfrm>
            <a:off x="642479" y="2277737"/>
            <a:ext cx="6564956" cy="2302526"/>
          </a:xfrm>
          <a:prstGeom prst="rect">
            <a:avLst/>
          </a:prstGeom>
          <a:solidFill>
            <a:srgbClr val="F5F5F5"/>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8569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i="1" dirty="0">
                <a:solidFill>
                  <a:srgbClr val="999988"/>
                </a:solidFill>
              </a:rPr>
              <a:t>## set bam file name, replace </a:t>
            </a:r>
            <a:r>
              <a:rPr lang="en-US" i="1" dirty="0" err="1">
                <a:solidFill>
                  <a:srgbClr val="999988"/>
                </a:solidFill>
              </a:rPr>
              <a:t>file.path</a:t>
            </a:r>
            <a:r>
              <a:rPr lang="en-US" i="1" dirty="0">
                <a:solidFill>
                  <a:srgbClr val="999988"/>
                </a:solidFill>
              </a:rPr>
              <a:t>(</a:t>
            </a:r>
            <a:r>
              <a:rPr lang="en-US" i="1" dirty="0" err="1">
                <a:solidFill>
                  <a:srgbClr val="999988"/>
                </a:solidFill>
              </a:rPr>
              <a:t>extfilePath</a:t>
            </a:r>
            <a:r>
              <a:rPr lang="en-US" i="1" dirty="0">
                <a:solidFill>
                  <a:srgbClr val="999988"/>
                </a:solidFill>
              </a:rPr>
              <a:t>, "GL3.chr1.rmdup.bam")</a:t>
            </a:r>
            <a:r>
              <a:rPr lang="en-US" dirty="0"/>
              <a:t> </a:t>
            </a:r>
          </a:p>
          <a:p>
            <a:pPr defTabSz="914400"/>
            <a:r>
              <a:rPr lang="en-US" i="1" dirty="0">
                <a:solidFill>
                  <a:srgbClr val="999988"/>
                </a:solidFill>
              </a:rPr>
              <a:t>## by your bam file name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p>
          <a:p>
            <a:pPr lvl="0" defTabSz="914400"/>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bamfile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&lt;- </a:t>
            </a:r>
            <a:r>
              <a:rPr lang="en-US" altLang="en-US" dirty="0" err="1">
                <a:solidFill>
                  <a:srgbClr val="333333"/>
                </a:solidFill>
                <a:latin typeface="Arial Unicode MS" panose="020B0604020202020204" pitchFamily="34" charset="-128"/>
                <a:ea typeface="Courier New" panose="02070309020205020404" pitchFamily="49" charset="0"/>
              </a:rPr>
              <a:t>file.path</a:t>
            </a:r>
            <a:r>
              <a:rPr lang="en-US" altLang="en-US" dirty="0">
                <a:solidFill>
                  <a:srgbClr val="333333"/>
                </a:solidFill>
                <a:latin typeface="Arial Unicode MS" panose="020B0604020202020204" pitchFamily="34" charset="-128"/>
                <a:ea typeface="Courier New" panose="02070309020205020404" pitchFamily="49" charset="0"/>
              </a:rPr>
              <a:t>(</a:t>
            </a:r>
            <a:r>
              <a:rPr lang="en-US" altLang="en-US" dirty="0" err="1">
                <a:solidFill>
                  <a:srgbClr val="333333"/>
                </a:solidFill>
                <a:latin typeface="Arial Unicode MS" panose="020B0604020202020204" pitchFamily="34" charset="-128"/>
                <a:ea typeface="Courier New" panose="02070309020205020404" pitchFamily="49" charset="0"/>
              </a:rPr>
              <a:t>extfilePath</a:t>
            </a:r>
            <a:r>
              <a:rPr lang="en-US" altLang="en-US" dirty="0">
                <a:solidFill>
                  <a:srgbClr val="333333"/>
                </a:solidFill>
                <a:latin typeface="Arial Unicode MS" panose="020B0604020202020204" pitchFamily="34" charset="-128"/>
                <a:ea typeface="Courier New" panose="02070309020205020404" pitchFamily="49" charset="0"/>
              </a:rPr>
              <a:t>, </a:t>
            </a:r>
            <a:r>
              <a:rPr kumimoji="0" lang="en-US" altLang="en-US" b="0" i="0" u="none" strike="noStrike" cap="none" normalizeH="0" baseline="0" dirty="0">
                <a:ln>
                  <a:noFill/>
                </a:ln>
                <a:solidFill>
                  <a:srgbClr val="DD1144"/>
                </a:solidFill>
                <a:effectLst/>
                <a:latin typeface="Arial Unicode MS" panose="020B0604020202020204" pitchFamily="34" charset="-128"/>
                <a:ea typeface="Courier New" panose="02070309020205020404" pitchFamily="49" charset="0"/>
              </a:rPr>
              <a:t>"GL3.chr1.rmdup.bam"</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bamfile.labels</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&lt;- </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gsub</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a:ln>
                  <a:noFill/>
                </a:ln>
                <a:solidFill>
                  <a:srgbClr val="DD1144"/>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err="1">
                <a:ln>
                  <a:noFill/>
                </a:ln>
                <a:solidFill>
                  <a:srgbClr val="DD1144"/>
                </a:solidFill>
                <a:effectLst/>
                <a:latin typeface="Arial Unicode MS" panose="020B0604020202020204" pitchFamily="34" charset="-128"/>
                <a:ea typeface="Courier New" panose="02070309020205020404" pitchFamily="49" charset="0"/>
              </a:rPr>
              <a:t>rmdup.bam</a:t>
            </a:r>
            <a:r>
              <a:rPr kumimoji="0" lang="en-US" altLang="en-US" b="0" i="0" u="none" strike="noStrike" cap="none" normalizeH="0" baseline="0" dirty="0">
                <a:ln>
                  <a:noFill/>
                </a:ln>
                <a:solidFill>
                  <a:srgbClr val="DD1144"/>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r>
              <a:rPr kumimoji="0" lang="en-US" altLang="en-US" b="0" i="0" u="none" strike="noStrike" cap="none" normalizeH="0" baseline="0" dirty="0">
                <a:ln>
                  <a:noFill/>
                </a:ln>
                <a:solidFill>
                  <a:srgbClr val="DD1144"/>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basename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bamfile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[1] "GL3.chr1”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999988"/>
                </a:solidFill>
                <a:effectLst/>
                <a:latin typeface="Arial Unicode MS" panose="020B0604020202020204" pitchFamily="34" charset="-128"/>
                <a:ea typeface="Courier New" panose="02070309020205020404" pitchFamily="49" charset="0"/>
              </a:rPr>
              <a:t>## generate fragment size distribution</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fragSize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&lt;- </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fragSizeDist</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bamfile</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 </a:t>
            </a:r>
            <a:r>
              <a:rPr kumimoji="0" lang="en-US" altLang="en-US" b="0" i="0" u="none" strike="noStrike" cap="none" normalizeH="0" baseline="0" dirty="0" err="1">
                <a:ln>
                  <a:noFill/>
                </a:ln>
                <a:solidFill>
                  <a:srgbClr val="333333"/>
                </a:solidFill>
                <a:effectLst/>
                <a:latin typeface="Arial Unicode MS" panose="020B0604020202020204" pitchFamily="34" charset="-128"/>
                <a:ea typeface="Courier New" panose="02070309020205020404" pitchFamily="49" charset="0"/>
              </a:rPr>
              <a:t>bamfile.labels</a:t>
            </a:r>
            <a:r>
              <a:rPr kumimoji="0" lang="en-US" altLang="en-US" b="0" i="0" u="none" strike="noStrike" cap="none" normalizeH="0" baseline="0" dirty="0">
                <a:ln>
                  <a:noFill/>
                </a:ln>
                <a:solidFill>
                  <a:srgbClr val="333333"/>
                </a:solidFill>
                <a:effectLst/>
                <a:latin typeface="Arial Unicode MS" panose="020B0604020202020204" pitchFamily="34" charset="-128"/>
                <a:ea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4004900-E0BF-FC46-AD80-69D60313BE52}"/>
              </a:ext>
            </a:extLst>
          </p:cNvPr>
          <p:cNvSpPr/>
          <p:nvPr/>
        </p:nvSpPr>
        <p:spPr>
          <a:xfrm>
            <a:off x="820994" y="1048828"/>
            <a:ext cx="10441858" cy="923330"/>
          </a:xfrm>
          <a:prstGeom prst="rect">
            <a:avLst/>
          </a:prstGeom>
        </p:spPr>
        <p:txBody>
          <a:bodyPr wrap="square">
            <a:spAutoFit/>
          </a:bodyPr>
          <a:lstStyle/>
          <a:p>
            <a:pPr algn="just"/>
            <a:r>
              <a:rPr lang="en-US" altLang="en-US" dirty="0">
                <a:solidFill>
                  <a:srgbClr val="333333"/>
                </a:solidFill>
                <a:latin typeface="Arial" panose="020B0604020202020204" pitchFamily="34" charset="0"/>
                <a:ea typeface="Helvetica Neue" panose="02000503000000020004" pitchFamily="2" charset="0"/>
              </a:rPr>
              <a:t>First, there should be a large proportion of reads with less than 100 bp, which represents the nucleosome-free region. Second, the fragment size distribution should have a clear periodicity, which is evident in the inset figure, indicative of nucleosome occupancy (present in integer multiples).</a:t>
            </a:r>
            <a:endParaRPr lang="en-US" dirty="0"/>
          </a:p>
        </p:txBody>
      </p:sp>
    </p:spTree>
    <p:extLst>
      <p:ext uri="{BB962C8B-B14F-4D97-AF65-F5344CB8AC3E}">
        <p14:creationId xmlns:p14="http://schemas.microsoft.com/office/powerpoint/2010/main" val="2470588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8B18B6F4-B2C5-9547-B183-27B7170C63F3}"/>
              </a:ext>
            </a:extLst>
          </p:cNvPr>
          <p:cNvSpPr/>
          <p:nvPr/>
        </p:nvSpPr>
        <p:spPr>
          <a:xfrm rot="1800000">
            <a:off x="4768813" y="5556181"/>
            <a:ext cx="299546" cy="156675"/>
          </a:xfrm>
          <a:custGeom>
            <a:avLst/>
            <a:gdLst>
              <a:gd name="connsiteX0" fmla="*/ 0 w 193911"/>
              <a:gd name="connsiteY0" fmla="*/ 0 h 156675"/>
              <a:gd name="connsiteX1" fmla="*/ 193911 w 193911"/>
              <a:gd name="connsiteY1" fmla="*/ 0 h 156675"/>
              <a:gd name="connsiteX2" fmla="*/ 193911 w 193911"/>
              <a:gd name="connsiteY2" fmla="*/ 156675 h 156675"/>
              <a:gd name="connsiteX3" fmla="*/ 0 w 193911"/>
              <a:gd name="connsiteY3" fmla="*/ 156675 h 156675"/>
              <a:gd name="connsiteX4" fmla="*/ 0 w 193911"/>
              <a:gd name="connsiteY4" fmla="*/ 0 h 156675"/>
              <a:gd name="connsiteX0" fmla="*/ 0 w 299546"/>
              <a:gd name="connsiteY0" fmla="*/ 0 h 156675"/>
              <a:gd name="connsiteX1" fmla="*/ 299546 w 299546"/>
              <a:gd name="connsiteY1" fmla="*/ 56119 h 156675"/>
              <a:gd name="connsiteX2" fmla="*/ 193911 w 299546"/>
              <a:gd name="connsiteY2" fmla="*/ 156675 h 156675"/>
              <a:gd name="connsiteX3" fmla="*/ 0 w 299546"/>
              <a:gd name="connsiteY3" fmla="*/ 156675 h 156675"/>
              <a:gd name="connsiteX4" fmla="*/ 0 w 299546"/>
              <a:gd name="connsiteY4" fmla="*/ 0 h 156675"/>
              <a:gd name="connsiteX0" fmla="*/ 0 w 299546"/>
              <a:gd name="connsiteY0" fmla="*/ 0 h 156675"/>
              <a:gd name="connsiteX1" fmla="*/ 163430 w 299546"/>
              <a:gd name="connsiteY1" fmla="*/ 29468 h 156675"/>
              <a:gd name="connsiteX2" fmla="*/ 299546 w 299546"/>
              <a:gd name="connsiteY2" fmla="*/ 56119 h 156675"/>
              <a:gd name="connsiteX3" fmla="*/ 193911 w 299546"/>
              <a:gd name="connsiteY3" fmla="*/ 156675 h 156675"/>
              <a:gd name="connsiteX4" fmla="*/ 0 w 299546"/>
              <a:gd name="connsiteY4" fmla="*/ 156675 h 156675"/>
              <a:gd name="connsiteX5" fmla="*/ 0 w 299546"/>
              <a:gd name="connsiteY5" fmla="*/ 0 h 156675"/>
              <a:gd name="connsiteX0" fmla="*/ 0 w 299546"/>
              <a:gd name="connsiteY0" fmla="*/ 0 h 156675"/>
              <a:gd name="connsiteX1" fmla="*/ 186538 w 299546"/>
              <a:gd name="connsiteY1" fmla="*/ 3059 h 156675"/>
              <a:gd name="connsiteX2" fmla="*/ 299546 w 299546"/>
              <a:gd name="connsiteY2" fmla="*/ 56119 h 156675"/>
              <a:gd name="connsiteX3" fmla="*/ 193911 w 299546"/>
              <a:gd name="connsiteY3" fmla="*/ 156675 h 156675"/>
              <a:gd name="connsiteX4" fmla="*/ 0 w 299546"/>
              <a:gd name="connsiteY4" fmla="*/ 156675 h 156675"/>
              <a:gd name="connsiteX5" fmla="*/ 0 w 299546"/>
              <a:gd name="connsiteY5" fmla="*/ 0 h 15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46" h="156675">
                <a:moveTo>
                  <a:pt x="0" y="0"/>
                </a:moveTo>
                <a:lnTo>
                  <a:pt x="186538" y="3059"/>
                </a:lnTo>
                <a:lnTo>
                  <a:pt x="299546" y="56119"/>
                </a:lnTo>
                <a:lnTo>
                  <a:pt x="193911" y="156675"/>
                </a:lnTo>
                <a:lnTo>
                  <a:pt x="0" y="156675"/>
                </a:lnTo>
                <a:lnTo>
                  <a:pt x="0" y="0"/>
                </a:lnTo>
                <a:close/>
              </a:path>
            </a:pathLst>
          </a:custGeom>
          <a:solidFill>
            <a:schemeClr val="accent2">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27B7C3F2-104F-4340-9F0B-582FA68EDC81}"/>
              </a:ext>
            </a:extLst>
          </p:cNvPr>
          <p:cNvGrpSpPr/>
          <p:nvPr/>
        </p:nvGrpSpPr>
        <p:grpSpPr>
          <a:xfrm flipH="1">
            <a:off x="6052415" y="2077408"/>
            <a:ext cx="2017391" cy="1300315"/>
            <a:chOff x="828802" y="1130685"/>
            <a:chExt cx="2017391" cy="1300315"/>
          </a:xfrm>
        </p:grpSpPr>
        <p:grpSp>
          <p:nvGrpSpPr>
            <p:cNvPr id="164" name="Group 163">
              <a:extLst>
                <a:ext uri="{FF2B5EF4-FFF2-40B4-BE49-F238E27FC236}">
                  <a16:creationId xmlns:a16="http://schemas.microsoft.com/office/drawing/2014/main" id="{FCE96922-1A2C-3444-98F1-7919542F8E98}"/>
                </a:ext>
              </a:extLst>
            </p:cNvPr>
            <p:cNvGrpSpPr/>
            <p:nvPr/>
          </p:nvGrpSpPr>
          <p:grpSpPr>
            <a:xfrm>
              <a:off x="1649855" y="1130685"/>
              <a:ext cx="808588" cy="732673"/>
              <a:chOff x="1649855" y="1130685"/>
              <a:chExt cx="808588" cy="732673"/>
            </a:xfrm>
          </p:grpSpPr>
          <p:grpSp>
            <p:nvGrpSpPr>
              <p:cNvPr id="174" name="Group 173">
                <a:extLst>
                  <a:ext uri="{FF2B5EF4-FFF2-40B4-BE49-F238E27FC236}">
                    <a16:creationId xmlns:a16="http://schemas.microsoft.com/office/drawing/2014/main" id="{9A5C5284-75B4-5040-B395-15CB5F067F4C}"/>
                  </a:ext>
                </a:extLst>
              </p:cNvPr>
              <p:cNvGrpSpPr/>
              <p:nvPr/>
            </p:nvGrpSpPr>
            <p:grpSpPr>
              <a:xfrm>
                <a:off x="1649855" y="1130685"/>
                <a:ext cx="808588" cy="712154"/>
                <a:chOff x="1267326" y="1018881"/>
                <a:chExt cx="808588" cy="712154"/>
              </a:xfrm>
            </p:grpSpPr>
            <p:sp>
              <p:nvSpPr>
                <p:cNvPr id="176" name="Pie 175">
                  <a:extLst>
                    <a:ext uri="{FF2B5EF4-FFF2-40B4-BE49-F238E27FC236}">
                      <a16:creationId xmlns:a16="http://schemas.microsoft.com/office/drawing/2014/main" id="{4F14C8F8-291F-CC40-9F91-C35BC10DADBF}"/>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77" name="Chevron 176">
                  <a:extLst>
                    <a:ext uri="{FF2B5EF4-FFF2-40B4-BE49-F238E27FC236}">
                      <a16:creationId xmlns:a16="http://schemas.microsoft.com/office/drawing/2014/main" id="{35AB5127-A274-0540-A113-7E989CE44DCA}"/>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5" name="Freeform 174">
                <a:extLst>
                  <a:ext uri="{FF2B5EF4-FFF2-40B4-BE49-F238E27FC236}">
                    <a16:creationId xmlns:a16="http://schemas.microsoft.com/office/drawing/2014/main" id="{F8552CB4-FAA5-C146-9969-91B1436CECD9}"/>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5" name="Group 164">
              <a:extLst>
                <a:ext uri="{FF2B5EF4-FFF2-40B4-BE49-F238E27FC236}">
                  <a16:creationId xmlns:a16="http://schemas.microsoft.com/office/drawing/2014/main" id="{A7C593AC-DDD9-714E-BBD9-B3665798A453}"/>
                </a:ext>
              </a:extLst>
            </p:cNvPr>
            <p:cNvGrpSpPr/>
            <p:nvPr/>
          </p:nvGrpSpPr>
          <p:grpSpPr>
            <a:xfrm rot="10800000">
              <a:off x="1172520" y="1698327"/>
              <a:ext cx="808588" cy="732673"/>
              <a:chOff x="1649855" y="1130685"/>
              <a:chExt cx="808588" cy="732673"/>
            </a:xfrm>
          </p:grpSpPr>
          <p:grpSp>
            <p:nvGrpSpPr>
              <p:cNvPr id="170" name="Group 169">
                <a:extLst>
                  <a:ext uri="{FF2B5EF4-FFF2-40B4-BE49-F238E27FC236}">
                    <a16:creationId xmlns:a16="http://schemas.microsoft.com/office/drawing/2014/main" id="{719F33E2-591C-754F-A1EC-B65D745D7524}"/>
                  </a:ext>
                </a:extLst>
              </p:cNvPr>
              <p:cNvGrpSpPr/>
              <p:nvPr/>
            </p:nvGrpSpPr>
            <p:grpSpPr>
              <a:xfrm>
                <a:off x="1649855" y="1130685"/>
                <a:ext cx="808588" cy="712154"/>
                <a:chOff x="1267326" y="1018881"/>
                <a:chExt cx="808588" cy="712154"/>
              </a:xfrm>
            </p:grpSpPr>
            <p:sp>
              <p:nvSpPr>
                <p:cNvPr id="172" name="Pie 171">
                  <a:extLst>
                    <a:ext uri="{FF2B5EF4-FFF2-40B4-BE49-F238E27FC236}">
                      <a16:creationId xmlns:a16="http://schemas.microsoft.com/office/drawing/2014/main" id="{46A5CD8D-76A8-F04B-A49B-A0B70F040798}"/>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73" name="Chevron 172">
                  <a:extLst>
                    <a:ext uri="{FF2B5EF4-FFF2-40B4-BE49-F238E27FC236}">
                      <a16:creationId xmlns:a16="http://schemas.microsoft.com/office/drawing/2014/main" id="{162737C1-BEAF-AA48-8778-046522C304D4}"/>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1" name="Freeform 170">
                <a:extLst>
                  <a:ext uri="{FF2B5EF4-FFF2-40B4-BE49-F238E27FC236}">
                    <a16:creationId xmlns:a16="http://schemas.microsoft.com/office/drawing/2014/main" id="{CCFADBF6-8CD5-AC40-B07F-C6A9AD1E604B}"/>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66" name="Straight Connector 165">
              <a:extLst>
                <a:ext uri="{FF2B5EF4-FFF2-40B4-BE49-F238E27FC236}">
                  <a16:creationId xmlns:a16="http://schemas.microsoft.com/office/drawing/2014/main" id="{7F41105B-69A0-294D-9D4E-16690A4AB266}"/>
                </a:ext>
              </a:extLst>
            </p:cNvPr>
            <p:cNvCxnSpPr/>
            <p:nvPr/>
          </p:nvCxnSpPr>
          <p:spPr>
            <a:xfrm>
              <a:off x="828802" y="1470233"/>
              <a:ext cx="846923" cy="0"/>
            </a:xfrm>
            <a:prstGeom prst="line">
              <a:avLst/>
            </a:prstGeom>
            <a:ln w="1270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B886C91-DC5D-8E49-A0D1-D07DA1192155}"/>
                </a:ext>
              </a:extLst>
            </p:cNvPr>
            <p:cNvCxnSpPr/>
            <p:nvPr/>
          </p:nvCxnSpPr>
          <p:spPr>
            <a:xfrm>
              <a:off x="1999270" y="2085972"/>
              <a:ext cx="846923" cy="0"/>
            </a:xfrm>
            <a:prstGeom prst="line">
              <a:avLst/>
            </a:prstGeom>
            <a:ln w="1270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BB3C2CD3-8DA5-9042-8DCB-C3EB3B632617}"/>
              </a:ext>
            </a:extLst>
          </p:cNvPr>
          <p:cNvGrpSpPr/>
          <p:nvPr/>
        </p:nvGrpSpPr>
        <p:grpSpPr>
          <a:xfrm rot="912739">
            <a:off x="3302033" y="1948748"/>
            <a:ext cx="1377921" cy="888143"/>
            <a:chOff x="2851079" y="1124592"/>
            <a:chExt cx="2017391" cy="1300315"/>
          </a:xfrm>
        </p:grpSpPr>
        <p:grpSp>
          <p:nvGrpSpPr>
            <p:cNvPr id="147" name="Group 146">
              <a:extLst>
                <a:ext uri="{FF2B5EF4-FFF2-40B4-BE49-F238E27FC236}">
                  <a16:creationId xmlns:a16="http://schemas.microsoft.com/office/drawing/2014/main" id="{82315B9D-074B-8F42-ABB9-B4E03FC65059}"/>
                </a:ext>
              </a:extLst>
            </p:cNvPr>
            <p:cNvGrpSpPr/>
            <p:nvPr/>
          </p:nvGrpSpPr>
          <p:grpSpPr>
            <a:xfrm>
              <a:off x="3672132" y="1124592"/>
              <a:ext cx="808590" cy="732673"/>
              <a:chOff x="1649855" y="1130685"/>
              <a:chExt cx="808590" cy="732673"/>
            </a:xfrm>
          </p:grpSpPr>
          <p:grpSp>
            <p:nvGrpSpPr>
              <p:cNvPr id="157" name="Group 156">
                <a:extLst>
                  <a:ext uri="{FF2B5EF4-FFF2-40B4-BE49-F238E27FC236}">
                    <a16:creationId xmlns:a16="http://schemas.microsoft.com/office/drawing/2014/main" id="{C4443C76-6853-9340-BD11-FDBAD72FF041}"/>
                  </a:ext>
                </a:extLst>
              </p:cNvPr>
              <p:cNvGrpSpPr/>
              <p:nvPr/>
            </p:nvGrpSpPr>
            <p:grpSpPr>
              <a:xfrm>
                <a:off x="1649855" y="1130685"/>
                <a:ext cx="808590" cy="712155"/>
                <a:chOff x="1267326" y="1018881"/>
                <a:chExt cx="808590" cy="712155"/>
              </a:xfrm>
            </p:grpSpPr>
            <p:sp>
              <p:nvSpPr>
                <p:cNvPr id="159" name="Pie 158">
                  <a:extLst>
                    <a:ext uri="{FF2B5EF4-FFF2-40B4-BE49-F238E27FC236}">
                      <a16:creationId xmlns:a16="http://schemas.microsoft.com/office/drawing/2014/main" id="{7D97A359-9BAD-2440-82CF-2CB5B7C961CE}"/>
                    </a:ext>
                  </a:extLst>
                </p:cNvPr>
                <p:cNvSpPr/>
                <p:nvPr/>
              </p:nvSpPr>
              <p:spPr>
                <a:xfrm rot="2700000">
                  <a:off x="1363761" y="1018881"/>
                  <a:ext cx="712155" cy="712155"/>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60" name="Chevron 159">
                  <a:extLst>
                    <a:ext uri="{FF2B5EF4-FFF2-40B4-BE49-F238E27FC236}">
                      <a16:creationId xmlns:a16="http://schemas.microsoft.com/office/drawing/2014/main" id="{B8AE9883-DD20-C646-9750-F19B679A250B}"/>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8" name="Freeform 157">
                <a:extLst>
                  <a:ext uri="{FF2B5EF4-FFF2-40B4-BE49-F238E27FC236}">
                    <a16:creationId xmlns:a16="http://schemas.microsoft.com/office/drawing/2014/main" id="{CF08763F-F9E1-6C45-A5EB-F47CD95CF1A4}"/>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8" name="Group 147">
              <a:extLst>
                <a:ext uri="{FF2B5EF4-FFF2-40B4-BE49-F238E27FC236}">
                  <a16:creationId xmlns:a16="http://schemas.microsoft.com/office/drawing/2014/main" id="{0F2F2C09-719C-2240-AFC7-5440B21DECBD}"/>
                </a:ext>
              </a:extLst>
            </p:cNvPr>
            <p:cNvGrpSpPr/>
            <p:nvPr/>
          </p:nvGrpSpPr>
          <p:grpSpPr>
            <a:xfrm rot="10800000">
              <a:off x="3194797" y="1692234"/>
              <a:ext cx="808588" cy="732673"/>
              <a:chOff x="1649855" y="1130685"/>
              <a:chExt cx="808588" cy="732673"/>
            </a:xfrm>
          </p:grpSpPr>
          <p:grpSp>
            <p:nvGrpSpPr>
              <p:cNvPr id="153" name="Group 152">
                <a:extLst>
                  <a:ext uri="{FF2B5EF4-FFF2-40B4-BE49-F238E27FC236}">
                    <a16:creationId xmlns:a16="http://schemas.microsoft.com/office/drawing/2014/main" id="{A3C1C8ED-E07E-BB41-A44D-F88A8D8971CE}"/>
                  </a:ext>
                </a:extLst>
              </p:cNvPr>
              <p:cNvGrpSpPr/>
              <p:nvPr/>
            </p:nvGrpSpPr>
            <p:grpSpPr>
              <a:xfrm>
                <a:off x="1649855" y="1130685"/>
                <a:ext cx="808588" cy="712154"/>
                <a:chOff x="1267326" y="1018881"/>
                <a:chExt cx="808588" cy="712154"/>
              </a:xfrm>
            </p:grpSpPr>
            <p:sp>
              <p:nvSpPr>
                <p:cNvPr id="155" name="Pie 154">
                  <a:extLst>
                    <a:ext uri="{FF2B5EF4-FFF2-40B4-BE49-F238E27FC236}">
                      <a16:creationId xmlns:a16="http://schemas.microsoft.com/office/drawing/2014/main" id="{395D0ADC-D10D-094D-8A81-0C1498B38DCE}"/>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56" name="Chevron 155">
                  <a:extLst>
                    <a:ext uri="{FF2B5EF4-FFF2-40B4-BE49-F238E27FC236}">
                      <a16:creationId xmlns:a16="http://schemas.microsoft.com/office/drawing/2014/main" id="{66EA6AFB-4F34-B842-927F-036D76CB7D0A}"/>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4" name="Freeform 153">
                <a:extLst>
                  <a:ext uri="{FF2B5EF4-FFF2-40B4-BE49-F238E27FC236}">
                    <a16:creationId xmlns:a16="http://schemas.microsoft.com/office/drawing/2014/main" id="{5D97A1BC-B7CC-5340-82AD-6BD147718219}"/>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49" name="Straight Connector 148">
              <a:extLst>
                <a:ext uri="{FF2B5EF4-FFF2-40B4-BE49-F238E27FC236}">
                  <a16:creationId xmlns:a16="http://schemas.microsoft.com/office/drawing/2014/main" id="{37F44FC6-60D9-4B42-A619-F89C69F945D8}"/>
                </a:ext>
              </a:extLst>
            </p:cNvPr>
            <p:cNvCxnSpPr/>
            <p:nvPr/>
          </p:nvCxnSpPr>
          <p:spPr>
            <a:xfrm>
              <a:off x="2851079" y="1464140"/>
              <a:ext cx="846923" cy="0"/>
            </a:xfrm>
            <a:prstGeom prst="line">
              <a:avLst/>
            </a:prstGeom>
            <a:ln w="127000" cmpd="dbl">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A80DC8-BE21-2243-A5FC-A694D043055A}"/>
                </a:ext>
              </a:extLst>
            </p:cNvPr>
            <p:cNvCxnSpPr/>
            <p:nvPr/>
          </p:nvCxnSpPr>
          <p:spPr>
            <a:xfrm>
              <a:off x="4021547" y="2108982"/>
              <a:ext cx="846923" cy="0"/>
            </a:xfrm>
            <a:prstGeom prst="line">
              <a:avLst/>
            </a:prstGeom>
            <a:ln w="127000" cmpd="dbl">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DE9BE8F-403D-324C-A763-9F302E51F0EA}"/>
              </a:ext>
            </a:extLst>
          </p:cNvPr>
          <p:cNvSpPr txBox="1"/>
          <p:nvPr/>
        </p:nvSpPr>
        <p:spPr>
          <a:xfrm>
            <a:off x="692501" y="357985"/>
            <a:ext cx="6145144" cy="646331"/>
          </a:xfrm>
          <a:prstGeom prst="rect">
            <a:avLst/>
          </a:prstGeom>
          <a:noFill/>
        </p:spPr>
        <p:txBody>
          <a:bodyPr wrap="none" rtlCol="0">
            <a:spAutoFit/>
          </a:bodyPr>
          <a:lstStyle/>
          <a:p>
            <a:r>
              <a:rPr lang="en-US" sz="3600" b="1" dirty="0">
                <a:solidFill>
                  <a:srgbClr val="00B0F0"/>
                </a:solidFill>
                <a:latin typeface="Copperplate Gothic Bold" panose="020E0705020206020404" pitchFamily="34" charset="77"/>
              </a:rPr>
              <a:t>Shifting</a:t>
            </a:r>
            <a:r>
              <a:rPr lang="en-US" sz="3600" b="1" dirty="0">
                <a:latin typeface="Copperplate Gothic Bold" panose="020E0705020206020404" pitchFamily="34" charset="77"/>
              </a:rPr>
              <a:t> aligned reads</a:t>
            </a:r>
            <a:endParaRPr lang="en-US" sz="3600" dirty="0">
              <a:latin typeface="Copperplate Gothic Bold" panose="020E0705020206020404" pitchFamily="34" charset="77"/>
            </a:endParaRPr>
          </a:p>
        </p:txBody>
      </p:sp>
      <p:sp>
        <p:nvSpPr>
          <p:cNvPr id="12" name="TextBox 11">
            <a:extLst>
              <a:ext uri="{FF2B5EF4-FFF2-40B4-BE49-F238E27FC236}">
                <a16:creationId xmlns:a16="http://schemas.microsoft.com/office/drawing/2014/main" id="{A9351C3B-0777-CC40-8990-0257D81C4BE2}"/>
              </a:ext>
            </a:extLst>
          </p:cNvPr>
          <p:cNvSpPr txBox="1"/>
          <p:nvPr/>
        </p:nvSpPr>
        <p:spPr>
          <a:xfrm>
            <a:off x="1070092" y="2767870"/>
            <a:ext cx="1731756" cy="369332"/>
          </a:xfrm>
          <a:prstGeom prst="rect">
            <a:avLst/>
          </a:prstGeom>
          <a:noFill/>
        </p:spPr>
        <p:txBody>
          <a:bodyPr wrap="none" rtlCol="0">
            <a:spAutoFit/>
          </a:bodyPr>
          <a:lstStyle/>
          <a:p>
            <a:r>
              <a:rPr lang="en-US" dirty="0"/>
              <a:t>Transposase Mix</a:t>
            </a:r>
          </a:p>
        </p:txBody>
      </p:sp>
      <p:grpSp>
        <p:nvGrpSpPr>
          <p:cNvPr id="54" name="Group 53">
            <a:extLst>
              <a:ext uri="{FF2B5EF4-FFF2-40B4-BE49-F238E27FC236}">
                <a16:creationId xmlns:a16="http://schemas.microsoft.com/office/drawing/2014/main" id="{068BB32F-0B3C-794D-8B5F-D947A8CDEDB2}"/>
              </a:ext>
            </a:extLst>
          </p:cNvPr>
          <p:cNvGrpSpPr/>
          <p:nvPr/>
        </p:nvGrpSpPr>
        <p:grpSpPr>
          <a:xfrm>
            <a:off x="4855205" y="1957546"/>
            <a:ext cx="6542423" cy="1344175"/>
            <a:chOff x="2539161" y="2645419"/>
            <a:chExt cx="6542423" cy="1344175"/>
          </a:xfrm>
        </p:grpSpPr>
        <p:cxnSp>
          <p:nvCxnSpPr>
            <p:cNvPr id="5" name="Straight Connector 4">
              <a:extLst>
                <a:ext uri="{FF2B5EF4-FFF2-40B4-BE49-F238E27FC236}">
                  <a16:creationId xmlns:a16="http://schemas.microsoft.com/office/drawing/2014/main" id="{504F0B4E-E5E2-E341-B135-162453E4D94C}"/>
                </a:ext>
              </a:extLst>
            </p:cNvPr>
            <p:cNvCxnSpPr/>
            <p:nvPr/>
          </p:nvCxnSpPr>
          <p:spPr>
            <a:xfrm>
              <a:off x="2823441" y="3276151"/>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6DF4E8-9BDD-3245-852E-421179CB8E66}"/>
                </a:ext>
              </a:extLst>
            </p:cNvPr>
            <p:cNvSpPr txBox="1"/>
            <p:nvPr/>
          </p:nvSpPr>
          <p:spPr>
            <a:xfrm>
              <a:off x="4017927" y="3045319"/>
              <a:ext cx="1584088" cy="461665"/>
            </a:xfrm>
            <a:prstGeom prst="rect">
              <a:avLst/>
            </a:prstGeom>
            <a:noFill/>
          </p:spPr>
          <p:txBody>
            <a:bodyPr wrap="none" rtlCol="0">
              <a:spAutoFit/>
            </a:bodyPr>
            <a:lstStyle/>
            <a:p>
              <a:r>
                <a:rPr lang="en-US" sz="2400" dirty="0"/>
                <a:t>123456789</a:t>
              </a:r>
            </a:p>
          </p:txBody>
        </p:sp>
        <p:cxnSp>
          <p:nvCxnSpPr>
            <p:cNvPr id="8" name="Straight Connector 7">
              <a:extLst>
                <a:ext uri="{FF2B5EF4-FFF2-40B4-BE49-F238E27FC236}">
                  <a16:creationId xmlns:a16="http://schemas.microsoft.com/office/drawing/2014/main" id="{A1B91A37-F57D-C747-B1D3-9C1A485F54EC}"/>
                </a:ext>
              </a:extLst>
            </p:cNvPr>
            <p:cNvCxnSpPr/>
            <p:nvPr/>
          </p:nvCxnSpPr>
          <p:spPr>
            <a:xfrm>
              <a:off x="5484261" y="3276151"/>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D51A7B-C5A6-964B-8B06-2B20FE4EADC2}"/>
                </a:ext>
              </a:extLst>
            </p:cNvPr>
            <p:cNvCxnSpPr/>
            <p:nvPr/>
          </p:nvCxnSpPr>
          <p:spPr>
            <a:xfrm>
              <a:off x="2823441" y="3607551"/>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9212C1-4CD5-8948-928F-3A1EA348812E}"/>
                </a:ext>
              </a:extLst>
            </p:cNvPr>
            <p:cNvSpPr txBox="1"/>
            <p:nvPr/>
          </p:nvSpPr>
          <p:spPr>
            <a:xfrm>
              <a:off x="4017927" y="3376719"/>
              <a:ext cx="1584088" cy="461665"/>
            </a:xfrm>
            <a:prstGeom prst="rect">
              <a:avLst/>
            </a:prstGeom>
            <a:noFill/>
          </p:spPr>
          <p:txBody>
            <a:bodyPr wrap="none" rtlCol="0">
              <a:spAutoFit/>
            </a:bodyPr>
            <a:lstStyle/>
            <a:p>
              <a:r>
                <a:rPr lang="en-US" sz="2400" dirty="0"/>
                <a:t>987654321</a:t>
              </a:r>
            </a:p>
          </p:txBody>
        </p:sp>
        <p:cxnSp>
          <p:nvCxnSpPr>
            <p:cNvPr id="11" name="Straight Connector 10">
              <a:extLst>
                <a:ext uri="{FF2B5EF4-FFF2-40B4-BE49-F238E27FC236}">
                  <a16:creationId xmlns:a16="http://schemas.microsoft.com/office/drawing/2014/main" id="{E25E2892-65FC-C746-BA75-8F38BAA6735E}"/>
                </a:ext>
              </a:extLst>
            </p:cNvPr>
            <p:cNvCxnSpPr/>
            <p:nvPr/>
          </p:nvCxnSpPr>
          <p:spPr>
            <a:xfrm>
              <a:off x="5484261" y="3607551"/>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BD9C9E-8D6F-BA41-A815-FBFB59689704}"/>
                </a:ext>
              </a:extLst>
            </p:cNvPr>
            <p:cNvSpPr txBox="1"/>
            <p:nvPr/>
          </p:nvSpPr>
          <p:spPr>
            <a:xfrm>
              <a:off x="2539161" y="3072520"/>
              <a:ext cx="352982" cy="369332"/>
            </a:xfrm>
            <a:prstGeom prst="rect">
              <a:avLst/>
            </a:prstGeom>
            <a:noFill/>
          </p:spPr>
          <p:txBody>
            <a:bodyPr wrap="none" rtlCol="0">
              <a:spAutoFit/>
            </a:bodyPr>
            <a:lstStyle/>
            <a:p>
              <a:r>
                <a:rPr lang="en-US" dirty="0"/>
                <a:t>5'</a:t>
              </a:r>
            </a:p>
          </p:txBody>
        </p:sp>
        <p:sp>
          <p:nvSpPr>
            <p:cNvPr id="27" name="TextBox 26">
              <a:extLst>
                <a:ext uri="{FF2B5EF4-FFF2-40B4-BE49-F238E27FC236}">
                  <a16:creationId xmlns:a16="http://schemas.microsoft.com/office/drawing/2014/main" id="{2BCAD79B-6284-8D4D-8A1D-2A4637D3E1A6}"/>
                </a:ext>
              </a:extLst>
            </p:cNvPr>
            <p:cNvSpPr txBox="1"/>
            <p:nvPr/>
          </p:nvSpPr>
          <p:spPr>
            <a:xfrm>
              <a:off x="2539161" y="3441852"/>
              <a:ext cx="352982"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F978238-DB4A-344E-B797-FBC8274E9244}"/>
                </a:ext>
              </a:extLst>
            </p:cNvPr>
            <p:cNvSpPr txBox="1"/>
            <p:nvPr/>
          </p:nvSpPr>
          <p:spPr>
            <a:xfrm rot="16200000">
              <a:off x="5255299" y="3440291"/>
              <a:ext cx="513831" cy="584775"/>
            </a:xfrm>
            <a:prstGeom prst="rect">
              <a:avLst/>
            </a:prstGeom>
            <a:noFill/>
          </p:spPr>
          <p:txBody>
            <a:bodyPr wrap="square" rtlCol="0">
              <a:spAutoFit/>
            </a:bodyPr>
            <a:lstStyle/>
            <a:p>
              <a:r>
                <a:rPr lang="en-US" sz="3200" dirty="0"/>
                <a:t>&gt;</a:t>
              </a:r>
            </a:p>
          </p:txBody>
        </p:sp>
        <p:sp>
          <p:nvSpPr>
            <p:cNvPr id="31" name="TextBox 30">
              <a:extLst>
                <a:ext uri="{FF2B5EF4-FFF2-40B4-BE49-F238E27FC236}">
                  <a16:creationId xmlns:a16="http://schemas.microsoft.com/office/drawing/2014/main" id="{4218CD5D-DEBE-EC4C-884F-8FD7CF87A512}"/>
                </a:ext>
              </a:extLst>
            </p:cNvPr>
            <p:cNvSpPr txBox="1"/>
            <p:nvPr/>
          </p:nvSpPr>
          <p:spPr>
            <a:xfrm rot="5400000">
              <a:off x="3847575" y="2887965"/>
              <a:ext cx="513831" cy="584775"/>
            </a:xfrm>
            <a:prstGeom prst="rect">
              <a:avLst/>
            </a:prstGeom>
            <a:noFill/>
          </p:spPr>
          <p:txBody>
            <a:bodyPr wrap="square" rtlCol="0">
              <a:spAutoFit/>
            </a:bodyPr>
            <a:lstStyle/>
            <a:p>
              <a:r>
                <a:rPr lang="en-US" sz="3200" dirty="0"/>
                <a:t>&gt;</a:t>
              </a:r>
            </a:p>
          </p:txBody>
        </p:sp>
        <p:sp>
          <p:nvSpPr>
            <p:cNvPr id="35" name="TextBox 34">
              <a:extLst>
                <a:ext uri="{FF2B5EF4-FFF2-40B4-BE49-F238E27FC236}">
                  <a16:creationId xmlns:a16="http://schemas.microsoft.com/office/drawing/2014/main" id="{16A1BDE0-ACB0-0240-B44C-F907DFE14701}"/>
                </a:ext>
              </a:extLst>
            </p:cNvPr>
            <p:cNvSpPr txBox="1"/>
            <p:nvPr/>
          </p:nvSpPr>
          <p:spPr>
            <a:xfrm>
              <a:off x="5974855" y="2645419"/>
              <a:ext cx="1973425" cy="369332"/>
            </a:xfrm>
            <a:prstGeom prst="rect">
              <a:avLst/>
            </a:prstGeom>
            <a:noFill/>
          </p:spPr>
          <p:txBody>
            <a:bodyPr wrap="none" rtlCol="0">
              <a:spAutoFit/>
            </a:bodyPr>
            <a:lstStyle/>
            <a:p>
              <a:r>
                <a:rPr lang="en-US" dirty="0"/>
                <a:t>9 bp  staggered cut</a:t>
              </a:r>
            </a:p>
          </p:txBody>
        </p:sp>
        <p:sp>
          <p:nvSpPr>
            <p:cNvPr id="36" name="TextBox 35">
              <a:extLst>
                <a:ext uri="{FF2B5EF4-FFF2-40B4-BE49-F238E27FC236}">
                  <a16:creationId xmlns:a16="http://schemas.microsoft.com/office/drawing/2014/main" id="{DDF338AB-77EE-344A-8F37-D0F13C7DF463}"/>
                </a:ext>
              </a:extLst>
            </p:cNvPr>
            <p:cNvSpPr txBox="1"/>
            <p:nvPr/>
          </p:nvSpPr>
          <p:spPr>
            <a:xfrm>
              <a:off x="7298724" y="3252602"/>
              <a:ext cx="1782860" cy="369332"/>
            </a:xfrm>
            <a:prstGeom prst="rect">
              <a:avLst/>
            </a:prstGeom>
            <a:noFill/>
          </p:spPr>
          <p:txBody>
            <a:bodyPr wrap="none" rtlCol="0">
              <a:spAutoFit/>
            </a:bodyPr>
            <a:lstStyle/>
            <a:p>
              <a:r>
                <a:rPr lang="en-US" dirty="0"/>
                <a:t>Random position</a:t>
              </a:r>
            </a:p>
          </p:txBody>
        </p:sp>
      </p:grpSp>
      <p:grpSp>
        <p:nvGrpSpPr>
          <p:cNvPr id="78" name="Group 77">
            <a:extLst>
              <a:ext uri="{FF2B5EF4-FFF2-40B4-BE49-F238E27FC236}">
                <a16:creationId xmlns:a16="http://schemas.microsoft.com/office/drawing/2014/main" id="{500D166A-F70A-724E-A2B4-F8E42F9777CB}"/>
              </a:ext>
            </a:extLst>
          </p:cNvPr>
          <p:cNvGrpSpPr/>
          <p:nvPr/>
        </p:nvGrpSpPr>
        <p:grpSpPr>
          <a:xfrm>
            <a:off x="575383" y="3374940"/>
            <a:ext cx="7488753" cy="1416124"/>
            <a:chOff x="2539161" y="4253205"/>
            <a:chExt cx="7488753" cy="1416124"/>
          </a:xfrm>
        </p:grpSpPr>
        <p:cxnSp>
          <p:nvCxnSpPr>
            <p:cNvPr id="38" name="Straight Connector 37">
              <a:extLst>
                <a:ext uri="{FF2B5EF4-FFF2-40B4-BE49-F238E27FC236}">
                  <a16:creationId xmlns:a16="http://schemas.microsoft.com/office/drawing/2014/main" id="{D3CCACEB-D364-A04C-B30E-4843ACBC0081}"/>
                </a:ext>
              </a:extLst>
            </p:cNvPr>
            <p:cNvCxnSpPr/>
            <p:nvPr/>
          </p:nvCxnSpPr>
          <p:spPr>
            <a:xfrm>
              <a:off x="2823441" y="4721856"/>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0B06E13-D3E4-9942-8E8D-D44CC1B70A02}"/>
                </a:ext>
              </a:extLst>
            </p:cNvPr>
            <p:cNvSpPr txBox="1"/>
            <p:nvPr/>
          </p:nvSpPr>
          <p:spPr>
            <a:xfrm>
              <a:off x="7292953" y="4450605"/>
              <a:ext cx="1584088" cy="461665"/>
            </a:xfrm>
            <a:prstGeom prst="rect">
              <a:avLst/>
            </a:prstGeom>
            <a:noFill/>
          </p:spPr>
          <p:txBody>
            <a:bodyPr wrap="none" rtlCol="0">
              <a:spAutoFit/>
            </a:bodyPr>
            <a:lstStyle/>
            <a:p>
              <a:r>
                <a:rPr lang="en-US" sz="2400" dirty="0"/>
                <a:t>123456789</a:t>
              </a:r>
            </a:p>
          </p:txBody>
        </p:sp>
        <p:cxnSp>
          <p:nvCxnSpPr>
            <p:cNvPr id="40" name="Straight Connector 39">
              <a:extLst>
                <a:ext uri="{FF2B5EF4-FFF2-40B4-BE49-F238E27FC236}">
                  <a16:creationId xmlns:a16="http://schemas.microsoft.com/office/drawing/2014/main" id="{4A69D04F-0274-0745-827B-8A5800F77279}"/>
                </a:ext>
              </a:extLst>
            </p:cNvPr>
            <p:cNvCxnSpPr/>
            <p:nvPr/>
          </p:nvCxnSpPr>
          <p:spPr>
            <a:xfrm>
              <a:off x="8759287" y="4681437"/>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B4CA92A-5BFB-2F44-B26C-7912C8D44250}"/>
                </a:ext>
              </a:extLst>
            </p:cNvPr>
            <p:cNvCxnSpPr/>
            <p:nvPr/>
          </p:nvCxnSpPr>
          <p:spPr>
            <a:xfrm>
              <a:off x="2823441" y="4913210"/>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BFEC3F0-6991-5846-8CD4-8A83F96A09C7}"/>
                </a:ext>
              </a:extLst>
            </p:cNvPr>
            <p:cNvSpPr txBox="1"/>
            <p:nvPr/>
          </p:nvSpPr>
          <p:spPr>
            <a:xfrm>
              <a:off x="4017927" y="4682378"/>
              <a:ext cx="1584088" cy="461665"/>
            </a:xfrm>
            <a:prstGeom prst="rect">
              <a:avLst/>
            </a:prstGeom>
            <a:noFill/>
          </p:spPr>
          <p:txBody>
            <a:bodyPr wrap="none" rtlCol="0">
              <a:spAutoFit/>
            </a:bodyPr>
            <a:lstStyle/>
            <a:p>
              <a:r>
                <a:rPr lang="en-US" sz="2400" dirty="0"/>
                <a:t>987654321</a:t>
              </a:r>
            </a:p>
          </p:txBody>
        </p:sp>
        <p:cxnSp>
          <p:nvCxnSpPr>
            <p:cNvPr id="43" name="Straight Connector 42">
              <a:extLst>
                <a:ext uri="{FF2B5EF4-FFF2-40B4-BE49-F238E27FC236}">
                  <a16:creationId xmlns:a16="http://schemas.microsoft.com/office/drawing/2014/main" id="{F267A6B0-7F5C-5D4F-9FDA-E3ECED44B937}"/>
                </a:ext>
              </a:extLst>
            </p:cNvPr>
            <p:cNvCxnSpPr/>
            <p:nvPr/>
          </p:nvCxnSpPr>
          <p:spPr>
            <a:xfrm>
              <a:off x="8759287" y="4858151"/>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F48DE51-585E-644F-A2AA-2461019B2907}"/>
                </a:ext>
              </a:extLst>
            </p:cNvPr>
            <p:cNvSpPr txBox="1"/>
            <p:nvPr/>
          </p:nvSpPr>
          <p:spPr>
            <a:xfrm>
              <a:off x="2539161" y="4518225"/>
              <a:ext cx="352982" cy="369332"/>
            </a:xfrm>
            <a:prstGeom prst="rect">
              <a:avLst/>
            </a:prstGeom>
            <a:noFill/>
          </p:spPr>
          <p:txBody>
            <a:bodyPr wrap="none" rtlCol="0">
              <a:spAutoFit/>
            </a:bodyPr>
            <a:lstStyle/>
            <a:p>
              <a:r>
                <a:rPr lang="en-US" dirty="0"/>
                <a:t>5'</a:t>
              </a:r>
            </a:p>
          </p:txBody>
        </p:sp>
        <p:sp>
          <p:nvSpPr>
            <p:cNvPr id="45" name="TextBox 44">
              <a:extLst>
                <a:ext uri="{FF2B5EF4-FFF2-40B4-BE49-F238E27FC236}">
                  <a16:creationId xmlns:a16="http://schemas.microsoft.com/office/drawing/2014/main" id="{5E961334-8E8B-394C-9886-EB953D035DBD}"/>
                </a:ext>
              </a:extLst>
            </p:cNvPr>
            <p:cNvSpPr txBox="1"/>
            <p:nvPr/>
          </p:nvSpPr>
          <p:spPr>
            <a:xfrm>
              <a:off x="2539161" y="4747511"/>
              <a:ext cx="352982" cy="369332"/>
            </a:xfrm>
            <a:prstGeom prst="rect">
              <a:avLst/>
            </a:prstGeom>
            <a:noFill/>
          </p:spPr>
          <p:txBody>
            <a:bodyPr wrap="none" rtlCol="0">
              <a:spAutoFit/>
            </a:bodyPr>
            <a:lstStyle/>
            <a:p>
              <a:r>
                <a:rPr lang="en-US" dirty="0"/>
                <a:t>3'</a:t>
              </a:r>
            </a:p>
          </p:txBody>
        </p:sp>
        <p:sp>
          <p:nvSpPr>
            <p:cNvPr id="50" name="Right Brace 49">
              <a:extLst>
                <a:ext uri="{FF2B5EF4-FFF2-40B4-BE49-F238E27FC236}">
                  <a16:creationId xmlns:a16="http://schemas.microsoft.com/office/drawing/2014/main" id="{CC7A57FE-FE47-B641-8EBC-3FCCA9F3EBA4}"/>
                </a:ext>
              </a:extLst>
            </p:cNvPr>
            <p:cNvSpPr/>
            <p:nvPr/>
          </p:nvSpPr>
          <p:spPr>
            <a:xfrm rot="5400000">
              <a:off x="7938034" y="4546182"/>
              <a:ext cx="318051" cy="1237665"/>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5548F92A-E08E-B449-98C2-FAB26692746A}"/>
                </a:ext>
              </a:extLst>
            </p:cNvPr>
            <p:cNvSpPr txBox="1"/>
            <p:nvPr/>
          </p:nvSpPr>
          <p:spPr>
            <a:xfrm>
              <a:off x="7608829" y="5299997"/>
              <a:ext cx="988284" cy="369332"/>
            </a:xfrm>
            <a:prstGeom prst="rect">
              <a:avLst/>
            </a:prstGeom>
            <a:noFill/>
          </p:spPr>
          <p:txBody>
            <a:bodyPr wrap="none" rtlCol="0">
              <a:spAutoFit/>
            </a:bodyPr>
            <a:lstStyle/>
            <a:p>
              <a:r>
                <a:rPr lang="en-US" dirty="0"/>
                <a:t>9 bp gap</a:t>
              </a:r>
            </a:p>
          </p:txBody>
        </p:sp>
        <p:sp>
          <p:nvSpPr>
            <p:cNvPr id="52" name="Right Brace 51">
              <a:extLst>
                <a:ext uri="{FF2B5EF4-FFF2-40B4-BE49-F238E27FC236}">
                  <a16:creationId xmlns:a16="http://schemas.microsoft.com/office/drawing/2014/main" id="{36739AF4-53C0-E345-A0BD-E8BFDD134F8A}"/>
                </a:ext>
              </a:extLst>
            </p:cNvPr>
            <p:cNvSpPr/>
            <p:nvPr/>
          </p:nvSpPr>
          <p:spPr>
            <a:xfrm rot="16200000">
              <a:off x="4624855" y="3793398"/>
              <a:ext cx="318051" cy="1237665"/>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TextBox 67">
            <a:extLst>
              <a:ext uri="{FF2B5EF4-FFF2-40B4-BE49-F238E27FC236}">
                <a16:creationId xmlns:a16="http://schemas.microsoft.com/office/drawing/2014/main" id="{EE1C129D-5408-D940-A64A-593D214FC24D}"/>
              </a:ext>
            </a:extLst>
          </p:cNvPr>
          <p:cNvSpPr txBox="1"/>
          <p:nvPr/>
        </p:nvSpPr>
        <p:spPr>
          <a:xfrm>
            <a:off x="575383" y="5945339"/>
            <a:ext cx="352982" cy="369332"/>
          </a:xfrm>
          <a:prstGeom prst="rect">
            <a:avLst/>
          </a:prstGeom>
          <a:noFill/>
        </p:spPr>
        <p:txBody>
          <a:bodyPr wrap="none" rtlCol="0">
            <a:spAutoFit/>
          </a:bodyPr>
          <a:lstStyle/>
          <a:p>
            <a:r>
              <a:rPr lang="en-US" dirty="0"/>
              <a:t>3'</a:t>
            </a:r>
          </a:p>
        </p:txBody>
      </p:sp>
      <p:sp>
        <p:nvSpPr>
          <p:cNvPr id="75" name="TextBox 74">
            <a:extLst>
              <a:ext uri="{FF2B5EF4-FFF2-40B4-BE49-F238E27FC236}">
                <a16:creationId xmlns:a16="http://schemas.microsoft.com/office/drawing/2014/main" id="{FF54ECCE-D5F6-314E-A61B-532244B5E28B}"/>
              </a:ext>
            </a:extLst>
          </p:cNvPr>
          <p:cNvSpPr txBox="1"/>
          <p:nvPr/>
        </p:nvSpPr>
        <p:spPr>
          <a:xfrm>
            <a:off x="7092304" y="4180738"/>
            <a:ext cx="2734338" cy="369332"/>
          </a:xfrm>
          <a:prstGeom prst="rect">
            <a:avLst/>
          </a:prstGeom>
          <a:noFill/>
        </p:spPr>
        <p:txBody>
          <a:bodyPr wrap="none" rtlCol="0">
            <a:spAutoFit/>
          </a:bodyPr>
          <a:lstStyle/>
          <a:p>
            <a:r>
              <a:rPr lang="en-US" dirty="0"/>
              <a:t>Transesterification reaction</a:t>
            </a:r>
          </a:p>
        </p:txBody>
      </p:sp>
      <p:grpSp>
        <p:nvGrpSpPr>
          <p:cNvPr id="88" name="Group 87">
            <a:extLst>
              <a:ext uri="{FF2B5EF4-FFF2-40B4-BE49-F238E27FC236}">
                <a16:creationId xmlns:a16="http://schemas.microsoft.com/office/drawing/2014/main" id="{5842F859-2F09-1B4B-9C70-FCB28F072AC5}"/>
              </a:ext>
            </a:extLst>
          </p:cNvPr>
          <p:cNvGrpSpPr/>
          <p:nvPr/>
        </p:nvGrpSpPr>
        <p:grpSpPr>
          <a:xfrm>
            <a:off x="841681" y="5668340"/>
            <a:ext cx="7204473" cy="693438"/>
            <a:chOff x="2802580" y="5774880"/>
            <a:chExt cx="7204473" cy="693438"/>
          </a:xfrm>
        </p:grpSpPr>
        <p:sp>
          <p:nvSpPr>
            <p:cNvPr id="62" name="TextBox 61">
              <a:extLst>
                <a:ext uri="{FF2B5EF4-FFF2-40B4-BE49-F238E27FC236}">
                  <a16:creationId xmlns:a16="http://schemas.microsoft.com/office/drawing/2014/main" id="{A4B2FFFD-FBF4-7043-8EC9-B2FA324F0E95}"/>
                </a:ext>
              </a:extLst>
            </p:cNvPr>
            <p:cNvSpPr txBox="1"/>
            <p:nvPr/>
          </p:nvSpPr>
          <p:spPr>
            <a:xfrm>
              <a:off x="7272092" y="5774880"/>
              <a:ext cx="1584088" cy="461665"/>
            </a:xfrm>
            <a:prstGeom prst="rect">
              <a:avLst/>
            </a:prstGeom>
            <a:noFill/>
          </p:spPr>
          <p:txBody>
            <a:bodyPr wrap="none" rtlCol="0">
              <a:spAutoFit/>
            </a:bodyPr>
            <a:lstStyle/>
            <a:p>
              <a:r>
                <a:rPr lang="en-US" sz="2400" dirty="0"/>
                <a:t>123456789</a:t>
              </a:r>
            </a:p>
          </p:txBody>
        </p:sp>
        <p:cxnSp>
          <p:nvCxnSpPr>
            <p:cNvPr id="63" name="Straight Connector 62">
              <a:extLst>
                <a:ext uri="{FF2B5EF4-FFF2-40B4-BE49-F238E27FC236}">
                  <a16:creationId xmlns:a16="http://schemas.microsoft.com/office/drawing/2014/main" id="{87C52614-10C0-2144-8003-E7F37C3EBAC8}"/>
                </a:ext>
              </a:extLst>
            </p:cNvPr>
            <p:cNvCxnSpPr/>
            <p:nvPr/>
          </p:nvCxnSpPr>
          <p:spPr>
            <a:xfrm>
              <a:off x="8738426" y="6005712"/>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760E71A-1FAE-CE48-874A-E8E1C8C13181}"/>
                </a:ext>
              </a:extLst>
            </p:cNvPr>
            <p:cNvCxnSpPr/>
            <p:nvPr/>
          </p:nvCxnSpPr>
          <p:spPr>
            <a:xfrm>
              <a:off x="2802580" y="6237485"/>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3E9FA8B-CF75-C342-A92C-C9C11E160ECF}"/>
                </a:ext>
              </a:extLst>
            </p:cNvPr>
            <p:cNvSpPr txBox="1"/>
            <p:nvPr/>
          </p:nvSpPr>
          <p:spPr>
            <a:xfrm>
              <a:off x="3997066" y="6006653"/>
              <a:ext cx="1584088" cy="461665"/>
            </a:xfrm>
            <a:prstGeom prst="rect">
              <a:avLst/>
            </a:prstGeom>
            <a:noFill/>
          </p:spPr>
          <p:txBody>
            <a:bodyPr wrap="none" rtlCol="0">
              <a:spAutoFit/>
            </a:bodyPr>
            <a:lstStyle/>
            <a:p>
              <a:r>
                <a:rPr lang="en-US" sz="2400" dirty="0"/>
                <a:t>987654321</a:t>
              </a:r>
            </a:p>
          </p:txBody>
        </p:sp>
        <p:sp>
          <p:nvSpPr>
            <p:cNvPr id="67" name="TextBox 66">
              <a:extLst>
                <a:ext uri="{FF2B5EF4-FFF2-40B4-BE49-F238E27FC236}">
                  <a16:creationId xmlns:a16="http://schemas.microsoft.com/office/drawing/2014/main" id="{26DB5C65-8312-2049-9562-D2A6C46659FD}"/>
                </a:ext>
              </a:extLst>
            </p:cNvPr>
            <p:cNvSpPr txBox="1"/>
            <p:nvPr/>
          </p:nvSpPr>
          <p:spPr>
            <a:xfrm>
              <a:off x="6555124" y="5821540"/>
              <a:ext cx="352982" cy="369332"/>
            </a:xfrm>
            <a:prstGeom prst="rect">
              <a:avLst/>
            </a:prstGeom>
            <a:noFill/>
          </p:spPr>
          <p:txBody>
            <a:bodyPr wrap="none" rtlCol="0">
              <a:spAutoFit/>
            </a:bodyPr>
            <a:lstStyle/>
            <a:p>
              <a:r>
                <a:rPr lang="en-US" dirty="0"/>
                <a:t>5'</a:t>
              </a:r>
            </a:p>
          </p:txBody>
        </p:sp>
      </p:grpSp>
      <p:sp>
        <p:nvSpPr>
          <p:cNvPr id="93" name="Bent Arrow 92">
            <a:extLst>
              <a:ext uri="{FF2B5EF4-FFF2-40B4-BE49-F238E27FC236}">
                <a16:creationId xmlns:a16="http://schemas.microsoft.com/office/drawing/2014/main" id="{F2885D23-7FBD-2649-967D-C88C1CDAA75A}"/>
              </a:ext>
            </a:extLst>
          </p:cNvPr>
          <p:cNvSpPr/>
          <p:nvPr/>
        </p:nvSpPr>
        <p:spPr>
          <a:xfrm rot="5400000">
            <a:off x="5858455" y="679433"/>
            <a:ext cx="646331" cy="2045814"/>
          </a:xfrm>
          <a:prstGeom prst="bentArrow">
            <a:avLst>
              <a:gd name="adj1" fmla="val 6328"/>
              <a:gd name="adj2" fmla="val 11663"/>
              <a:gd name="adj3" fmla="val 39671"/>
              <a:gd name="adj4" fmla="val 26412"/>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Down Arrow 94">
            <a:extLst>
              <a:ext uri="{FF2B5EF4-FFF2-40B4-BE49-F238E27FC236}">
                <a16:creationId xmlns:a16="http://schemas.microsoft.com/office/drawing/2014/main" id="{E57F426F-BFF2-8147-8C9A-098E7D622266}"/>
              </a:ext>
            </a:extLst>
          </p:cNvPr>
          <p:cNvSpPr/>
          <p:nvPr/>
        </p:nvSpPr>
        <p:spPr>
          <a:xfrm>
            <a:off x="5989348" y="4821314"/>
            <a:ext cx="350022" cy="693177"/>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E284E50D-3188-3E4B-9733-9D919547B8C2}"/>
              </a:ext>
            </a:extLst>
          </p:cNvPr>
          <p:cNvGrpSpPr/>
          <p:nvPr/>
        </p:nvGrpSpPr>
        <p:grpSpPr>
          <a:xfrm>
            <a:off x="1847624" y="4695147"/>
            <a:ext cx="1944956" cy="1694427"/>
            <a:chOff x="1847624" y="4868145"/>
            <a:chExt cx="1944956" cy="1694427"/>
          </a:xfrm>
        </p:grpSpPr>
        <p:cxnSp>
          <p:nvCxnSpPr>
            <p:cNvPr id="98" name="Straight Connector 97">
              <a:extLst>
                <a:ext uri="{FF2B5EF4-FFF2-40B4-BE49-F238E27FC236}">
                  <a16:creationId xmlns:a16="http://schemas.microsoft.com/office/drawing/2014/main" id="{D2337EE5-BC73-9E46-813C-F9625E985E78}"/>
                </a:ext>
              </a:extLst>
            </p:cNvPr>
            <p:cNvCxnSpPr/>
            <p:nvPr/>
          </p:nvCxnSpPr>
          <p:spPr>
            <a:xfrm>
              <a:off x="2846193" y="5229362"/>
              <a:ext cx="0" cy="1333210"/>
            </a:xfrm>
            <a:prstGeom prst="line">
              <a:avLst/>
            </a:prstGeom>
            <a:ln w="1905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F0EF3313-454F-5B43-990B-1AE3CB22FBDC}"/>
                </a:ext>
              </a:extLst>
            </p:cNvPr>
            <p:cNvSpPr txBox="1"/>
            <p:nvPr/>
          </p:nvSpPr>
          <p:spPr>
            <a:xfrm>
              <a:off x="1847624" y="4868145"/>
              <a:ext cx="1944956" cy="369332"/>
            </a:xfrm>
            <a:prstGeom prst="rect">
              <a:avLst/>
            </a:prstGeom>
            <a:noFill/>
          </p:spPr>
          <p:txBody>
            <a:bodyPr wrap="none" rtlCol="0">
              <a:spAutoFit/>
            </a:bodyPr>
            <a:lstStyle/>
            <a:p>
              <a:r>
                <a:rPr lang="en-US" dirty="0"/>
                <a:t>Center of insertion</a:t>
              </a:r>
            </a:p>
          </p:txBody>
        </p:sp>
      </p:grpSp>
      <p:grpSp>
        <p:nvGrpSpPr>
          <p:cNvPr id="79" name="Group 78">
            <a:extLst>
              <a:ext uri="{FF2B5EF4-FFF2-40B4-BE49-F238E27FC236}">
                <a16:creationId xmlns:a16="http://schemas.microsoft.com/office/drawing/2014/main" id="{B0FF3676-0F57-EC43-AA58-0B228F8A7F29}"/>
              </a:ext>
            </a:extLst>
          </p:cNvPr>
          <p:cNvGrpSpPr/>
          <p:nvPr/>
        </p:nvGrpSpPr>
        <p:grpSpPr>
          <a:xfrm>
            <a:off x="1692563" y="6256051"/>
            <a:ext cx="2663444" cy="502855"/>
            <a:chOff x="1910157" y="5257305"/>
            <a:chExt cx="2663444" cy="502855"/>
          </a:xfrm>
        </p:grpSpPr>
        <p:cxnSp>
          <p:nvCxnSpPr>
            <p:cNvPr id="83" name="Straight Arrow Connector 82">
              <a:extLst>
                <a:ext uri="{FF2B5EF4-FFF2-40B4-BE49-F238E27FC236}">
                  <a16:creationId xmlns:a16="http://schemas.microsoft.com/office/drawing/2014/main" id="{9DB04012-E83B-9849-A384-3116A6ECAA64}"/>
                </a:ext>
              </a:extLst>
            </p:cNvPr>
            <p:cNvCxnSpPr>
              <a:cxnSpLocks/>
              <a:stCxn id="80" idx="1"/>
            </p:cNvCxnSpPr>
            <p:nvPr/>
          </p:nvCxnSpPr>
          <p:spPr>
            <a:xfrm flipH="1">
              <a:off x="1910157" y="5337460"/>
              <a:ext cx="1850882" cy="2452"/>
            </a:xfrm>
            <a:prstGeom prst="straightConnector1">
              <a:avLst/>
            </a:prstGeom>
            <a:ln w="25400">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62992A3-6CA4-E649-963B-151BE3F7149F}"/>
                </a:ext>
              </a:extLst>
            </p:cNvPr>
            <p:cNvSpPr txBox="1"/>
            <p:nvPr/>
          </p:nvSpPr>
          <p:spPr>
            <a:xfrm>
              <a:off x="2799394" y="5390828"/>
              <a:ext cx="1239442" cy="369332"/>
            </a:xfrm>
            <a:prstGeom prst="rect">
              <a:avLst/>
            </a:prstGeom>
            <a:noFill/>
          </p:spPr>
          <p:txBody>
            <a:bodyPr wrap="none" rtlCol="0">
              <a:spAutoFit/>
            </a:bodyPr>
            <a:lstStyle/>
            <a:p>
              <a:r>
                <a:rPr lang="en-US" dirty="0"/>
                <a:t>PCR primer</a:t>
              </a:r>
            </a:p>
          </p:txBody>
        </p:sp>
        <p:sp>
          <p:nvSpPr>
            <p:cNvPr id="101" name="Rectangle 100">
              <a:extLst>
                <a:ext uri="{FF2B5EF4-FFF2-40B4-BE49-F238E27FC236}">
                  <a16:creationId xmlns:a16="http://schemas.microsoft.com/office/drawing/2014/main" id="{FA406753-7A1C-FB42-BB84-BC2FCAC336C3}"/>
                </a:ext>
              </a:extLst>
            </p:cNvPr>
            <p:cNvSpPr/>
            <p:nvPr/>
          </p:nvSpPr>
          <p:spPr>
            <a:xfrm rot="1800000">
              <a:off x="4232119" y="5447702"/>
              <a:ext cx="341482" cy="156675"/>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14FEAB3-0A91-774C-8D3A-6B1F2CB999F6}"/>
                </a:ext>
              </a:extLst>
            </p:cNvPr>
            <p:cNvSpPr/>
            <p:nvPr/>
          </p:nvSpPr>
          <p:spPr>
            <a:xfrm rot="1800000">
              <a:off x="4029877" y="5312492"/>
              <a:ext cx="280695" cy="156675"/>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1B9FAEF-BCD2-4548-8BAF-D3B90C47D680}"/>
                </a:ext>
              </a:extLst>
            </p:cNvPr>
            <p:cNvSpPr/>
            <p:nvPr/>
          </p:nvSpPr>
          <p:spPr>
            <a:xfrm rot="21551050">
              <a:off x="3761022" y="5257305"/>
              <a:ext cx="341482" cy="155448"/>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1C7CA8B6-4DFB-2B45-A019-CE959F9A086A}"/>
              </a:ext>
            </a:extLst>
          </p:cNvPr>
          <p:cNvSpPr/>
          <p:nvPr/>
        </p:nvSpPr>
        <p:spPr>
          <a:xfrm>
            <a:off x="4929899" y="5583118"/>
            <a:ext cx="341482" cy="156675"/>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660F7F1-6F41-F34A-BFB4-C3FC524B8E98}"/>
              </a:ext>
            </a:extLst>
          </p:cNvPr>
          <p:cNvGrpSpPr/>
          <p:nvPr/>
        </p:nvGrpSpPr>
        <p:grpSpPr>
          <a:xfrm>
            <a:off x="4678733" y="5140115"/>
            <a:ext cx="2371017" cy="535502"/>
            <a:chOff x="6729970" y="5902114"/>
            <a:chExt cx="2371017" cy="535502"/>
          </a:xfrm>
        </p:grpSpPr>
        <p:sp>
          <p:nvSpPr>
            <p:cNvPr id="85" name="TextBox 84">
              <a:extLst>
                <a:ext uri="{FF2B5EF4-FFF2-40B4-BE49-F238E27FC236}">
                  <a16:creationId xmlns:a16="http://schemas.microsoft.com/office/drawing/2014/main" id="{50CCF3E2-2DA6-714D-85D1-787A5FEA8D6F}"/>
                </a:ext>
              </a:extLst>
            </p:cNvPr>
            <p:cNvSpPr txBox="1"/>
            <p:nvPr/>
          </p:nvSpPr>
          <p:spPr>
            <a:xfrm>
              <a:off x="6729970" y="5902114"/>
              <a:ext cx="1239442" cy="369332"/>
            </a:xfrm>
            <a:prstGeom prst="rect">
              <a:avLst/>
            </a:prstGeom>
            <a:noFill/>
          </p:spPr>
          <p:txBody>
            <a:bodyPr wrap="none" rtlCol="0">
              <a:spAutoFit/>
            </a:bodyPr>
            <a:lstStyle/>
            <a:p>
              <a:r>
                <a:rPr lang="en-US" dirty="0"/>
                <a:t>PCR primer</a:t>
              </a:r>
            </a:p>
          </p:txBody>
        </p:sp>
        <p:cxnSp>
          <p:nvCxnSpPr>
            <p:cNvPr id="86" name="Straight Arrow Connector 85">
              <a:extLst>
                <a:ext uri="{FF2B5EF4-FFF2-40B4-BE49-F238E27FC236}">
                  <a16:creationId xmlns:a16="http://schemas.microsoft.com/office/drawing/2014/main" id="{C2A8DEC9-1BE7-A04A-8E7F-76A00459E651}"/>
                </a:ext>
              </a:extLst>
            </p:cNvPr>
            <p:cNvCxnSpPr>
              <a:cxnSpLocks/>
            </p:cNvCxnSpPr>
            <p:nvPr/>
          </p:nvCxnSpPr>
          <p:spPr>
            <a:xfrm flipV="1">
              <a:off x="7334437" y="6437615"/>
              <a:ext cx="1766550" cy="1"/>
            </a:xfrm>
            <a:prstGeom prst="straightConnector1">
              <a:avLst/>
            </a:prstGeom>
            <a:ln w="25400">
              <a:prstDash val="dash"/>
              <a:tailEnd type="stealth" w="med" len="lg"/>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6576F56D-8CC8-CE41-AF56-985F87634848}"/>
              </a:ext>
            </a:extLst>
          </p:cNvPr>
          <p:cNvSpPr/>
          <p:nvPr/>
        </p:nvSpPr>
        <p:spPr>
          <a:xfrm rot="1800000">
            <a:off x="4468938" y="5395057"/>
            <a:ext cx="341482" cy="156675"/>
          </a:xfrm>
          <a:prstGeom prst="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EA2D1AEE-A904-9E48-B501-185FB14324F6}"/>
              </a:ext>
            </a:extLst>
          </p:cNvPr>
          <p:cNvGrpSpPr/>
          <p:nvPr/>
        </p:nvGrpSpPr>
        <p:grpSpPr>
          <a:xfrm rot="3770486">
            <a:off x="2374233" y="1358216"/>
            <a:ext cx="1377922" cy="888143"/>
            <a:chOff x="2851079" y="1124592"/>
            <a:chExt cx="2017391" cy="1300315"/>
          </a:xfrm>
        </p:grpSpPr>
        <p:grpSp>
          <p:nvGrpSpPr>
            <p:cNvPr id="117" name="Group 116">
              <a:extLst>
                <a:ext uri="{FF2B5EF4-FFF2-40B4-BE49-F238E27FC236}">
                  <a16:creationId xmlns:a16="http://schemas.microsoft.com/office/drawing/2014/main" id="{A33F337D-17CD-0547-A147-BA316CABB40A}"/>
                </a:ext>
              </a:extLst>
            </p:cNvPr>
            <p:cNvGrpSpPr/>
            <p:nvPr/>
          </p:nvGrpSpPr>
          <p:grpSpPr>
            <a:xfrm>
              <a:off x="3672132" y="1124592"/>
              <a:ext cx="808588" cy="732673"/>
              <a:chOff x="1649855" y="1130685"/>
              <a:chExt cx="808588" cy="732673"/>
            </a:xfrm>
          </p:grpSpPr>
          <p:grpSp>
            <p:nvGrpSpPr>
              <p:cNvPr id="118" name="Group 117">
                <a:extLst>
                  <a:ext uri="{FF2B5EF4-FFF2-40B4-BE49-F238E27FC236}">
                    <a16:creationId xmlns:a16="http://schemas.microsoft.com/office/drawing/2014/main" id="{555D22F0-73B0-B440-AD4D-32876EE0ECE5}"/>
                  </a:ext>
                </a:extLst>
              </p:cNvPr>
              <p:cNvGrpSpPr/>
              <p:nvPr/>
            </p:nvGrpSpPr>
            <p:grpSpPr>
              <a:xfrm>
                <a:off x="1649855" y="1130685"/>
                <a:ext cx="808588" cy="712154"/>
                <a:chOff x="1267326" y="1018881"/>
                <a:chExt cx="808588" cy="712154"/>
              </a:xfrm>
            </p:grpSpPr>
            <p:sp>
              <p:nvSpPr>
                <p:cNvPr id="120" name="Pie 119">
                  <a:extLst>
                    <a:ext uri="{FF2B5EF4-FFF2-40B4-BE49-F238E27FC236}">
                      <a16:creationId xmlns:a16="http://schemas.microsoft.com/office/drawing/2014/main" id="{2FD5E308-2821-AA45-87E3-1EC52D062B58}"/>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21" name="Chevron 120">
                  <a:extLst>
                    <a:ext uri="{FF2B5EF4-FFF2-40B4-BE49-F238E27FC236}">
                      <a16:creationId xmlns:a16="http://schemas.microsoft.com/office/drawing/2014/main" id="{941EEF0A-CE13-F746-9A51-5962967E8E3C}"/>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9" name="Freeform 118">
                <a:extLst>
                  <a:ext uri="{FF2B5EF4-FFF2-40B4-BE49-F238E27FC236}">
                    <a16:creationId xmlns:a16="http://schemas.microsoft.com/office/drawing/2014/main" id="{476AD7E8-CA4B-D048-9E97-17E3D18A241B}"/>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2" name="Group 121">
              <a:extLst>
                <a:ext uri="{FF2B5EF4-FFF2-40B4-BE49-F238E27FC236}">
                  <a16:creationId xmlns:a16="http://schemas.microsoft.com/office/drawing/2014/main" id="{8E210C15-CD00-6342-9965-B5D784679B3C}"/>
                </a:ext>
              </a:extLst>
            </p:cNvPr>
            <p:cNvGrpSpPr/>
            <p:nvPr/>
          </p:nvGrpSpPr>
          <p:grpSpPr>
            <a:xfrm rot="10800000">
              <a:off x="3194797" y="1692234"/>
              <a:ext cx="808588" cy="732673"/>
              <a:chOff x="1649855" y="1130685"/>
              <a:chExt cx="808588" cy="732673"/>
            </a:xfrm>
          </p:grpSpPr>
          <p:grpSp>
            <p:nvGrpSpPr>
              <p:cNvPr id="123" name="Group 122">
                <a:extLst>
                  <a:ext uri="{FF2B5EF4-FFF2-40B4-BE49-F238E27FC236}">
                    <a16:creationId xmlns:a16="http://schemas.microsoft.com/office/drawing/2014/main" id="{7F241117-8B2C-254C-966F-89ED1A371B1A}"/>
                  </a:ext>
                </a:extLst>
              </p:cNvPr>
              <p:cNvGrpSpPr/>
              <p:nvPr/>
            </p:nvGrpSpPr>
            <p:grpSpPr>
              <a:xfrm>
                <a:off x="1649855" y="1130685"/>
                <a:ext cx="808588" cy="712154"/>
                <a:chOff x="1267326" y="1018881"/>
                <a:chExt cx="808588" cy="712154"/>
              </a:xfrm>
            </p:grpSpPr>
            <p:sp>
              <p:nvSpPr>
                <p:cNvPr id="125" name="Pie 124">
                  <a:extLst>
                    <a:ext uri="{FF2B5EF4-FFF2-40B4-BE49-F238E27FC236}">
                      <a16:creationId xmlns:a16="http://schemas.microsoft.com/office/drawing/2014/main" id="{37CEB0F9-6B6D-9A4C-B38B-E2DC458879F9}"/>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26" name="Chevron 125">
                  <a:extLst>
                    <a:ext uri="{FF2B5EF4-FFF2-40B4-BE49-F238E27FC236}">
                      <a16:creationId xmlns:a16="http://schemas.microsoft.com/office/drawing/2014/main" id="{6962E2B6-C0CC-154F-BC45-337EABC739AE}"/>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4" name="Freeform 123">
                <a:extLst>
                  <a:ext uri="{FF2B5EF4-FFF2-40B4-BE49-F238E27FC236}">
                    <a16:creationId xmlns:a16="http://schemas.microsoft.com/office/drawing/2014/main" id="{7CE13F92-0296-D047-94C6-607A44F3EB3F}"/>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7" name="Straight Connector 126">
              <a:extLst>
                <a:ext uri="{FF2B5EF4-FFF2-40B4-BE49-F238E27FC236}">
                  <a16:creationId xmlns:a16="http://schemas.microsoft.com/office/drawing/2014/main" id="{C234ED61-1A60-A346-B59E-6E0CE2BE21F7}"/>
                </a:ext>
              </a:extLst>
            </p:cNvPr>
            <p:cNvCxnSpPr/>
            <p:nvPr/>
          </p:nvCxnSpPr>
          <p:spPr>
            <a:xfrm>
              <a:off x="2851079" y="1464140"/>
              <a:ext cx="846923" cy="0"/>
            </a:xfrm>
            <a:prstGeom prst="line">
              <a:avLst/>
            </a:prstGeom>
            <a:ln w="1270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4786F08-245F-CA4E-8480-F032CF2D51B5}"/>
                </a:ext>
              </a:extLst>
            </p:cNvPr>
            <p:cNvCxnSpPr/>
            <p:nvPr/>
          </p:nvCxnSpPr>
          <p:spPr>
            <a:xfrm>
              <a:off x="4021547" y="2108982"/>
              <a:ext cx="846923" cy="0"/>
            </a:xfrm>
            <a:prstGeom prst="line">
              <a:avLst/>
            </a:prstGeom>
            <a:ln w="127000" cmpd="dbl">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82716E3F-F264-5645-9AD3-9E2C41E101F4}"/>
              </a:ext>
            </a:extLst>
          </p:cNvPr>
          <p:cNvGrpSpPr/>
          <p:nvPr/>
        </p:nvGrpSpPr>
        <p:grpSpPr>
          <a:xfrm rot="20593766">
            <a:off x="3374094" y="1133474"/>
            <a:ext cx="1377921" cy="888143"/>
            <a:chOff x="2851079" y="1124592"/>
            <a:chExt cx="2017391" cy="1300315"/>
          </a:xfrm>
        </p:grpSpPr>
        <p:grpSp>
          <p:nvGrpSpPr>
            <p:cNvPr id="132" name="Group 131">
              <a:extLst>
                <a:ext uri="{FF2B5EF4-FFF2-40B4-BE49-F238E27FC236}">
                  <a16:creationId xmlns:a16="http://schemas.microsoft.com/office/drawing/2014/main" id="{B39E80BD-C09A-AA45-8AAC-EB74109A5522}"/>
                </a:ext>
              </a:extLst>
            </p:cNvPr>
            <p:cNvGrpSpPr/>
            <p:nvPr/>
          </p:nvGrpSpPr>
          <p:grpSpPr>
            <a:xfrm>
              <a:off x="3672132" y="1124592"/>
              <a:ext cx="808588" cy="732673"/>
              <a:chOff x="1649855" y="1130685"/>
              <a:chExt cx="808588" cy="732673"/>
            </a:xfrm>
          </p:grpSpPr>
          <p:grpSp>
            <p:nvGrpSpPr>
              <p:cNvPr id="142" name="Group 141">
                <a:extLst>
                  <a:ext uri="{FF2B5EF4-FFF2-40B4-BE49-F238E27FC236}">
                    <a16:creationId xmlns:a16="http://schemas.microsoft.com/office/drawing/2014/main" id="{BC5E461C-86B7-C846-B423-91D02103224F}"/>
                  </a:ext>
                </a:extLst>
              </p:cNvPr>
              <p:cNvGrpSpPr/>
              <p:nvPr/>
            </p:nvGrpSpPr>
            <p:grpSpPr>
              <a:xfrm>
                <a:off x="1649855" y="1130685"/>
                <a:ext cx="808588" cy="712154"/>
                <a:chOff x="1267326" y="1018881"/>
                <a:chExt cx="808588" cy="712154"/>
              </a:xfrm>
            </p:grpSpPr>
            <p:sp>
              <p:nvSpPr>
                <p:cNvPr id="144" name="Pie 143">
                  <a:extLst>
                    <a:ext uri="{FF2B5EF4-FFF2-40B4-BE49-F238E27FC236}">
                      <a16:creationId xmlns:a16="http://schemas.microsoft.com/office/drawing/2014/main" id="{8F283581-94BB-8546-B028-360D91349568}"/>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45" name="Chevron 144">
                  <a:extLst>
                    <a:ext uri="{FF2B5EF4-FFF2-40B4-BE49-F238E27FC236}">
                      <a16:creationId xmlns:a16="http://schemas.microsoft.com/office/drawing/2014/main" id="{16C6FB82-D186-CC42-9DB1-2FA091CE99C0}"/>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3" name="Freeform 142">
                <a:extLst>
                  <a:ext uri="{FF2B5EF4-FFF2-40B4-BE49-F238E27FC236}">
                    <a16:creationId xmlns:a16="http://schemas.microsoft.com/office/drawing/2014/main" id="{E38C8EFE-F4BF-9948-9D03-FFD1D1DB32CA}"/>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 name="Group 132">
              <a:extLst>
                <a:ext uri="{FF2B5EF4-FFF2-40B4-BE49-F238E27FC236}">
                  <a16:creationId xmlns:a16="http://schemas.microsoft.com/office/drawing/2014/main" id="{2F2C7BAA-C27B-1246-A138-780FCF7EFF17}"/>
                </a:ext>
              </a:extLst>
            </p:cNvPr>
            <p:cNvGrpSpPr/>
            <p:nvPr/>
          </p:nvGrpSpPr>
          <p:grpSpPr>
            <a:xfrm rot="10800000">
              <a:off x="3194797" y="1692234"/>
              <a:ext cx="808588" cy="732673"/>
              <a:chOff x="1649855" y="1130685"/>
              <a:chExt cx="808588" cy="732673"/>
            </a:xfrm>
          </p:grpSpPr>
          <p:grpSp>
            <p:nvGrpSpPr>
              <p:cNvPr id="138" name="Group 137">
                <a:extLst>
                  <a:ext uri="{FF2B5EF4-FFF2-40B4-BE49-F238E27FC236}">
                    <a16:creationId xmlns:a16="http://schemas.microsoft.com/office/drawing/2014/main" id="{583273D2-F97D-FD42-93B2-CFB036719BC5}"/>
                  </a:ext>
                </a:extLst>
              </p:cNvPr>
              <p:cNvGrpSpPr/>
              <p:nvPr/>
            </p:nvGrpSpPr>
            <p:grpSpPr>
              <a:xfrm>
                <a:off x="1649855" y="1130685"/>
                <a:ext cx="808588" cy="712154"/>
                <a:chOff x="1267326" y="1018881"/>
                <a:chExt cx="808588" cy="712154"/>
              </a:xfrm>
            </p:grpSpPr>
            <p:sp>
              <p:nvSpPr>
                <p:cNvPr id="140" name="Pie 139">
                  <a:extLst>
                    <a:ext uri="{FF2B5EF4-FFF2-40B4-BE49-F238E27FC236}">
                      <a16:creationId xmlns:a16="http://schemas.microsoft.com/office/drawing/2014/main" id="{994EDD89-2414-954E-BB70-5959C95F2E72}"/>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41" name="Chevron 140">
                  <a:extLst>
                    <a:ext uri="{FF2B5EF4-FFF2-40B4-BE49-F238E27FC236}">
                      <a16:creationId xmlns:a16="http://schemas.microsoft.com/office/drawing/2014/main" id="{FC8748C7-A9D9-E245-B691-36D97CDB1650}"/>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9" name="Freeform 138">
                <a:extLst>
                  <a:ext uri="{FF2B5EF4-FFF2-40B4-BE49-F238E27FC236}">
                    <a16:creationId xmlns:a16="http://schemas.microsoft.com/office/drawing/2014/main" id="{63C59023-4DB0-7941-BF85-86BB45BA2914}"/>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34" name="Straight Connector 133">
              <a:extLst>
                <a:ext uri="{FF2B5EF4-FFF2-40B4-BE49-F238E27FC236}">
                  <a16:creationId xmlns:a16="http://schemas.microsoft.com/office/drawing/2014/main" id="{937489A6-62B4-7F41-B9F3-FC7AB9C8C082}"/>
                </a:ext>
              </a:extLst>
            </p:cNvPr>
            <p:cNvCxnSpPr/>
            <p:nvPr/>
          </p:nvCxnSpPr>
          <p:spPr>
            <a:xfrm>
              <a:off x="2851079" y="1464140"/>
              <a:ext cx="846923" cy="0"/>
            </a:xfrm>
            <a:prstGeom prst="line">
              <a:avLst/>
            </a:prstGeom>
            <a:ln w="1270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5719DFE-185B-5945-A8AB-B37438598594}"/>
                </a:ext>
              </a:extLst>
            </p:cNvPr>
            <p:cNvCxnSpPr/>
            <p:nvPr/>
          </p:nvCxnSpPr>
          <p:spPr>
            <a:xfrm>
              <a:off x="4021547" y="2108982"/>
              <a:ext cx="846923" cy="0"/>
            </a:xfrm>
            <a:prstGeom prst="line">
              <a:avLst/>
            </a:prstGeom>
            <a:ln w="127000" cmpd="dbl">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BA0661F6-B783-814F-9E24-5331359AF593}"/>
              </a:ext>
            </a:extLst>
          </p:cNvPr>
          <p:cNvGrpSpPr/>
          <p:nvPr/>
        </p:nvGrpSpPr>
        <p:grpSpPr>
          <a:xfrm>
            <a:off x="853596" y="1352449"/>
            <a:ext cx="2508035" cy="1364124"/>
            <a:chOff x="575614" y="1073458"/>
            <a:chExt cx="2508035" cy="1364124"/>
          </a:xfrm>
        </p:grpSpPr>
        <p:grpSp>
          <p:nvGrpSpPr>
            <p:cNvPr id="25" name="Group 24">
              <a:extLst>
                <a:ext uri="{FF2B5EF4-FFF2-40B4-BE49-F238E27FC236}">
                  <a16:creationId xmlns:a16="http://schemas.microsoft.com/office/drawing/2014/main" id="{5A6B592A-902D-7940-951A-49C6C235BA43}"/>
                </a:ext>
              </a:extLst>
            </p:cNvPr>
            <p:cNvGrpSpPr/>
            <p:nvPr/>
          </p:nvGrpSpPr>
          <p:grpSpPr>
            <a:xfrm>
              <a:off x="1649855" y="1130685"/>
              <a:ext cx="808588" cy="732673"/>
              <a:chOff x="1649855" y="1130685"/>
              <a:chExt cx="808588" cy="732673"/>
            </a:xfrm>
          </p:grpSpPr>
          <p:grpSp>
            <p:nvGrpSpPr>
              <p:cNvPr id="4" name="Group 3">
                <a:extLst>
                  <a:ext uri="{FF2B5EF4-FFF2-40B4-BE49-F238E27FC236}">
                    <a16:creationId xmlns:a16="http://schemas.microsoft.com/office/drawing/2014/main" id="{3DABAB21-E203-7B40-9F2B-A84761F756EB}"/>
                  </a:ext>
                </a:extLst>
              </p:cNvPr>
              <p:cNvGrpSpPr/>
              <p:nvPr/>
            </p:nvGrpSpPr>
            <p:grpSpPr>
              <a:xfrm>
                <a:off x="1649855" y="1130685"/>
                <a:ext cx="808588" cy="712154"/>
                <a:chOff x="1267326" y="1018881"/>
                <a:chExt cx="808588" cy="712154"/>
              </a:xfrm>
            </p:grpSpPr>
            <p:sp>
              <p:nvSpPr>
                <p:cNvPr id="105" name="Pie 104">
                  <a:extLst>
                    <a:ext uri="{FF2B5EF4-FFF2-40B4-BE49-F238E27FC236}">
                      <a16:creationId xmlns:a16="http://schemas.microsoft.com/office/drawing/2014/main" id="{DF0ABDEE-4E2F-7F49-A3C9-00120637305F}"/>
                    </a:ext>
                  </a:extLst>
                </p:cNvPr>
                <p:cNvSpPr/>
                <p:nvPr/>
              </p:nvSpPr>
              <p:spPr>
                <a:xfrm rot="2700000">
                  <a:off x="1363760" y="1018881"/>
                  <a:ext cx="712154" cy="712154"/>
                </a:xfrm>
                <a:prstGeom prst="pie">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 name="Chevron 1">
                  <a:extLst>
                    <a:ext uri="{FF2B5EF4-FFF2-40B4-BE49-F238E27FC236}">
                      <a16:creationId xmlns:a16="http://schemas.microsoft.com/office/drawing/2014/main" id="{63563FB5-701A-7942-B9E2-B8EBBE24021B}"/>
                    </a:ext>
                  </a:extLst>
                </p:cNvPr>
                <p:cNvSpPr/>
                <p:nvPr/>
              </p:nvSpPr>
              <p:spPr>
                <a:xfrm>
                  <a:off x="1267326" y="1277012"/>
                  <a:ext cx="226650" cy="15667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7" name="Freeform 96">
                <a:extLst>
                  <a:ext uri="{FF2B5EF4-FFF2-40B4-BE49-F238E27FC236}">
                    <a16:creationId xmlns:a16="http://schemas.microsoft.com/office/drawing/2014/main" id="{8D83817D-E61D-1140-A91A-E4E3199D8AFC}"/>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6" name="Group 105">
              <a:extLst>
                <a:ext uri="{FF2B5EF4-FFF2-40B4-BE49-F238E27FC236}">
                  <a16:creationId xmlns:a16="http://schemas.microsoft.com/office/drawing/2014/main" id="{4C4459B6-6905-9A4A-858D-28861FAD33C8}"/>
                </a:ext>
              </a:extLst>
            </p:cNvPr>
            <p:cNvGrpSpPr/>
            <p:nvPr/>
          </p:nvGrpSpPr>
          <p:grpSpPr>
            <a:xfrm rot="10800000">
              <a:off x="1172520" y="1698327"/>
              <a:ext cx="808588" cy="732673"/>
              <a:chOff x="1649855" y="1130685"/>
              <a:chExt cx="808588" cy="732673"/>
            </a:xfrm>
          </p:grpSpPr>
          <p:grpSp>
            <p:nvGrpSpPr>
              <p:cNvPr id="107" name="Group 106">
                <a:extLst>
                  <a:ext uri="{FF2B5EF4-FFF2-40B4-BE49-F238E27FC236}">
                    <a16:creationId xmlns:a16="http://schemas.microsoft.com/office/drawing/2014/main" id="{7EA2BF14-FB81-0749-8C81-24F45DCB65F5}"/>
                  </a:ext>
                </a:extLst>
              </p:cNvPr>
              <p:cNvGrpSpPr/>
              <p:nvPr/>
            </p:nvGrpSpPr>
            <p:grpSpPr>
              <a:xfrm>
                <a:off x="1649855" y="1130685"/>
                <a:ext cx="808588" cy="712154"/>
                <a:chOff x="1267326" y="1018881"/>
                <a:chExt cx="808588" cy="712154"/>
              </a:xfrm>
            </p:grpSpPr>
            <p:sp>
              <p:nvSpPr>
                <p:cNvPr id="113" name="Pie 112">
                  <a:extLst>
                    <a:ext uri="{FF2B5EF4-FFF2-40B4-BE49-F238E27FC236}">
                      <a16:creationId xmlns:a16="http://schemas.microsoft.com/office/drawing/2014/main" id="{1A311945-F681-824E-8B02-428A05634D02}"/>
                    </a:ext>
                  </a:extLst>
                </p:cNvPr>
                <p:cNvSpPr/>
                <p:nvPr/>
              </p:nvSpPr>
              <p:spPr>
                <a:xfrm rot="2700000">
                  <a:off x="1363760" y="1018881"/>
                  <a:ext cx="712154" cy="712154"/>
                </a:xfrm>
                <a:prstGeom prst="pie">
                  <a:avLst/>
                </a:prstGeom>
                <a:solidFill>
                  <a:schemeClr val="accent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114" name="Chevron 113">
                  <a:extLst>
                    <a:ext uri="{FF2B5EF4-FFF2-40B4-BE49-F238E27FC236}">
                      <a16:creationId xmlns:a16="http://schemas.microsoft.com/office/drawing/2014/main" id="{B0814F38-3BD3-3944-BDC2-4196E5C9C63B}"/>
                    </a:ext>
                  </a:extLst>
                </p:cNvPr>
                <p:cNvSpPr/>
                <p:nvPr/>
              </p:nvSpPr>
              <p:spPr>
                <a:xfrm>
                  <a:off x="1267326" y="1277012"/>
                  <a:ext cx="226650" cy="156673"/>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2" name="Freeform 111">
                <a:extLst>
                  <a:ext uri="{FF2B5EF4-FFF2-40B4-BE49-F238E27FC236}">
                    <a16:creationId xmlns:a16="http://schemas.microsoft.com/office/drawing/2014/main" id="{09F0C590-EDF8-DC43-835F-C45A48CAFA9C}"/>
                  </a:ext>
                </a:extLst>
              </p:cNvPr>
              <p:cNvSpPr/>
              <p:nvPr/>
            </p:nvSpPr>
            <p:spPr>
              <a:xfrm rot="2700000">
                <a:off x="1732326" y="1678692"/>
                <a:ext cx="184666" cy="184666"/>
              </a:xfrm>
              <a:custGeom>
                <a:avLst/>
                <a:gdLst>
                  <a:gd name="connsiteX0" fmla="*/ 92313 w 184666"/>
                  <a:gd name="connsiteY0" fmla="*/ 184662 h 184666"/>
                  <a:gd name="connsiteX1" fmla="*/ 92353 w 184666"/>
                  <a:gd name="connsiteY1" fmla="*/ 184662 h 184666"/>
                  <a:gd name="connsiteX2" fmla="*/ 92333 w 184666"/>
                  <a:gd name="connsiteY2" fmla="*/ 184666 h 184666"/>
                  <a:gd name="connsiteX3" fmla="*/ 92333 w 184666"/>
                  <a:gd name="connsiteY3" fmla="*/ 0 h 184666"/>
                  <a:gd name="connsiteX4" fmla="*/ 184666 w 184666"/>
                  <a:gd name="connsiteY4" fmla="*/ 92333 h 184666"/>
                  <a:gd name="connsiteX5" fmla="*/ 183008 w 184666"/>
                  <a:gd name="connsiteY5" fmla="*/ 100545 h 184666"/>
                  <a:gd name="connsiteX6" fmla="*/ 183008 w 184666"/>
                  <a:gd name="connsiteY6" fmla="*/ 99331 h 184666"/>
                  <a:gd name="connsiteX7" fmla="*/ 1413 w 184666"/>
                  <a:gd name="connsiteY7" fmla="*/ 99331 h 184666"/>
                  <a:gd name="connsiteX8" fmla="*/ 0 w 184666"/>
                  <a:gd name="connsiteY8" fmla="*/ 92333 h 184666"/>
                  <a:gd name="connsiteX9" fmla="*/ 92333 w 184666"/>
                  <a:gd name="connsiteY9"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666" h="184666">
                    <a:moveTo>
                      <a:pt x="92313" y="184662"/>
                    </a:moveTo>
                    <a:lnTo>
                      <a:pt x="92353" y="184662"/>
                    </a:lnTo>
                    <a:lnTo>
                      <a:pt x="92333" y="184666"/>
                    </a:lnTo>
                    <a:close/>
                    <a:moveTo>
                      <a:pt x="92333" y="0"/>
                    </a:moveTo>
                    <a:cubicBezTo>
                      <a:pt x="143327" y="0"/>
                      <a:pt x="184666" y="41339"/>
                      <a:pt x="184666" y="92333"/>
                    </a:cubicBezTo>
                    <a:lnTo>
                      <a:pt x="183008" y="100545"/>
                    </a:lnTo>
                    <a:lnTo>
                      <a:pt x="183008" y="99331"/>
                    </a:lnTo>
                    <a:lnTo>
                      <a:pt x="1413" y="99331"/>
                    </a:lnTo>
                    <a:lnTo>
                      <a:pt x="0" y="92333"/>
                    </a:lnTo>
                    <a:cubicBezTo>
                      <a:pt x="0" y="41339"/>
                      <a:pt x="41339" y="0"/>
                      <a:pt x="923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9" name="Straight Connector 28">
              <a:extLst>
                <a:ext uri="{FF2B5EF4-FFF2-40B4-BE49-F238E27FC236}">
                  <a16:creationId xmlns:a16="http://schemas.microsoft.com/office/drawing/2014/main" id="{E25192CB-73D8-6949-B40F-FF628436CF4E}"/>
                </a:ext>
              </a:extLst>
            </p:cNvPr>
            <p:cNvCxnSpPr/>
            <p:nvPr/>
          </p:nvCxnSpPr>
          <p:spPr>
            <a:xfrm>
              <a:off x="828802" y="1470233"/>
              <a:ext cx="846923" cy="0"/>
            </a:xfrm>
            <a:prstGeom prst="line">
              <a:avLst/>
            </a:prstGeom>
            <a:ln w="127000" cmpd="dbl">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5351114-FBB1-154C-8DD2-19EECE319935}"/>
                </a:ext>
              </a:extLst>
            </p:cNvPr>
            <p:cNvCxnSpPr/>
            <p:nvPr/>
          </p:nvCxnSpPr>
          <p:spPr>
            <a:xfrm>
              <a:off x="1999270" y="2085972"/>
              <a:ext cx="846923" cy="0"/>
            </a:xfrm>
            <a:prstGeom prst="line">
              <a:avLst/>
            </a:prstGeom>
            <a:ln w="127000"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AB80CFE-A3E7-8345-A026-359F455C4276}"/>
                </a:ext>
              </a:extLst>
            </p:cNvPr>
            <p:cNvSpPr txBox="1"/>
            <p:nvPr/>
          </p:nvSpPr>
          <p:spPr>
            <a:xfrm>
              <a:off x="575614" y="1073458"/>
              <a:ext cx="1035540" cy="369332"/>
            </a:xfrm>
            <a:prstGeom prst="rect">
              <a:avLst/>
            </a:prstGeom>
            <a:noFill/>
          </p:spPr>
          <p:txBody>
            <a:bodyPr wrap="none" rtlCol="0">
              <a:spAutoFit/>
            </a:bodyPr>
            <a:lstStyle/>
            <a:p>
              <a:r>
                <a:rPr lang="en-US" dirty="0"/>
                <a:t>adapter1</a:t>
              </a:r>
            </a:p>
          </p:txBody>
        </p:sp>
        <p:sp>
          <p:nvSpPr>
            <p:cNvPr id="33" name="TextBox 32">
              <a:extLst>
                <a:ext uri="{FF2B5EF4-FFF2-40B4-BE49-F238E27FC236}">
                  <a16:creationId xmlns:a16="http://schemas.microsoft.com/office/drawing/2014/main" id="{3F4BA131-6C68-A648-9F82-E274997C7313}"/>
                </a:ext>
              </a:extLst>
            </p:cNvPr>
            <p:cNvSpPr txBox="1"/>
            <p:nvPr/>
          </p:nvSpPr>
          <p:spPr>
            <a:xfrm>
              <a:off x="2048109" y="2068250"/>
              <a:ext cx="1035540" cy="369332"/>
            </a:xfrm>
            <a:prstGeom prst="rect">
              <a:avLst/>
            </a:prstGeom>
            <a:noFill/>
          </p:spPr>
          <p:txBody>
            <a:bodyPr wrap="none" rtlCol="0">
              <a:spAutoFit/>
            </a:bodyPr>
            <a:lstStyle/>
            <a:p>
              <a:r>
                <a:rPr lang="en-US" dirty="0"/>
                <a:t>adapter2</a:t>
              </a:r>
            </a:p>
          </p:txBody>
        </p:sp>
      </p:grpSp>
      <p:grpSp>
        <p:nvGrpSpPr>
          <p:cNvPr id="76" name="Group 75">
            <a:extLst>
              <a:ext uri="{FF2B5EF4-FFF2-40B4-BE49-F238E27FC236}">
                <a16:creationId xmlns:a16="http://schemas.microsoft.com/office/drawing/2014/main" id="{DA7B9CA1-04B0-D643-857B-4C5C71F7B94F}"/>
              </a:ext>
            </a:extLst>
          </p:cNvPr>
          <p:cNvGrpSpPr/>
          <p:nvPr/>
        </p:nvGrpSpPr>
        <p:grpSpPr>
          <a:xfrm flipV="1">
            <a:off x="3538034" y="3846692"/>
            <a:ext cx="1132528" cy="792009"/>
            <a:chOff x="3476993" y="3170704"/>
            <a:chExt cx="1132528" cy="792009"/>
          </a:xfrm>
        </p:grpSpPr>
        <p:cxnSp>
          <p:nvCxnSpPr>
            <p:cNvPr id="161" name="Straight Connector 160">
              <a:extLst>
                <a:ext uri="{FF2B5EF4-FFF2-40B4-BE49-F238E27FC236}">
                  <a16:creationId xmlns:a16="http://schemas.microsoft.com/office/drawing/2014/main" id="{43959D47-04EA-4D4E-B1E3-AE930139F4B7}"/>
                </a:ext>
              </a:extLst>
            </p:cNvPr>
            <p:cNvCxnSpPr>
              <a:cxnSpLocks/>
            </p:cNvCxnSpPr>
            <p:nvPr/>
          </p:nvCxnSpPr>
          <p:spPr>
            <a:xfrm flipV="1">
              <a:off x="3560621" y="3336873"/>
              <a:ext cx="1048900" cy="6258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156665E-4B44-924E-99DD-06A81AA03055}"/>
                </a:ext>
              </a:extLst>
            </p:cNvPr>
            <p:cNvCxnSpPr>
              <a:cxnSpLocks/>
            </p:cNvCxnSpPr>
            <p:nvPr/>
          </p:nvCxnSpPr>
          <p:spPr>
            <a:xfrm flipV="1">
              <a:off x="3476993" y="3170704"/>
              <a:ext cx="1048900" cy="6258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015BFFC-B968-0A4B-9D48-E47A10B33AFE}"/>
              </a:ext>
            </a:extLst>
          </p:cNvPr>
          <p:cNvGrpSpPr/>
          <p:nvPr/>
        </p:nvGrpSpPr>
        <p:grpSpPr>
          <a:xfrm flipV="1">
            <a:off x="4283030" y="3201186"/>
            <a:ext cx="1132528" cy="792009"/>
            <a:chOff x="4345755" y="3839546"/>
            <a:chExt cx="1132528" cy="792009"/>
          </a:xfrm>
        </p:grpSpPr>
        <p:cxnSp>
          <p:nvCxnSpPr>
            <p:cNvPr id="179" name="Straight Connector 178">
              <a:extLst>
                <a:ext uri="{FF2B5EF4-FFF2-40B4-BE49-F238E27FC236}">
                  <a16:creationId xmlns:a16="http://schemas.microsoft.com/office/drawing/2014/main" id="{12F0AC71-5D02-8D4D-B65B-3C3E2F1F7903}"/>
                </a:ext>
              </a:extLst>
            </p:cNvPr>
            <p:cNvCxnSpPr>
              <a:cxnSpLocks/>
            </p:cNvCxnSpPr>
            <p:nvPr/>
          </p:nvCxnSpPr>
          <p:spPr>
            <a:xfrm flipV="1">
              <a:off x="4429383" y="4005715"/>
              <a:ext cx="1048900" cy="62584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9156024-BA64-1340-B9FA-C31431DE13CD}"/>
                </a:ext>
              </a:extLst>
            </p:cNvPr>
            <p:cNvCxnSpPr>
              <a:cxnSpLocks/>
            </p:cNvCxnSpPr>
            <p:nvPr/>
          </p:nvCxnSpPr>
          <p:spPr>
            <a:xfrm flipV="1">
              <a:off x="4345755" y="3839546"/>
              <a:ext cx="1048900" cy="62584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CEDD5ED4-6DB0-A745-9F2B-28A1B97B0DD4}"/>
              </a:ext>
            </a:extLst>
          </p:cNvPr>
          <p:cNvGrpSpPr/>
          <p:nvPr/>
        </p:nvGrpSpPr>
        <p:grpSpPr>
          <a:xfrm flipV="1">
            <a:off x="4936203" y="5901662"/>
            <a:ext cx="412064" cy="204303"/>
            <a:chOff x="4153457" y="3601978"/>
            <a:chExt cx="1324826" cy="403737"/>
          </a:xfrm>
        </p:grpSpPr>
        <p:cxnSp>
          <p:nvCxnSpPr>
            <p:cNvPr id="182" name="Straight Connector 181">
              <a:extLst>
                <a:ext uri="{FF2B5EF4-FFF2-40B4-BE49-F238E27FC236}">
                  <a16:creationId xmlns:a16="http://schemas.microsoft.com/office/drawing/2014/main" id="{2255130A-5924-E043-84B5-5FF6A9CA6E9B}"/>
                </a:ext>
              </a:extLst>
            </p:cNvPr>
            <p:cNvCxnSpPr>
              <a:cxnSpLocks/>
            </p:cNvCxnSpPr>
            <p:nvPr/>
          </p:nvCxnSpPr>
          <p:spPr>
            <a:xfrm flipV="1">
              <a:off x="4153457" y="4005715"/>
              <a:ext cx="132482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98A17CF-E1B1-FB42-A70D-88C4D2E1E417}"/>
                </a:ext>
              </a:extLst>
            </p:cNvPr>
            <p:cNvCxnSpPr>
              <a:cxnSpLocks/>
            </p:cNvCxnSpPr>
            <p:nvPr/>
          </p:nvCxnSpPr>
          <p:spPr>
            <a:xfrm>
              <a:off x="4153457" y="3601978"/>
              <a:ext cx="1324826" cy="133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87" name="Straight Connector 186">
            <a:extLst>
              <a:ext uri="{FF2B5EF4-FFF2-40B4-BE49-F238E27FC236}">
                <a16:creationId xmlns:a16="http://schemas.microsoft.com/office/drawing/2014/main" id="{C0C6CF19-3D65-B848-B420-13629B1010FC}"/>
              </a:ext>
            </a:extLst>
          </p:cNvPr>
          <p:cNvCxnSpPr/>
          <p:nvPr/>
        </p:nvCxnSpPr>
        <p:spPr>
          <a:xfrm>
            <a:off x="8044321" y="3803172"/>
            <a:ext cx="126862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D513B01-C43E-F44D-B294-CE066BF1C4C4}"/>
              </a:ext>
            </a:extLst>
          </p:cNvPr>
          <p:cNvCxnSpPr/>
          <p:nvPr/>
        </p:nvCxnSpPr>
        <p:spPr>
          <a:xfrm>
            <a:off x="8016010" y="3979886"/>
            <a:ext cx="126862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CF38B7B-CD34-F04F-BA59-67E5BE377EF3}"/>
              </a:ext>
            </a:extLst>
          </p:cNvPr>
          <p:cNvCxnSpPr>
            <a:cxnSpLocks/>
          </p:cNvCxnSpPr>
          <p:nvPr/>
        </p:nvCxnSpPr>
        <p:spPr>
          <a:xfrm>
            <a:off x="9268595" y="3798089"/>
            <a:ext cx="8539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D9F4202-5270-594F-9F82-469B3715DC9D}"/>
              </a:ext>
            </a:extLst>
          </p:cNvPr>
          <p:cNvCxnSpPr/>
          <p:nvPr/>
        </p:nvCxnSpPr>
        <p:spPr>
          <a:xfrm>
            <a:off x="9268595" y="3974803"/>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E37F6D62-7701-0E41-802D-04B6905E7947}"/>
              </a:ext>
            </a:extLst>
          </p:cNvPr>
          <p:cNvGrpSpPr/>
          <p:nvPr/>
        </p:nvGrpSpPr>
        <p:grpSpPr>
          <a:xfrm flipV="1">
            <a:off x="10531191" y="3792201"/>
            <a:ext cx="1132528" cy="792009"/>
            <a:chOff x="3476993" y="3170704"/>
            <a:chExt cx="1132528" cy="792009"/>
          </a:xfrm>
        </p:grpSpPr>
        <p:cxnSp>
          <p:nvCxnSpPr>
            <p:cNvPr id="193" name="Straight Connector 192">
              <a:extLst>
                <a:ext uri="{FF2B5EF4-FFF2-40B4-BE49-F238E27FC236}">
                  <a16:creationId xmlns:a16="http://schemas.microsoft.com/office/drawing/2014/main" id="{F4060EF9-9080-804A-B550-1941C45656D8}"/>
                </a:ext>
              </a:extLst>
            </p:cNvPr>
            <p:cNvCxnSpPr>
              <a:cxnSpLocks/>
            </p:cNvCxnSpPr>
            <p:nvPr/>
          </p:nvCxnSpPr>
          <p:spPr>
            <a:xfrm flipV="1">
              <a:off x="3560621" y="3336873"/>
              <a:ext cx="1048900" cy="6258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679D5AF-03FE-0C4A-BCF5-B8A3C20A5070}"/>
                </a:ext>
              </a:extLst>
            </p:cNvPr>
            <p:cNvCxnSpPr>
              <a:cxnSpLocks/>
            </p:cNvCxnSpPr>
            <p:nvPr/>
          </p:nvCxnSpPr>
          <p:spPr>
            <a:xfrm flipV="1">
              <a:off x="3476993" y="3170704"/>
              <a:ext cx="1048900" cy="62584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95" name="Right Brace 194">
            <a:extLst>
              <a:ext uri="{FF2B5EF4-FFF2-40B4-BE49-F238E27FC236}">
                <a16:creationId xmlns:a16="http://schemas.microsoft.com/office/drawing/2014/main" id="{520802DB-ED5F-164E-9918-053EBAF97B18}"/>
              </a:ext>
            </a:extLst>
          </p:cNvPr>
          <p:cNvSpPr/>
          <p:nvPr/>
        </p:nvSpPr>
        <p:spPr>
          <a:xfrm rot="16200000">
            <a:off x="10249588" y="3372679"/>
            <a:ext cx="252665" cy="506704"/>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TextBox 195">
            <a:extLst>
              <a:ext uri="{FF2B5EF4-FFF2-40B4-BE49-F238E27FC236}">
                <a16:creationId xmlns:a16="http://schemas.microsoft.com/office/drawing/2014/main" id="{F625F82E-9AB4-F747-A273-7E1706B19983}"/>
              </a:ext>
            </a:extLst>
          </p:cNvPr>
          <p:cNvSpPr txBox="1"/>
          <p:nvPr/>
        </p:nvSpPr>
        <p:spPr>
          <a:xfrm>
            <a:off x="9826642" y="3156223"/>
            <a:ext cx="988284" cy="369332"/>
          </a:xfrm>
          <a:prstGeom prst="rect">
            <a:avLst/>
          </a:prstGeom>
          <a:noFill/>
        </p:spPr>
        <p:txBody>
          <a:bodyPr wrap="none" rtlCol="0">
            <a:spAutoFit/>
          </a:bodyPr>
          <a:lstStyle/>
          <a:p>
            <a:r>
              <a:rPr lang="en-US" dirty="0"/>
              <a:t>9 bp gap</a:t>
            </a:r>
          </a:p>
        </p:txBody>
      </p:sp>
      <p:grpSp>
        <p:nvGrpSpPr>
          <p:cNvPr id="201" name="Group 200">
            <a:extLst>
              <a:ext uri="{FF2B5EF4-FFF2-40B4-BE49-F238E27FC236}">
                <a16:creationId xmlns:a16="http://schemas.microsoft.com/office/drawing/2014/main" id="{8E94F430-C0E2-1A4B-A274-621D8541951F}"/>
              </a:ext>
            </a:extLst>
          </p:cNvPr>
          <p:cNvGrpSpPr/>
          <p:nvPr/>
        </p:nvGrpSpPr>
        <p:grpSpPr>
          <a:xfrm flipV="1">
            <a:off x="3509207" y="5899173"/>
            <a:ext cx="412856" cy="208653"/>
            <a:chOff x="3177179" y="3563670"/>
            <a:chExt cx="1665768" cy="470298"/>
          </a:xfrm>
        </p:grpSpPr>
        <p:cxnSp>
          <p:nvCxnSpPr>
            <p:cNvPr id="202" name="Straight Connector 201">
              <a:extLst>
                <a:ext uri="{FF2B5EF4-FFF2-40B4-BE49-F238E27FC236}">
                  <a16:creationId xmlns:a16="http://schemas.microsoft.com/office/drawing/2014/main" id="{863991EA-6116-5949-BA49-08E7D7D5E922}"/>
                </a:ext>
              </a:extLst>
            </p:cNvPr>
            <p:cNvCxnSpPr>
              <a:cxnSpLocks/>
            </p:cNvCxnSpPr>
            <p:nvPr/>
          </p:nvCxnSpPr>
          <p:spPr>
            <a:xfrm flipV="1">
              <a:off x="3177179" y="4033968"/>
              <a:ext cx="166576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BC930BB-54FB-F34A-B8D1-BE20A3976EEE}"/>
                </a:ext>
              </a:extLst>
            </p:cNvPr>
            <p:cNvCxnSpPr>
              <a:cxnSpLocks/>
            </p:cNvCxnSpPr>
            <p:nvPr/>
          </p:nvCxnSpPr>
          <p:spPr>
            <a:xfrm>
              <a:off x="3242861" y="3563670"/>
              <a:ext cx="1495114" cy="570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1A288718-75C8-B347-9D38-54D8A73FD95F}"/>
              </a:ext>
            </a:extLst>
          </p:cNvPr>
          <p:cNvGrpSpPr/>
          <p:nvPr/>
        </p:nvGrpSpPr>
        <p:grpSpPr>
          <a:xfrm>
            <a:off x="8385319" y="6066893"/>
            <a:ext cx="3557171" cy="537703"/>
            <a:chOff x="1910157" y="5066674"/>
            <a:chExt cx="3557171" cy="537703"/>
          </a:xfrm>
        </p:grpSpPr>
        <p:cxnSp>
          <p:nvCxnSpPr>
            <p:cNvPr id="213" name="Straight Arrow Connector 212">
              <a:extLst>
                <a:ext uri="{FF2B5EF4-FFF2-40B4-BE49-F238E27FC236}">
                  <a16:creationId xmlns:a16="http://schemas.microsoft.com/office/drawing/2014/main" id="{6E2025CE-EADE-5244-A2D4-98ACD72D6923}"/>
                </a:ext>
              </a:extLst>
            </p:cNvPr>
            <p:cNvCxnSpPr>
              <a:cxnSpLocks/>
              <a:stCxn id="217" idx="1"/>
            </p:cNvCxnSpPr>
            <p:nvPr/>
          </p:nvCxnSpPr>
          <p:spPr>
            <a:xfrm flipH="1">
              <a:off x="1910157" y="5337460"/>
              <a:ext cx="1850882" cy="2452"/>
            </a:xfrm>
            <a:prstGeom prst="straightConnector1">
              <a:avLst/>
            </a:prstGeom>
            <a:ln w="25400">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4CEADCB9-A56D-0543-83F7-9BF43134A083}"/>
                </a:ext>
              </a:extLst>
            </p:cNvPr>
            <p:cNvSpPr txBox="1"/>
            <p:nvPr/>
          </p:nvSpPr>
          <p:spPr>
            <a:xfrm>
              <a:off x="4227886" y="5066674"/>
              <a:ext cx="1239442" cy="369332"/>
            </a:xfrm>
            <a:prstGeom prst="rect">
              <a:avLst/>
            </a:prstGeom>
            <a:noFill/>
          </p:spPr>
          <p:txBody>
            <a:bodyPr wrap="none" rtlCol="0">
              <a:spAutoFit/>
            </a:bodyPr>
            <a:lstStyle/>
            <a:p>
              <a:r>
                <a:rPr lang="en-US" dirty="0"/>
                <a:t>PCR primer</a:t>
              </a:r>
            </a:p>
          </p:txBody>
        </p:sp>
        <p:sp>
          <p:nvSpPr>
            <p:cNvPr id="215" name="Rectangle 214">
              <a:extLst>
                <a:ext uri="{FF2B5EF4-FFF2-40B4-BE49-F238E27FC236}">
                  <a16:creationId xmlns:a16="http://schemas.microsoft.com/office/drawing/2014/main" id="{A3304A41-DF26-0D40-85DF-01DD14849B59}"/>
                </a:ext>
              </a:extLst>
            </p:cNvPr>
            <p:cNvSpPr/>
            <p:nvPr/>
          </p:nvSpPr>
          <p:spPr>
            <a:xfrm rot="1800000">
              <a:off x="4232119" y="5447702"/>
              <a:ext cx="341482" cy="156675"/>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7CEBD27C-EF38-C144-823A-E12CC6BDD19A}"/>
                </a:ext>
              </a:extLst>
            </p:cNvPr>
            <p:cNvSpPr/>
            <p:nvPr/>
          </p:nvSpPr>
          <p:spPr>
            <a:xfrm rot="1800000">
              <a:off x="4029877" y="5312492"/>
              <a:ext cx="280695" cy="156675"/>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CEFD1626-13DF-2640-B4A4-359D8EDCF9AC}"/>
                </a:ext>
              </a:extLst>
            </p:cNvPr>
            <p:cNvSpPr/>
            <p:nvPr/>
          </p:nvSpPr>
          <p:spPr>
            <a:xfrm rot="21551050">
              <a:off x="3761022" y="5257305"/>
              <a:ext cx="341482" cy="155448"/>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B54B08A-5690-334D-89CE-44ACD903034A}"/>
              </a:ext>
            </a:extLst>
          </p:cNvPr>
          <p:cNvGrpSpPr/>
          <p:nvPr/>
        </p:nvGrpSpPr>
        <p:grpSpPr>
          <a:xfrm flipV="1">
            <a:off x="10201963" y="5900653"/>
            <a:ext cx="412856" cy="208653"/>
            <a:chOff x="3177179" y="3429255"/>
            <a:chExt cx="1665768" cy="470300"/>
          </a:xfrm>
        </p:grpSpPr>
        <p:cxnSp>
          <p:nvCxnSpPr>
            <p:cNvPr id="219" name="Straight Connector 218">
              <a:extLst>
                <a:ext uri="{FF2B5EF4-FFF2-40B4-BE49-F238E27FC236}">
                  <a16:creationId xmlns:a16="http://schemas.microsoft.com/office/drawing/2014/main" id="{C98B8465-35CE-6C4C-A1D7-00ECC5267C27}"/>
                </a:ext>
              </a:extLst>
            </p:cNvPr>
            <p:cNvCxnSpPr>
              <a:cxnSpLocks/>
            </p:cNvCxnSpPr>
            <p:nvPr/>
          </p:nvCxnSpPr>
          <p:spPr>
            <a:xfrm flipV="1">
              <a:off x="3177179" y="3899555"/>
              <a:ext cx="166576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CDA5E0-97EF-2945-9345-3CFB3777C61B}"/>
                </a:ext>
              </a:extLst>
            </p:cNvPr>
            <p:cNvCxnSpPr>
              <a:cxnSpLocks/>
            </p:cNvCxnSpPr>
            <p:nvPr/>
          </p:nvCxnSpPr>
          <p:spPr>
            <a:xfrm>
              <a:off x="3242861" y="3429255"/>
              <a:ext cx="1495114" cy="570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221" name="Straight Connector 220">
            <a:extLst>
              <a:ext uri="{FF2B5EF4-FFF2-40B4-BE49-F238E27FC236}">
                <a16:creationId xmlns:a16="http://schemas.microsoft.com/office/drawing/2014/main" id="{AF34CA42-E56B-7C43-9F16-759953FC6A81}"/>
              </a:ext>
            </a:extLst>
          </p:cNvPr>
          <p:cNvCxnSpPr>
            <a:cxnSpLocks/>
          </p:cNvCxnSpPr>
          <p:nvPr/>
        </p:nvCxnSpPr>
        <p:spPr>
          <a:xfrm>
            <a:off x="9312948" y="6106767"/>
            <a:ext cx="92214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6029FE4-2D59-A24F-8341-FE8F08536CFC}"/>
              </a:ext>
            </a:extLst>
          </p:cNvPr>
          <p:cNvCxnSpPr/>
          <p:nvPr/>
        </p:nvCxnSpPr>
        <p:spPr>
          <a:xfrm>
            <a:off x="8062019" y="5907783"/>
            <a:ext cx="126862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F8F9A8-BC20-0F42-80E5-63A22211B8F2}"/>
              </a:ext>
            </a:extLst>
          </p:cNvPr>
          <p:cNvCxnSpPr/>
          <p:nvPr/>
        </p:nvCxnSpPr>
        <p:spPr>
          <a:xfrm>
            <a:off x="8113220" y="6104375"/>
            <a:ext cx="1268627"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553D54A-DAA5-1447-8278-81ADE40C7B87}"/>
              </a:ext>
            </a:extLst>
          </p:cNvPr>
          <p:cNvCxnSpPr>
            <a:cxnSpLocks/>
          </p:cNvCxnSpPr>
          <p:nvPr/>
        </p:nvCxnSpPr>
        <p:spPr>
          <a:xfrm>
            <a:off x="9365805" y="5902700"/>
            <a:ext cx="5371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63767D4-5E25-8748-B81E-C9F9B95F795A}"/>
              </a:ext>
            </a:extLst>
          </p:cNvPr>
          <p:cNvCxnSpPr/>
          <p:nvPr/>
        </p:nvCxnSpPr>
        <p:spPr>
          <a:xfrm>
            <a:off x="6770901" y="6111206"/>
            <a:ext cx="1268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4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68BCBF-3990-4143-80BD-C0D4D81DF174}"/>
              </a:ext>
            </a:extLst>
          </p:cNvPr>
          <p:cNvPicPr>
            <a:picLocks noChangeAspect="1"/>
          </p:cNvPicPr>
          <p:nvPr/>
        </p:nvPicPr>
        <p:blipFill>
          <a:blip r:embed="rId3"/>
          <a:stretch>
            <a:fillRect/>
          </a:stretch>
        </p:blipFill>
        <p:spPr>
          <a:xfrm>
            <a:off x="1778712" y="687030"/>
            <a:ext cx="8279688" cy="5114195"/>
          </a:xfrm>
          <a:prstGeom prst="rect">
            <a:avLst/>
          </a:prstGeom>
        </p:spPr>
      </p:pic>
      <p:sp>
        <p:nvSpPr>
          <p:cNvPr id="4" name="Text Box 4">
            <a:extLst>
              <a:ext uri="{FF2B5EF4-FFF2-40B4-BE49-F238E27FC236}">
                <a16:creationId xmlns:a16="http://schemas.microsoft.com/office/drawing/2014/main" id="{0683E438-2432-E742-84BE-6E2CDC6A0637}"/>
              </a:ext>
            </a:extLst>
          </p:cNvPr>
          <p:cNvSpPr txBox="1">
            <a:spLocks noChangeArrowheads="1"/>
          </p:cNvSpPr>
          <p:nvPr/>
        </p:nvSpPr>
        <p:spPr bwMode="auto">
          <a:xfrm>
            <a:off x="5002438" y="6305895"/>
            <a:ext cx="49776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t>The ENCODE Project Consortium 2011. </a:t>
            </a:r>
            <a:r>
              <a:rPr lang="en-US" sz="1200" dirty="0" err="1"/>
              <a:t>doi</a:t>
            </a:r>
            <a:r>
              <a:rPr lang="en-US" sz="1200" dirty="0"/>
              <a:t>: </a:t>
            </a:r>
            <a:r>
              <a:rPr lang="en-US" altLang="en-US" sz="1200" dirty="0"/>
              <a:t>10.1371/journal.pbio.1001046</a:t>
            </a:r>
          </a:p>
        </p:txBody>
      </p:sp>
      <p:sp>
        <p:nvSpPr>
          <p:cNvPr id="5" name="TextBox 4">
            <a:extLst>
              <a:ext uri="{FF2B5EF4-FFF2-40B4-BE49-F238E27FC236}">
                <a16:creationId xmlns:a16="http://schemas.microsoft.com/office/drawing/2014/main" id="{8B81C435-61B6-064E-A8AA-83F2B27C3F2B}"/>
              </a:ext>
            </a:extLst>
          </p:cNvPr>
          <p:cNvSpPr txBox="1"/>
          <p:nvPr/>
        </p:nvSpPr>
        <p:spPr>
          <a:xfrm>
            <a:off x="4785071" y="3309724"/>
            <a:ext cx="434734" cy="492314"/>
          </a:xfrm>
          <a:prstGeom prst="rect">
            <a:avLst/>
          </a:prstGeom>
          <a:solidFill>
            <a:schemeClr val="bg2"/>
          </a:solidFill>
        </p:spPr>
        <p:txBody>
          <a:bodyPr wrap="none" rtlCol="0">
            <a:spAutoFit/>
          </a:bodyPr>
          <a:lstStyle/>
          <a:p>
            <a:pPr>
              <a:lnSpc>
                <a:spcPts val="1000"/>
              </a:lnSpc>
            </a:pPr>
            <a:r>
              <a:rPr lang="en-US" sz="1400" dirty="0">
                <a:solidFill>
                  <a:schemeClr val="bg2">
                    <a:lumMod val="50000"/>
                  </a:schemeClr>
                </a:solidFill>
              </a:rPr>
              <a:t>4C</a:t>
            </a:r>
          </a:p>
          <a:p>
            <a:pPr>
              <a:lnSpc>
                <a:spcPts val="1000"/>
              </a:lnSpc>
            </a:pPr>
            <a:r>
              <a:rPr lang="en-US" sz="1400" dirty="0">
                <a:solidFill>
                  <a:schemeClr val="bg2">
                    <a:lumMod val="50000"/>
                  </a:schemeClr>
                </a:solidFill>
              </a:rPr>
              <a:t>5C</a:t>
            </a:r>
          </a:p>
          <a:p>
            <a:pPr>
              <a:lnSpc>
                <a:spcPts val="1000"/>
              </a:lnSpc>
            </a:pPr>
            <a:r>
              <a:rPr lang="en-US" sz="1400" dirty="0" err="1">
                <a:solidFill>
                  <a:schemeClr val="bg2">
                    <a:lumMod val="50000"/>
                  </a:schemeClr>
                </a:solidFill>
              </a:rPr>
              <a:t>HiC</a:t>
            </a:r>
            <a:endParaRPr lang="en-US" sz="1400" dirty="0">
              <a:solidFill>
                <a:schemeClr val="bg2">
                  <a:lumMod val="50000"/>
                </a:schemeClr>
              </a:solidFill>
            </a:endParaRPr>
          </a:p>
        </p:txBody>
      </p:sp>
      <p:sp>
        <p:nvSpPr>
          <p:cNvPr id="6" name="TextBox 5">
            <a:extLst>
              <a:ext uri="{FF2B5EF4-FFF2-40B4-BE49-F238E27FC236}">
                <a16:creationId xmlns:a16="http://schemas.microsoft.com/office/drawing/2014/main" id="{361CE0AF-3B3B-6D40-9CF1-03D793AF4A66}"/>
              </a:ext>
            </a:extLst>
          </p:cNvPr>
          <p:cNvSpPr txBox="1"/>
          <p:nvPr/>
        </p:nvSpPr>
        <p:spPr>
          <a:xfrm>
            <a:off x="5516646" y="3334880"/>
            <a:ext cx="704167" cy="461665"/>
          </a:xfrm>
          <a:prstGeom prst="rect">
            <a:avLst/>
          </a:prstGeom>
          <a:solidFill>
            <a:schemeClr val="bg2"/>
          </a:solidFill>
        </p:spPr>
        <p:txBody>
          <a:bodyPr wrap="none" lIns="45720" tIns="0" rIns="45720" bIns="0" rtlCol="0">
            <a:spAutoFit/>
          </a:bodyPr>
          <a:lstStyle/>
          <a:p>
            <a:pPr>
              <a:lnSpc>
                <a:spcPts val="1200"/>
              </a:lnSpc>
            </a:pPr>
            <a:r>
              <a:rPr lang="en-US" sz="1200" dirty="0" err="1">
                <a:solidFill>
                  <a:schemeClr val="bg2">
                    <a:lumMod val="50000"/>
                  </a:schemeClr>
                </a:solidFill>
                <a:latin typeface="Arial Narrow" panose="020B0604020202020204" pitchFamily="34" charset="0"/>
                <a:ea typeface="Arial Unicode MS" panose="020B0604020202020204" pitchFamily="34" charset="-128"/>
                <a:cs typeface="Arial Narrow" panose="020B0604020202020204" pitchFamily="34" charset="0"/>
              </a:rPr>
              <a:t>Dnase</a:t>
            </a:r>
            <a:r>
              <a:rPr lang="en-US" sz="1200" dirty="0">
                <a:solidFill>
                  <a:schemeClr val="bg2">
                    <a:lumMod val="50000"/>
                  </a:schemeClr>
                </a:solidFill>
                <a:latin typeface="Arial Narrow" panose="020B0604020202020204" pitchFamily="34" charset="0"/>
                <a:ea typeface="Arial Unicode MS" panose="020B0604020202020204" pitchFamily="34" charset="-128"/>
                <a:cs typeface="Arial Narrow" panose="020B0604020202020204" pitchFamily="34" charset="0"/>
              </a:rPr>
              <a:t>-seq</a:t>
            </a:r>
          </a:p>
          <a:p>
            <a:pPr>
              <a:lnSpc>
                <a:spcPts val="1200"/>
              </a:lnSpc>
            </a:pPr>
            <a:r>
              <a:rPr lang="en-US" sz="1200" dirty="0">
                <a:solidFill>
                  <a:schemeClr val="bg2">
                    <a:lumMod val="50000"/>
                  </a:schemeClr>
                </a:solidFill>
                <a:latin typeface="Arial Narrow" panose="020B0604020202020204" pitchFamily="34" charset="0"/>
                <a:ea typeface="Arial Unicode MS" panose="020B0604020202020204" pitchFamily="34" charset="-128"/>
                <a:cs typeface="Arial Narrow" panose="020B0604020202020204" pitchFamily="34" charset="0"/>
              </a:rPr>
              <a:t>FAIRE-seq</a:t>
            </a:r>
          </a:p>
          <a:p>
            <a:pPr>
              <a:lnSpc>
                <a:spcPts val="1200"/>
              </a:lnSpc>
            </a:pPr>
            <a:r>
              <a:rPr lang="en-US" sz="1200" dirty="0">
                <a:solidFill>
                  <a:schemeClr val="bg2">
                    <a:lumMod val="50000"/>
                  </a:schemeClr>
                </a:solidFill>
                <a:latin typeface="Arial Narrow" panose="020B0604020202020204" pitchFamily="34" charset="0"/>
                <a:ea typeface="Arial Unicode MS" panose="020B0604020202020204" pitchFamily="34" charset="-128"/>
                <a:cs typeface="Arial Narrow" panose="020B0604020202020204" pitchFamily="34" charset="0"/>
              </a:rPr>
              <a:t>ATAC-seq</a:t>
            </a:r>
          </a:p>
        </p:txBody>
      </p:sp>
    </p:spTree>
    <p:extLst>
      <p:ext uri="{BB962C8B-B14F-4D97-AF65-F5344CB8AC3E}">
        <p14:creationId xmlns:p14="http://schemas.microsoft.com/office/powerpoint/2010/main" val="125998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B931D9-2D8B-8948-AFFB-2D5866549504}"/>
              </a:ext>
            </a:extLst>
          </p:cNvPr>
          <p:cNvSpPr/>
          <p:nvPr/>
        </p:nvSpPr>
        <p:spPr>
          <a:xfrm>
            <a:off x="6577781" y="0"/>
            <a:ext cx="5614219" cy="68580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DC9734-5564-A641-9163-0CF7BA54441E}"/>
              </a:ext>
            </a:extLst>
          </p:cNvPr>
          <p:cNvSpPr txBox="1"/>
          <p:nvPr/>
        </p:nvSpPr>
        <p:spPr>
          <a:xfrm>
            <a:off x="157334" y="125525"/>
            <a:ext cx="4152419" cy="461665"/>
          </a:xfrm>
          <a:prstGeom prst="rect">
            <a:avLst/>
          </a:prstGeom>
          <a:noFill/>
        </p:spPr>
        <p:txBody>
          <a:bodyPr wrap="none" rtlCol="0">
            <a:spAutoFit/>
          </a:bodyPr>
          <a:lstStyle/>
          <a:p>
            <a:r>
              <a:rPr lang="en-US" sz="2400" b="1" dirty="0">
                <a:latin typeface="Copperplate Gothic Bold" panose="020E0705020206020404" pitchFamily="34" charset="77"/>
              </a:rPr>
              <a:t>Shifting aligned reads</a:t>
            </a:r>
            <a:endParaRPr lang="en-US" sz="2400" dirty="0">
              <a:latin typeface="Copperplate Gothic Bold" panose="020E0705020206020404" pitchFamily="34" charset="77"/>
            </a:endParaRPr>
          </a:p>
        </p:txBody>
      </p:sp>
      <p:sp>
        <p:nvSpPr>
          <p:cNvPr id="5" name="Rectangle 4">
            <a:extLst>
              <a:ext uri="{FF2B5EF4-FFF2-40B4-BE49-F238E27FC236}">
                <a16:creationId xmlns:a16="http://schemas.microsoft.com/office/drawing/2014/main" id="{BF8CC190-CF9C-BB4D-93B8-0A407F081623}"/>
              </a:ext>
            </a:extLst>
          </p:cNvPr>
          <p:cNvSpPr/>
          <p:nvPr/>
        </p:nvSpPr>
        <p:spPr>
          <a:xfrm>
            <a:off x="235972" y="518364"/>
            <a:ext cx="6341809" cy="6124754"/>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i="1" dirty="0" err="1">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bamfile</a:t>
            </a:r>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tags to be read in</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combn</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(LETTERS, </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2</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&lt;- c(paste0(</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1</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2</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paste0(</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2</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1</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 </a:t>
            </a:r>
          </a:p>
          <a:p>
            <a:r>
              <a:rPr lang="en-US" b="1" dirty="0">
                <a:solidFill>
                  <a:srgbClr val="990000"/>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Rsamtools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use top 100 reads to test possible tags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bamTop100 &lt;-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scanBam</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yieldSize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100</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param =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ScanBamParam</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(tag=</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possibleTag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1</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]]$tag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tags &lt;- names(bamTop100)[lengths(bamTop100)==</a:t>
            </a:r>
            <a:r>
              <a:rPr lang="en-US" dirty="0">
                <a:solidFill>
                  <a:srgbClr val="009999"/>
                </a:solidFill>
                <a:latin typeface="Arial Unicode MS" panose="020B0604020202020204" pitchFamily="34" charset="-128"/>
                <a:ea typeface="Arial Unicode MS" panose="020B0604020202020204" pitchFamily="34" charset="-128"/>
                <a:cs typeface="Arial Unicode MS" panose="020B0604020202020204" pitchFamily="34" charset="-128"/>
              </a:rPr>
              <a:t>100</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tags</a:t>
            </a:r>
          </a:p>
          <a:p>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 [1] "AS" "MD" "PG" "XG" "NM" "XM" "XN" "XO" "XS" "YS" "YT"</a:t>
            </a:r>
          </a:p>
          <a:p>
            <a:r>
              <a:rPr lang="en-US" sz="1600"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files will be output into </a:t>
            </a:r>
            <a:r>
              <a:rPr lang="en-US" sz="1600" i="1" dirty="0" err="1">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outPath</a:t>
            </a:r>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outPath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&lt;- </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splited</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dir.create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outPath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1600"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shift the coordinates of 5'ends of alignments in the bam file</a:t>
            </a:r>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b="1" dirty="0">
                <a:solidFill>
                  <a:srgbClr val="990000"/>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(BSgenome.Hsapiens.UCSC.hg38)</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seqlev</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&lt;- </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"chr1"</a:t>
            </a:r>
            <a:r>
              <a:rPr lang="en-US" i="1" dirty="0">
                <a:solidFill>
                  <a:srgbClr val="999988"/>
                </a:solidFill>
                <a:latin typeface="Arial Unicode MS" panose="020B0604020202020204" pitchFamily="34" charset="-128"/>
                <a:ea typeface="Arial Unicode MS" panose="020B0604020202020204" pitchFamily="34" charset="-128"/>
                <a:cs typeface="Arial Unicode MS" panose="020B0604020202020204" pitchFamily="34" charset="-128"/>
              </a:rPr>
              <a:t> ## subsample data for quick run</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which &lt;- as(</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seqinfo</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Hsapiens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seqlev</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GRanges</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gal &lt;-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readBamFile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tag=tags, which=which,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asMates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990073"/>
                </a:solidFill>
                <a:latin typeface="Arial Unicode MS" panose="020B0604020202020204" pitchFamily="34" charset="-128"/>
                <a:ea typeface="Arial Unicode MS" panose="020B0604020202020204" pitchFamily="34" charset="-128"/>
                <a:cs typeface="Arial Unicode MS" panose="020B0604020202020204" pitchFamily="34" charset="-128"/>
              </a:rPr>
              <a:t>TRUE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bigFile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solidFill>
                  <a:srgbClr val="990073"/>
                </a:solidFill>
                <a:latin typeface="Arial Unicode MS" panose="020B0604020202020204" pitchFamily="34" charset="-128"/>
                <a:ea typeface="Arial Unicode MS" panose="020B0604020202020204" pitchFamily="34" charset="-128"/>
                <a:cs typeface="Arial Unicode MS" panose="020B0604020202020204" pitchFamily="34" charset="-128"/>
              </a:rPr>
              <a:t>TRUE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shiftedBamfile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&lt;-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file.path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outPath</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shifted.bam</a:t>
            </a:r>
            <a:r>
              <a:rPr lang="en-US" dirty="0">
                <a:solidFill>
                  <a:srgbClr val="DD1144"/>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gal1 &lt;-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shiftGAlignmentsList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(gal,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outbam</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shiftedBamfile</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6" name="Rectangle 5">
            <a:extLst>
              <a:ext uri="{FF2B5EF4-FFF2-40B4-BE49-F238E27FC236}">
                <a16:creationId xmlns:a16="http://schemas.microsoft.com/office/drawing/2014/main" id="{1A768AAA-FE9A-F04D-8128-1EE4E58A20A5}"/>
              </a:ext>
            </a:extLst>
          </p:cNvPr>
          <p:cNvSpPr/>
          <p:nvPr/>
        </p:nvSpPr>
        <p:spPr>
          <a:xfrm>
            <a:off x="6577781" y="547833"/>
            <a:ext cx="5712544" cy="1569660"/>
          </a:xfrm>
          <a:prstGeom prst="rect">
            <a:avLst/>
          </a:prstGeom>
        </p:spPr>
        <p:txBody>
          <a:bodyPr wrap="square">
            <a:spAutoFit/>
          </a:bodyPr>
          <a:lstStyle/>
          <a:p>
            <a:r>
              <a:rPr lang="en-US" sz="1200" dirty="0"/>
              <a:t>@HD VN:1.6 </a:t>
            </a:r>
            <a:r>
              <a:rPr lang="en-US" sz="1200" dirty="0" err="1"/>
              <a:t>SO:coordinate</a:t>
            </a:r>
            <a:r>
              <a:rPr lang="en-US" sz="1200" dirty="0"/>
              <a:t> </a:t>
            </a:r>
          </a:p>
          <a:p>
            <a:r>
              <a:rPr lang="en-US" sz="1200" dirty="0"/>
              <a:t>@SQ </a:t>
            </a:r>
            <a:r>
              <a:rPr lang="en-US" sz="1200" dirty="0" err="1"/>
              <a:t>SN:ref</a:t>
            </a:r>
            <a:r>
              <a:rPr lang="en-US" sz="1200" dirty="0"/>
              <a:t> LN:45 </a:t>
            </a:r>
          </a:p>
          <a:p>
            <a:r>
              <a:rPr lang="en-US" sz="1200" dirty="0"/>
              <a:t>r001     99  ch1 7   30 8M2I4M = 37 39  TTAGATAAAGGCTG * </a:t>
            </a:r>
          </a:p>
          <a:p>
            <a:r>
              <a:rPr lang="en-US" sz="1200" dirty="0"/>
              <a:t>r002        0 ch1 9   30 3S6M.     *   0    0  AAAAGATAAGGATA * </a:t>
            </a:r>
          </a:p>
          <a:p>
            <a:r>
              <a:rPr lang="en-US" sz="1200" dirty="0"/>
              <a:t>r003        0 ch1 9   30 5S6M      *   0    0  GCCTAAGCTAA         *  SA:Z:ref,29,-,6H5M,17,0; </a:t>
            </a:r>
          </a:p>
          <a:p>
            <a:r>
              <a:rPr lang="en-US" sz="1200" dirty="0"/>
              <a:t>r004        0 ch1 16 30 6M14M  *   0    0  ATAGCTTCAGC         * </a:t>
            </a:r>
          </a:p>
          <a:p>
            <a:r>
              <a:rPr lang="en-US" sz="1200" dirty="0"/>
              <a:t>r003 2064 ch1 29 17 6H5M     *    0    0  TAGGC                      *  SA:Z:ref,9,+,5S6M,30,1; </a:t>
            </a:r>
          </a:p>
          <a:p>
            <a:r>
              <a:rPr lang="en-US" sz="1200" dirty="0"/>
              <a:t>r001   147 ch1 37 30 9M.         =    7 -39 CAGCGGCAT             *  NM:i:1</a:t>
            </a:r>
          </a:p>
        </p:txBody>
      </p:sp>
      <p:sp>
        <p:nvSpPr>
          <p:cNvPr id="8" name="TextBox 7">
            <a:extLst>
              <a:ext uri="{FF2B5EF4-FFF2-40B4-BE49-F238E27FC236}">
                <a16:creationId xmlns:a16="http://schemas.microsoft.com/office/drawing/2014/main" id="{878D16AC-21A0-D341-BCBE-9B5092DDEB2B}"/>
              </a:ext>
            </a:extLst>
          </p:cNvPr>
          <p:cNvSpPr txBox="1"/>
          <p:nvPr/>
        </p:nvSpPr>
        <p:spPr>
          <a:xfrm>
            <a:off x="6577781" y="181247"/>
            <a:ext cx="1808829" cy="369332"/>
          </a:xfrm>
          <a:prstGeom prst="rect">
            <a:avLst/>
          </a:prstGeom>
          <a:noFill/>
        </p:spPr>
        <p:txBody>
          <a:bodyPr wrap="none" rtlCol="0">
            <a:spAutoFit/>
          </a:bodyPr>
          <a:lstStyle/>
          <a:p>
            <a:r>
              <a:rPr lang="en-US" dirty="0"/>
              <a:t>SAM file example</a:t>
            </a:r>
          </a:p>
        </p:txBody>
      </p:sp>
      <p:cxnSp>
        <p:nvCxnSpPr>
          <p:cNvPr id="10" name="Straight Connector 9">
            <a:extLst>
              <a:ext uri="{FF2B5EF4-FFF2-40B4-BE49-F238E27FC236}">
                <a16:creationId xmlns:a16="http://schemas.microsoft.com/office/drawing/2014/main" id="{FF1A8550-0E48-894E-A8DC-1756F5D245C5}"/>
              </a:ext>
            </a:extLst>
          </p:cNvPr>
          <p:cNvCxnSpPr/>
          <p:nvPr/>
        </p:nvCxnSpPr>
        <p:spPr>
          <a:xfrm>
            <a:off x="6577781" y="547833"/>
            <a:ext cx="46801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214277B-3153-B644-9051-7D0BED388C18}"/>
              </a:ext>
            </a:extLst>
          </p:cNvPr>
          <p:cNvSpPr txBox="1"/>
          <p:nvPr/>
        </p:nvSpPr>
        <p:spPr>
          <a:xfrm>
            <a:off x="6597139" y="2232014"/>
            <a:ext cx="3960828" cy="369332"/>
          </a:xfrm>
          <a:prstGeom prst="rect">
            <a:avLst/>
          </a:prstGeom>
          <a:noFill/>
        </p:spPr>
        <p:txBody>
          <a:bodyPr wrap="none" rtlCol="0">
            <a:spAutoFit/>
          </a:bodyPr>
          <a:lstStyle/>
          <a:p>
            <a:r>
              <a:rPr lang="en-US" dirty="0"/>
              <a:t>The alignment section: mandatory fields</a:t>
            </a:r>
          </a:p>
        </p:txBody>
      </p:sp>
      <p:cxnSp>
        <p:nvCxnSpPr>
          <p:cNvPr id="12" name="Straight Connector 11">
            <a:extLst>
              <a:ext uri="{FF2B5EF4-FFF2-40B4-BE49-F238E27FC236}">
                <a16:creationId xmlns:a16="http://schemas.microsoft.com/office/drawing/2014/main" id="{EC8FB622-C5C9-6B4D-A0C4-3D44D8012B96}"/>
              </a:ext>
            </a:extLst>
          </p:cNvPr>
          <p:cNvCxnSpPr/>
          <p:nvPr/>
        </p:nvCxnSpPr>
        <p:spPr>
          <a:xfrm>
            <a:off x="6597139" y="2598600"/>
            <a:ext cx="46801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77689D-A273-D349-AC4E-E244305BE2C3}"/>
              </a:ext>
            </a:extLst>
          </p:cNvPr>
          <p:cNvSpPr txBox="1"/>
          <p:nvPr/>
        </p:nvSpPr>
        <p:spPr>
          <a:xfrm>
            <a:off x="6577781" y="5106101"/>
            <a:ext cx="3711337" cy="369332"/>
          </a:xfrm>
          <a:prstGeom prst="rect">
            <a:avLst/>
          </a:prstGeom>
          <a:noFill/>
        </p:spPr>
        <p:txBody>
          <a:bodyPr wrap="none" rtlCol="0">
            <a:spAutoFit/>
          </a:bodyPr>
          <a:lstStyle/>
          <a:p>
            <a:r>
              <a:rPr lang="en-US" dirty="0"/>
              <a:t>The alignment section: optional fields</a:t>
            </a:r>
          </a:p>
        </p:txBody>
      </p:sp>
      <p:cxnSp>
        <p:nvCxnSpPr>
          <p:cNvPr id="15" name="Straight Connector 14">
            <a:extLst>
              <a:ext uri="{FF2B5EF4-FFF2-40B4-BE49-F238E27FC236}">
                <a16:creationId xmlns:a16="http://schemas.microsoft.com/office/drawing/2014/main" id="{7D6BDEAC-EE55-9945-BC20-38323ADEE073}"/>
              </a:ext>
            </a:extLst>
          </p:cNvPr>
          <p:cNvCxnSpPr/>
          <p:nvPr/>
        </p:nvCxnSpPr>
        <p:spPr>
          <a:xfrm>
            <a:off x="6577781" y="5472687"/>
            <a:ext cx="46801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CBF6CF-5DF9-3948-8D71-79AFDA234ED3}"/>
              </a:ext>
            </a:extLst>
          </p:cNvPr>
          <p:cNvSpPr/>
          <p:nvPr/>
        </p:nvSpPr>
        <p:spPr>
          <a:xfrm>
            <a:off x="6577781" y="5584745"/>
            <a:ext cx="5281823" cy="738664"/>
          </a:xfrm>
          <a:prstGeom prst="rect">
            <a:avLst/>
          </a:prstGeom>
        </p:spPr>
        <p:txBody>
          <a:bodyPr wrap="square">
            <a:spAutoFit/>
          </a:bodyPr>
          <a:lstStyle/>
          <a:p>
            <a:r>
              <a:rPr lang="en-US" sz="1400" dirty="0"/>
              <a:t>All optional fields follow the TAG:TYPE:VALUE format where TAG is a two-character string that matches /[A-Za-z][A-Za-z0-9]/. Each TAG can only appear once in one alignment line.</a:t>
            </a:r>
          </a:p>
        </p:txBody>
      </p:sp>
      <p:graphicFrame>
        <p:nvGraphicFramePr>
          <p:cNvPr id="17" name="Table 16">
            <a:extLst>
              <a:ext uri="{FF2B5EF4-FFF2-40B4-BE49-F238E27FC236}">
                <a16:creationId xmlns:a16="http://schemas.microsoft.com/office/drawing/2014/main" id="{2E40162D-82D5-8841-A683-FD3BB6AE0511}"/>
              </a:ext>
            </a:extLst>
          </p:cNvPr>
          <p:cNvGraphicFramePr>
            <a:graphicFrameLocks noGrp="1"/>
          </p:cNvGraphicFramePr>
          <p:nvPr>
            <p:extLst>
              <p:ext uri="{D42A27DB-BD31-4B8C-83A1-F6EECF244321}">
                <p14:modId xmlns:p14="http://schemas.microsoft.com/office/powerpoint/2010/main" val="1720994919"/>
              </p:ext>
            </p:extLst>
          </p:nvPr>
        </p:nvGraphicFramePr>
        <p:xfrm>
          <a:off x="6724938" y="2598735"/>
          <a:ext cx="4601517" cy="2343864"/>
        </p:xfrm>
        <a:graphic>
          <a:graphicData uri="http://schemas.openxmlformats.org/drawingml/2006/table">
            <a:tbl>
              <a:tblPr firstRow="1" firstCol="1">
                <a:tableStyleId>{9D7B26C5-4107-4FEC-AEDC-1716B250A1EF}</a:tableStyleId>
              </a:tblPr>
              <a:tblGrid>
                <a:gridCol w="281911">
                  <a:extLst>
                    <a:ext uri="{9D8B030D-6E8A-4147-A177-3AD203B41FA5}">
                      <a16:colId xmlns:a16="http://schemas.microsoft.com/office/drawing/2014/main" val="2873950953"/>
                    </a:ext>
                  </a:extLst>
                </a:gridCol>
                <a:gridCol w="663280">
                  <a:extLst>
                    <a:ext uri="{9D8B030D-6E8A-4147-A177-3AD203B41FA5}">
                      <a16:colId xmlns:a16="http://schemas.microsoft.com/office/drawing/2014/main" val="2431446517"/>
                    </a:ext>
                  </a:extLst>
                </a:gridCol>
                <a:gridCol w="572078">
                  <a:extLst>
                    <a:ext uri="{9D8B030D-6E8A-4147-A177-3AD203B41FA5}">
                      <a16:colId xmlns:a16="http://schemas.microsoft.com/office/drawing/2014/main" val="3512047679"/>
                    </a:ext>
                  </a:extLst>
                </a:gridCol>
                <a:gridCol w="3084248">
                  <a:extLst>
                    <a:ext uri="{9D8B030D-6E8A-4147-A177-3AD203B41FA5}">
                      <a16:colId xmlns:a16="http://schemas.microsoft.com/office/drawing/2014/main" val="3302735216"/>
                    </a:ext>
                  </a:extLst>
                </a:gridCol>
              </a:tblGrid>
              <a:tr h="105720">
                <a:tc>
                  <a:txBody>
                    <a:bodyPr/>
                    <a:lstStyle/>
                    <a:p>
                      <a:pPr algn="l" fontAlgn="b"/>
                      <a:r>
                        <a:rPr lang="en-US" sz="1200" b="1" u="none" strike="noStrike" kern="1200" dirty="0">
                          <a:solidFill>
                            <a:schemeClr val="tx1"/>
                          </a:solidFill>
                          <a:effectLst/>
                          <a:latin typeface="+mn-lt"/>
                          <a:ea typeface="+mn-ea"/>
                          <a:cs typeface="+mn-cs"/>
                        </a:rPr>
                        <a:t>Col</a:t>
                      </a:r>
                    </a:p>
                  </a:txBody>
                  <a:tcPr marL="6922" marR="6922" marT="6922" marB="0" anchor="b"/>
                </a:tc>
                <a:tc>
                  <a:txBody>
                    <a:bodyPr/>
                    <a:lstStyle/>
                    <a:p>
                      <a:pPr algn="l" fontAlgn="b"/>
                      <a:r>
                        <a:rPr lang="en-US" sz="1200" u="none" strike="noStrike" dirty="0">
                          <a:effectLst/>
                        </a:rPr>
                        <a:t>Field</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Type</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Brief description</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2860738920"/>
                  </a:ext>
                </a:extLst>
              </a:tr>
              <a:tr h="105720">
                <a:tc>
                  <a:txBody>
                    <a:bodyPr/>
                    <a:lstStyle/>
                    <a:p>
                      <a:pPr algn="l" fontAlgn="b"/>
                      <a:r>
                        <a:rPr lang="en-US" sz="1050" u="none" strike="noStrike" dirty="0">
                          <a:effectLst/>
                        </a:rPr>
                        <a:t>1</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dirty="0">
                          <a:effectLst/>
                        </a:rPr>
                        <a:t>QNAME</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String</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Query template</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3621871703"/>
                  </a:ext>
                </a:extLst>
              </a:tr>
              <a:tr h="105720">
                <a:tc>
                  <a:txBody>
                    <a:bodyPr/>
                    <a:lstStyle/>
                    <a:p>
                      <a:pPr algn="l" fontAlgn="b"/>
                      <a:r>
                        <a:rPr lang="en-US" sz="1050" u="none" strike="noStrike" dirty="0">
                          <a:effectLst/>
                        </a:rPr>
                        <a:t>2</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dirty="0">
                          <a:effectLst/>
                        </a:rPr>
                        <a:t>FLAG</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Int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bitwise FLAG</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1627846749"/>
                  </a:ext>
                </a:extLst>
              </a:tr>
              <a:tr h="105720">
                <a:tc>
                  <a:txBody>
                    <a:bodyPr/>
                    <a:lstStyle/>
                    <a:p>
                      <a:pPr algn="l" fontAlgn="b"/>
                      <a:r>
                        <a:rPr lang="en-US" sz="1050" u="none" strike="noStrike" dirty="0">
                          <a:effectLst/>
                        </a:rPr>
                        <a:t>3</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dirty="0">
                          <a:effectLst/>
                        </a:rPr>
                        <a:t>RNAME</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String</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Reference sequence NAME</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4198088862"/>
                  </a:ext>
                </a:extLst>
              </a:tr>
              <a:tr h="206362">
                <a:tc>
                  <a:txBody>
                    <a:bodyPr/>
                    <a:lstStyle/>
                    <a:p>
                      <a:pPr algn="l" fontAlgn="b"/>
                      <a:r>
                        <a:rPr lang="en-US" sz="1050" u="none" strike="noStrike" dirty="0">
                          <a:effectLst/>
                        </a:rPr>
                        <a:t>4</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POS</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Int</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1-based leftmost mapping POSition</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1549080201"/>
                  </a:ext>
                </a:extLst>
              </a:tr>
              <a:tr h="105720">
                <a:tc>
                  <a:txBody>
                    <a:bodyPr/>
                    <a:lstStyle/>
                    <a:p>
                      <a:pPr algn="l" fontAlgn="b"/>
                      <a:r>
                        <a:rPr lang="en-US" sz="1050" u="none" strike="noStrike" dirty="0">
                          <a:effectLst/>
                        </a:rPr>
                        <a:t>5</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MAPQ</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Int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MAPping Quality</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1454962255"/>
                  </a:ext>
                </a:extLst>
              </a:tr>
              <a:tr h="105720">
                <a:tc>
                  <a:txBody>
                    <a:bodyPr/>
                    <a:lstStyle/>
                    <a:p>
                      <a:pPr algn="l" fontAlgn="b"/>
                      <a:r>
                        <a:rPr lang="en-US" sz="1050" u="none" strike="noStrike" dirty="0">
                          <a:effectLst/>
                        </a:rPr>
                        <a:t>6</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CIGAR</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String</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CIGAR string</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247049039"/>
                  </a:ext>
                </a:extLst>
              </a:tr>
              <a:tr h="206362">
                <a:tc>
                  <a:txBody>
                    <a:bodyPr/>
                    <a:lstStyle/>
                    <a:p>
                      <a:pPr algn="l" fontAlgn="b"/>
                      <a:r>
                        <a:rPr lang="en-US" sz="1050" u="none" strike="noStrike" dirty="0">
                          <a:effectLst/>
                        </a:rPr>
                        <a:t>7</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RNEXT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String</a:t>
                      </a:r>
                      <a:endParaRPr lang="en-US" sz="1200" b="0" i="0" u="none" strike="noStrike" dirty="0">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Reference name of the mate/next read</a:t>
                      </a:r>
                      <a:endParaRPr lang="en-US" sz="1200" b="0" i="0" u="none" strike="noStrike">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4241314182"/>
                  </a:ext>
                </a:extLst>
              </a:tr>
              <a:tr h="206362">
                <a:tc>
                  <a:txBody>
                    <a:bodyPr/>
                    <a:lstStyle/>
                    <a:p>
                      <a:pPr algn="l" fontAlgn="b"/>
                      <a:r>
                        <a:rPr lang="en-US" sz="1050" u="none" strike="noStrike" dirty="0">
                          <a:effectLst/>
                        </a:rPr>
                        <a:t>8</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PNEXT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Int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Position of the mate/next read</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425922716"/>
                  </a:ext>
                </a:extLst>
              </a:tr>
              <a:tr h="105720">
                <a:tc>
                  <a:txBody>
                    <a:bodyPr/>
                    <a:lstStyle/>
                    <a:p>
                      <a:pPr algn="l" fontAlgn="b"/>
                      <a:r>
                        <a:rPr lang="en-US" sz="1050" u="none" strike="noStrike" dirty="0">
                          <a:effectLst/>
                        </a:rPr>
                        <a:t>9</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TLEN</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Int</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observed Template </a:t>
                      </a:r>
                      <a:r>
                        <a:rPr lang="en-US" sz="1200" u="none" strike="noStrike" dirty="0" err="1">
                          <a:effectLst/>
                        </a:rPr>
                        <a:t>LENgth</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3151904305"/>
                  </a:ext>
                </a:extLst>
              </a:tr>
              <a:tr h="105720">
                <a:tc>
                  <a:txBody>
                    <a:bodyPr/>
                    <a:lstStyle/>
                    <a:p>
                      <a:pPr algn="l" fontAlgn="b"/>
                      <a:r>
                        <a:rPr lang="en-US" sz="1050" u="none" strike="noStrike" dirty="0">
                          <a:effectLst/>
                        </a:rPr>
                        <a:t>10</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SEQ</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String</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segment </a:t>
                      </a:r>
                      <a:r>
                        <a:rPr lang="en-US" sz="1200" u="none" strike="noStrike" dirty="0" err="1">
                          <a:effectLst/>
                        </a:rPr>
                        <a:t>SEQuence</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1422005742"/>
                  </a:ext>
                </a:extLst>
              </a:tr>
              <a:tr h="206362">
                <a:tc>
                  <a:txBody>
                    <a:bodyPr/>
                    <a:lstStyle/>
                    <a:p>
                      <a:pPr algn="l" fontAlgn="b"/>
                      <a:r>
                        <a:rPr lang="en-US" sz="1050" u="none" strike="noStrike" dirty="0">
                          <a:effectLst/>
                        </a:rPr>
                        <a:t>11</a:t>
                      </a:r>
                      <a:endParaRPr lang="en-US" sz="1050" b="0" i="0" u="none" strike="noStrike" dirty="0">
                        <a:solidFill>
                          <a:srgbClr val="000000"/>
                        </a:solidFill>
                        <a:effectLst/>
                        <a:latin typeface="Helvetica" pitchFamily="2" charset="0"/>
                      </a:endParaRPr>
                    </a:p>
                  </a:txBody>
                  <a:tcPr marL="6922" marR="6922" marT="6922" marB="0" anchor="b"/>
                </a:tc>
                <a:tc>
                  <a:txBody>
                    <a:bodyPr/>
                    <a:lstStyle/>
                    <a:p>
                      <a:pPr algn="l" fontAlgn="b"/>
                      <a:r>
                        <a:rPr lang="en-US" sz="1200" u="none" strike="noStrike">
                          <a:effectLst/>
                        </a:rPr>
                        <a:t>QUAL</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a:effectLst/>
                        </a:rPr>
                        <a:t>String</a:t>
                      </a:r>
                      <a:endParaRPr lang="en-US" sz="1200" b="0" i="0" u="none" strike="noStrike">
                        <a:solidFill>
                          <a:srgbClr val="000000"/>
                        </a:solidFill>
                        <a:effectLst/>
                        <a:latin typeface="Calibri" panose="020F0502020204030204" pitchFamily="34" charset="0"/>
                      </a:endParaRPr>
                    </a:p>
                  </a:txBody>
                  <a:tcPr marL="6922" marR="6922" marT="6922" marB="0" anchor="b"/>
                </a:tc>
                <a:tc>
                  <a:txBody>
                    <a:bodyPr/>
                    <a:lstStyle/>
                    <a:p>
                      <a:pPr algn="l" fontAlgn="b"/>
                      <a:r>
                        <a:rPr lang="en-US" sz="1200" u="none" strike="noStrike" dirty="0">
                          <a:effectLst/>
                        </a:rPr>
                        <a:t>ASCII of </a:t>
                      </a:r>
                      <a:r>
                        <a:rPr lang="en-US" sz="1200" u="none" strike="noStrike" dirty="0" err="1">
                          <a:effectLst/>
                        </a:rPr>
                        <a:t>Phred</a:t>
                      </a:r>
                      <a:r>
                        <a:rPr lang="en-US" sz="1200" u="none" strike="noStrike" dirty="0">
                          <a:effectLst/>
                        </a:rPr>
                        <a:t>-scaled base QUALity+33</a:t>
                      </a:r>
                      <a:endParaRPr lang="en-US" sz="1200" b="0" i="0" u="none" strike="noStrike" dirty="0">
                        <a:solidFill>
                          <a:srgbClr val="000000"/>
                        </a:solidFill>
                        <a:effectLst/>
                        <a:latin typeface="Calibri" panose="020F0502020204030204" pitchFamily="34" charset="0"/>
                      </a:endParaRPr>
                    </a:p>
                  </a:txBody>
                  <a:tcPr marL="6922" marR="6922" marT="6922" marB="0" anchor="b"/>
                </a:tc>
                <a:extLst>
                  <a:ext uri="{0D108BD9-81ED-4DB2-BD59-A6C34878D82A}">
                    <a16:rowId xmlns:a16="http://schemas.microsoft.com/office/drawing/2014/main" val="3238182855"/>
                  </a:ext>
                </a:extLst>
              </a:tr>
            </a:tbl>
          </a:graphicData>
        </a:graphic>
      </p:graphicFrame>
      <p:sp>
        <p:nvSpPr>
          <p:cNvPr id="18" name="TextBox 17">
            <a:extLst>
              <a:ext uri="{FF2B5EF4-FFF2-40B4-BE49-F238E27FC236}">
                <a16:creationId xmlns:a16="http://schemas.microsoft.com/office/drawing/2014/main" id="{A0F7865A-4D37-B749-86C8-9C0F77340BE9}"/>
              </a:ext>
            </a:extLst>
          </p:cNvPr>
          <p:cNvSpPr txBox="1"/>
          <p:nvPr/>
        </p:nvSpPr>
        <p:spPr>
          <a:xfrm>
            <a:off x="8758477" y="6428696"/>
            <a:ext cx="3267325" cy="461665"/>
          </a:xfrm>
          <a:prstGeom prst="rect">
            <a:avLst/>
          </a:prstGeom>
          <a:noFill/>
        </p:spPr>
        <p:txBody>
          <a:bodyPr wrap="square" rtlCol="0">
            <a:spAutoFit/>
          </a:bodyPr>
          <a:lstStyle/>
          <a:p>
            <a:r>
              <a:rPr lang="en-US" sz="1200" dirty="0"/>
              <a:t>https://samtools.github.io/hts-specs/SAMv1.pdf https://en.wikipedia.org/wiki/SAM_(file_format)</a:t>
            </a:r>
          </a:p>
        </p:txBody>
      </p:sp>
    </p:spTree>
    <p:extLst>
      <p:ext uri="{BB962C8B-B14F-4D97-AF65-F5344CB8AC3E}">
        <p14:creationId xmlns:p14="http://schemas.microsoft.com/office/powerpoint/2010/main" val="3373457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EFE065-167C-D641-848D-C2F6880B7C9E}"/>
              </a:ext>
            </a:extLst>
          </p:cNvPr>
          <p:cNvSpPr/>
          <p:nvPr/>
        </p:nvSpPr>
        <p:spPr>
          <a:xfrm>
            <a:off x="758688" y="1357195"/>
            <a:ext cx="10674624" cy="923330"/>
          </a:xfrm>
          <a:prstGeom prst="rect">
            <a:avLst/>
          </a:prstGeom>
          <a:solidFill>
            <a:schemeClr val="bg1">
              <a:lumMod val="95000"/>
            </a:schemeClr>
          </a:solidFill>
          <a:ln>
            <a:solidFill>
              <a:schemeClr val="bg2"/>
            </a:solidFill>
          </a:ln>
        </p:spPr>
        <p:txBody>
          <a:bodyPr wrap="square">
            <a:spAutoFit/>
          </a:bodyPr>
          <a:lstStyle/>
          <a:p>
            <a:r>
              <a:rPr lang="en-US" dirty="0">
                <a:solidFill>
                  <a:srgbClr val="D73A49"/>
                </a:solidFill>
                <a:latin typeface="-apple-system"/>
              </a:rPr>
              <a:t>&gt;</a:t>
            </a:r>
            <a:r>
              <a:rPr lang="en-US" dirty="0">
                <a:solidFill>
                  <a:srgbClr val="24292E"/>
                </a:solidFill>
                <a:latin typeface="-apple-system"/>
              </a:rPr>
              <a:t>  </a:t>
            </a:r>
            <a:r>
              <a:rPr lang="en-US" dirty="0">
                <a:solidFill>
                  <a:srgbClr val="6A737D"/>
                </a:solidFill>
                <a:latin typeface="-apple-system"/>
              </a:rPr>
              <a:t>gal1 &lt;- </a:t>
            </a:r>
            <a:r>
              <a:rPr lang="en-US" dirty="0" err="1">
                <a:solidFill>
                  <a:srgbClr val="6A737D"/>
                </a:solidFill>
                <a:latin typeface="-apple-system"/>
              </a:rPr>
              <a:t>shiftGAlignmentsList</a:t>
            </a:r>
            <a:r>
              <a:rPr lang="en-US" dirty="0">
                <a:solidFill>
                  <a:srgbClr val="6A737D"/>
                </a:solidFill>
                <a:latin typeface="-apple-system"/>
              </a:rPr>
              <a:t>(gal, </a:t>
            </a:r>
            <a:r>
              <a:rPr lang="en-US" dirty="0" err="1">
                <a:solidFill>
                  <a:srgbClr val="6A737D"/>
                </a:solidFill>
                <a:latin typeface="-apple-system"/>
              </a:rPr>
              <a:t>outbam</a:t>
            </a:r>
            <a:r>
              <a:rPr lang="en-US" dirty="0">
                <a:solidFill>
                  <a:srgbClr val="6A737D"/>
                </a:solidFill>
                <a:latin typeface="-apple-system"/>
              </a:rPr>
              <a:t>=</a:t>
            </a:r>
            <a:r>
              <a:rPr lang="en-US" dirty="0" err="1">
                <a:solidFill>
                  <a:srgbClr val="6A737D"/>
                </a:solidFill>
                <a:latin typeface="-apple-system"/>
              </a:rPr>
              <a:t>shiftedBamfile</a:t>
            </a:r>
            <a:r>
              <a:rPr lang="en-US" dirty="0">
                <a:solidFill>
                  <a:srgbClr val="6A737D"/>
                </a:solidFill>
                <a:latin typeface="-apple-system"/>
              </a:rPr>
              <a:t>)</a:t>
            </a:r>
            <a:br>
              <a:rPr lang="en-US" dirty="0"/>
            </a:br>
            <a:r>
              <a:rPr lang="en-US" dirty="0">
                <a:solidFill>
                  <a:srgbClr val="6A737D"/>
                </a:solidFill>
                <a:latin typeface="-apple-system"/>
              </a:rPr>
              <a:t>[E::sam_parse1] unrecognized type N</a:t>
            </a:r>
            <a:br>
              <a:rPr lang="en-US" dirty="0"/>
            </a:br>
            <a:r>
              <a:rPr lang="en-US" dirty="0">
                <a:solidFill>
                  <a:srgbClr val="6A737D"/>
                </a:solidFill>
                <a:latin typeface="-apple-system"/>
              </a:rPr>
              <a:t>[W::sam_read1] Parse error at line 26</a:t>
            </a:r>
            <a:endParaRPr lang="en-US" dirty="0"/>
          </a:p>
        </p:txBody>
      </p:sp>
      <p:sp>
        <p:nvSpPr>
          <p:cNvPr id="3" name="Rectangle 2">
            <a:extLst>
              <a:ext uri="{FF2B5EF4-FFF2-40B4-BE49-F238E27FC236}">
                <a16:creationId xmlns:a16="http://schemas.microsoft.com/office/drawing/2014/main" id="{105727B2-BCCD-504F-8B3D-9E314589B218}"/>
              </a:ext>
            </a:extLst>
          </p:cNvPr>
          <p:cNvSpPr/>
          <p:nvPr/>
        </p:nvSpPr>
        <p:spPr>
          <a:xfrm>
            <a:off x="758688" y="2613416"/>
            <a:ext cx="10674625" cy="2585323"/>
          </a:xfrm>
          <a:prstGeom prst="rect">
            <a:avLst/>
          </a:prstGeom>
          <a:solidFill>
            <a:schemeClr val="bg1">
              <a:lumMod val="95000"/>
            </a:schemeClr>
          </a:solidFill>
          <a:ln>
            <a:solidFill>
              <a:schemeClr val="bg2"/>
            </a:solidFill>
          </a:ln>
        </p:spPr>
        <p:txBody>
          <a:bodyPr wrap="square">
            <a:spAutoFit/>
          </a:bodyPr>
          <a:lstStyle/>
          <a:p>
            <a:r>
              <a:rPr lang="en-US" dirty="0">
                <a:solidFill>
                  <a:srgbClr val="D73A49"/>
                </a:solidFill>
                <a:latin typeface="-apple-system"/>
              </a:rPr>
              <a:t>&gt;</a:t>
            </a:r>
            <a:r>
              <a:rPr lang="en-US" dirty="0">
                <a:solidFill>
                  <a:srgbClr val="24292E"/>
                </a:solidFill>
                <a:latin typeface="-apple-system"/>
              </a:rPr>
              <a:t> gal1 </a:t>
            </a:r>
            <a:r>
              <a:rPr lang="en-US" dirty="0">
                <a:solidFill>
                  <a:srgbClr val="D73A49"/>
                </a:solidFill>
                <a:latin typeface="-apple-system"/>
              </a:rPr>
              <a:t>&lt;-</a:t>
            </a:r>
            <a:r>
              <a:rPr lang="en-US" dirty="0">
                <a:solidFill>
                  <a:srgbClr val="24292E"/>
                </a:solidFill>
                <a:latin typeface="-apple-system"/>
              </a:rPr>
              <a:t> </a:t>
            </a:r>
            <a:r>
              <a:rPr lang="en-US" dirty="0" err="1">
                <a:solidFill>
                  <a:srgbClr val="24292E"/>
                </a:solidFill>
                <a:latin typeface="-apple-system"/>
              </a:rPr>
              <a:t>shiftGAlignmentsList</a:t>
            </a:r>
            <a:r>
              <a:rPr lang="en-US" dirty="0">
                <a:solidFill>
                  <a:srgbClr val="24292E"/>
                </a:solidFill>
                <a:latin typeface="-apple-system"/>
              </a:rPr>
              <a:t>(gal, </a:t>
            </a:r>
            <a:r>
              <a:rPr lang="en-US" dirty="0" err="1">
                <a:solidFill>
                  <a:srgbClr val="E36209"/>
                </a:solidFill>
                <a:latin typeface="-apple-system"/>
              </a:rPr>
              <a:t>outbam</a:t>
            </a:r>
            <a:r>
              <a:rPr lang="en-US" dirty="0">
                <a:solidFill>
                  <a:srgbClr val="D73A49"/>
                </a:solidFill>
                <a:latin typeface="-apple-system"/>
              </a:rPr>
              <a:t>=</a:t>
            </a:r>
            <a:r>
              <a:rPr lang="en-US" dirty="0" err="1">
                <a:solidFill>
                  <a:srgbClr val="24292E"/>
                </a:solidFill>
                <a:latin typeface="-apple-system"/>
              </a:rPr>
              <a:t>shiftedBamfile.outPath</a:t>
            </a:r>
            <a:r>
              <a:rPr lang="en-US" dirty="0">
                <a:solidFill>
                  <a:srgbClr val="24292E"/>
                </a:solidFill>
                <a:latin typeface="-apple-system"/>
              </a:rPr>
              <a:t>) </a:t>
            </a:r>
          </a:p>
          <a:p>
            <a:r>
              <a:rPr lang="en-US" dirty="0">
                <a:solidFill>
                  <a:srgbClr val="24292E"/>
                </a:solidFill>
                <a:latin typeface="-apple-system"/>
              </a:rPr>
              <a:t>[</a:t>
            </a:r>
            <a:r>
              <a:rPr lang="en-US" dirty="0" err="1">
                <a:solidFill>
                  <a:srgbClr val="24292E"/>
                </a:solidFill>
                <a:latin typeface="-apple-system"/>
              </a:rPr>
              <a:t>bam_translate</a:t>
            </a:r>
            <a:r>
              <a:rPr lang="en-US" dirty="0">
                <a:solidFill>
                  <a:srgbClr val="24292E"/>
                </a:solidFill>
                <a:latin typeface="-apple-system"/>
              </a:rPr>
              <a:t>] PG tag </a:t>
            </a:r>
            <a:r>
              <a:rPr lang="en-US" dirty="0">
                <a:solidFill>
                  <a:srgbClr val="032F62"/>
                </a:solidFill>
                <a:latin typeface="-apple-system"/>
              </a:rPr>
              <a:t>"</a:t>
            </a:r>
            <a:r>
              <a:rPr lang="en-US" dirty="0" err="1">
                <a:solidFill>
                  <a:srgbClr val="032F62"/>
                </a:solidFill>
                <a:latin typeface="-apple-system"/>
              </a:rPr>
              <a:t>MarkDuplicates</a:t>
            </a:r>
            <a:r>
              <a:rPr lang="en-US" dirty="0">
                <a:solidFill>
                  <a:srgbClr val="032F62"/>
                </a:solidFill>
                <a:latin typeface="-apple-system"/>
              </a:rPr>
              <a:t>"</a:t>
            </a:r>
            <a:r>
              <a:rPr lang="en-US" dirty="0">
                <a:solidFill>
                  <a:srgbClr val="24292E"/>
                </a:solidFill>
                <a:latin typeface="-apple-system"/>
              </a:rPr>
              <a:t> on read </a:t>
            </a:r>
            <a:r>
              <a:rPr lang="en-US" dirty="0">
                <a:solidFill>
                  <a:srgbClr val="032F62"/>
                </a:solidFill>
                <a:latin typeface="-apple-system"/>
              </a:rPr>
              <a:t>"M01263:122:000000000-CWJNL:1:2106:23406:17450"</a:t>
            </a:r>
            <a:r>
              <a:rPr lang="en-US" dirty="0">
                <a:solidFill>
                  <a:srgbClr val="24292E"/>
                </a:solidFill>
                <a:latin typeface="-apple-system"/>
              </a:rPr>
              <a:t> encountered with no corresponding entry </a:t>
            </a:r>
            <a:r>
              <a:rPr lang="en-US" dirty="0">
                <a:solidFill>
                  <a:srgbClr val="D73A49"/>
                </a:solidFill>
                <a:latin typeface="-apple-system"/>
              </a:rPr>
              <a:t>in</a:t>
            </a:r>
            <a:r>
              <a:rPr lang="en-US" dirty="0">
                <a:solidFill>
                  <a:srgbClr val="24292E"/>
                </a:solidFill>
                <a:latin typeface="-apple-system"/>
              </a:rPr>
              <a:t> header, tag lost. Unknown tags are only reported once per input file </a:t>
            </a:r>
            <a:r>
              <a:rPr lang="en-US" dirty="0">
                <a:solidFill>
                  <a:srgbClr val="D73A49"/>
                </a:solidFill>
                <a:latin typeface="-apple-system"/>
              </a:rPr>
              <a:t>for</a:t>
            </a:r>
            <a:r>
              <a:rPr lang="en-US" dirty="0">
                <a:solidFill>
                  <a:srgbClr val="24292E"/>
                </a:solidFill>
                <a:latin typeface="-apple-system"/>
              </a:rPr>
              <a:t> each tag ID. </a:t>
            </a:r>
          </a:p>
          <a:p>
            <a:r>
              <a:rPr lang="en-US" dirty="0">
                <a:solidFill>
                  <a:srgbClr val="24292E"/>
                </a:solidFill>
                <a:latin typeface="-apple-system"/>
              </a:rPr>
              <a:t>[</a:t>
            </a:r>
            <a:r>
              <a:rPr lang="en-US" dirty="0" err="1">
                <a:solidFill>
                  <a:srgbClr val="24292E"/>
                </a:solidFill>
                <a:latin typeface="-apple-system"/>
              </a:rPr>
              <a:t>bam_translate</a:t>
            </a:r>
            <a:r>
              <a:rPr lang="en-US" dirty="0">
                <a:solidFill>
                  <a:srgbClr val="24292E"/>
                </a:solidFill>
                <a:latin typeface="-apple-system"/>
              </a:rPr>
              <a:t>] PG tag </a:t>
            </a:r>
            <a:r>
              <a:rPr lang="en-US" dirty="0">
                <a:solidFill>
                  <a:srgbClr val="032F62"/>
                </a:solidFill>
                <a:latin typeface="-apple-system"/>
              </a:rPr>
              <a:t>"</a:t>
            </a:r>
            <a:r>
              <a:rPr lang="en-US" dirty="0" err="1">
                <a:solidFill>
                  <a:srgbClr val="032F62"/>
                </a:solidFill>
                <a:latin typeface="-apple-system"/>
              </a:rPr>
              <a:t>MarkDuplicates</a:t>
            </a:r>
            <a:r>
              <a:rPr lang="en-US" dirty="0">
                <a:solidFill>
                  <a:srgbClr val="032F62"/>
                </a:solidFill>
                <a:latin typeface="-apple-system"/>
              </a:rPr>
              <a:t>"</a:t>
            </a:r>
            <a:r>
              <a:rPr lang="en-US" dirty="0">
                <a:solidFill>
                  <a:srgbClr val="24292E"/>
                </a:solidFill>
                <a:latin typeface="-apple-system"/>
              </a:rPr>
              <a:t> on read </a:t>
            </a:r>
            <a:r>
              <a:rPr lang="en-US" dirty="0">
                <a:solidFill>
                  <a:srgbClr val="032F62"/>
                </a:solidFill>
                <a:latin typeface="-apple-system"/>
              </a:rPr>
              <a:t>"M01263:122:000000000-CWJNL:1:2104:12761:8947"</a:t>
            </a:r>
            <a:r>
              <a:rPr lang="en-US" dirty="0">
                <a:solidFill>
                  <a:srgbClr val="24292E"/>
                </a:solidFill>
                <a:latin typeface="-apple-system"/>
              </a:rPr>
              <a:t> encountered with no corresponding entry </a:t>
            </a:r>
            <a:r>
              <a:rPr lang="en-US" dirty="0">
                <a:solidFill>
                  <a:srgbClr val="D73A49"/>
                </a:solidFill>
                <a:latin typeface="-apple-system"/>
              </a:rPr>
              <a:t>in</a:t>
            </a:r>
            <a:r>
              <a:rPr lang="en-US" dirty="0">
                <a:solidFill>
                  <a:srgbClr val="24292E"/>
                </a:solidFill>
                <a:latin typeface="-apple-system"/>
              </a:rPr>
              <a:t> header, tag lost. Unknown tags are only reported once per input file </a:t>
            </a:r>
            <a:r>
              <a:rPr lang="en-US" dirty="0">
                <a:solidFill>
                  <a:srgbClr val="D73A49"/>
                </a:solidFill>
                <a:latin typeface="-apple-system"/>
              </a:rPr>
              <a:t>for</a:t>
            </a:r>
            <a:r>
              <a:rPr lang="en-US" dirty="0">
                <a:solidFill>
                  <a:srgbClr val="24292E"/>
                </a:solidFill>
                <a:latin typeface="-apple-system"/>
              </a:rPr>
              <a:t> each tag ID. </a:t>
            </a:r>
          </a:p>
          <a:p>
            <a:br>
              <a:rPr lang="en-US" dirty="0"/>
            </a:br>
            <a:endParaRPr lang="en-US" dirty="0"/>
          </a:p>
        </p:txBody>
      </p:sp>
      <p:sp>
        <p:nvSpPr>
          <p:cNvPr id="5" name="Rectangle 4">
            <a:extLst>
              <a:ext uri="{FF2B5EF4-FFF2-40B4-BE49-F238E27FC236}">
                <a16:creationId xmlns:a16="http://schemas.microsoft.com/office/drawing/2014/main" id="{D55EB19E-0FDA-C548-A892-8A618394AB34}"/>
              </a:ext>
            </a:extLst>
          </p:cNvPr>
          <p:cNvSpPr/>
          <p:nvPr/>
        </p:nvSpPr>
        <p:spPr>
          <a:xfrm>
            <a:off x="758688" y="5500805"/>
            <a:ext cx="10674624" cy="369332"/>
          </a:xfrm>
          <a:prstGeom prst="rect">
            <a:avLst/>
          </a:prstGeom>
          <a:solidFill>
            <a:schemeClr val="bg1">
              <a:lumMod val="95000"/>
            </a:schemeClr>
          </a:solidFill>
          <a:ln>
            <a:solidFill>
              <a:srgbClr val="FF0000"/>
            </a:solidFill>
          </a:ln>
        </p:spPr>
        <p:txBody>
          <a:bodyPr wrap="square">
            <a:spAutoFit/>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tags &lt;- tags[tags != "PG"]</a:t>
            </a:r>
          </a:p>
        </p:txBody>
      </p:sp>
      <p:sp>
        <p:nvSpPr>
          <p:cNvPr id="6" name="TextBox 5">
            <a:extLst>
              <a:ext uri="{FF2B5EF4-FFF2-40B4-BE49-F238E27FC236}">
                <a16:creationId xmlns:a16="http://schemas.microsoft.com/office/drawing/2014/main" id="{73E22FEE-8894-C847-8F3D-DBA64ED4BF14}"/>
              </a:ext>
            </a:extLst>
          </p:cNvPr>
          <p:cNvSpPr txBox="1"/>
          <p:nvPr/>
        </p:nvSpPr>
        <p:spPr>
          <a:xfrm>
            <a:off x="282500" y="513665"/>
            <a:ext cx="6521850" cy="461665"/>
          </a:xfrm>
          <a:prstGeom prst="rect">
            <a:avLst/>
          </a:prstGeom>
          <a:noFill/>
        </p:spPr>
        <p:txBody>
          <a:bodyPr wrap="none" rtlCol="0">
            <a:spAutoFit/>
          </a:bodyPr>
          <a:lstStyle/>
          <a:p>
            <a:r>
              <a:rPr lang="en-US" sz="2400" b="1" dirty="0">
                <a:latin typeface="Copperplate Gothic Bold" panose="020E0705020206020404" pitchFamily="34" charset="77"/>
              </a:rPr>
              <a:t>Errors when Shifting aligned reads</a:t>
            </a:r>
            <a:endParaRPr lang="en-US" sz="2400" dirty="0">
              <a:latin typeface="Copperplate Gothic Bold" panose="020E0705020206020404" pitchFamily="34" charset="77"/>
            </a:endParaRPr>
          </a:p>
        </p:txBody>
      </p:sp>
    </p:spTree>
    <p:extLst>
      <p:ext uri="{BB962C8B-B14F-4D97-AF65-F5344CB8AC3E}">
        <p14:creationId xmlns:p14="http://schemas.microsoft.com/office/powerpoint/2010/main" val="172554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401" y="564945"/>
            <a:ext cx="3796281" cy="1720402"/>
          </a:xfrm>
        </p:spPr>
        <p:txBody>
          <a:bodyPr>
            <a:normAutofit/>
          </a:bodyPr>
          <a:lstStyle/>
          <a:p>
            <a:r>
              <a:rPr lang="en-US" sz="3700" dirty="0">
                <a:solidFill>
                  <a:srgbClr val="00B0F0"/>
                </a:solidFill>
                <a:latin typeface="Copperplate Gothic Bold" panose="020E0705020206020404" pitchFamily="34" charset="77"/>
              </a:rPr>
              <a:t>Enrichment </a:t>
            </a:r>
            <a:r>
              <a:rPr lang="en-US" sz="3700" dirty="0">
                <a:latin typeface="Copperplate Gothic Bold" panose="020E0705020206020404" pitchFamily="34" charset="77"/>
              </a:rPr>
              <a:t>in promoters</a:t>
            </a:r>
          </a:p>
        </p:txBody>
      </p:sp>
      <p:sp>
        <p:nvSpPr>
          <p:cNvPr id="6" name="Rectangle 5">
            <a:extLst>
              <a:ext uri="{FF2B5EF4-FFF2-40B4-BE49-F238E27FC236}">
                <a16:creationId xmlns:a16="http://schemas.microsoft.com/office/drawing/2014/main" id="{F692C7D4-BC11-9B4D-B359-72C29F55306A}"/>
              </a:ext>
            </a:extLst>
          </p:cNvPr>
          <p:cNvSpPr/>
          <p:nvPr/>
        </p:nvSpPr>
        <p:spPr>
          <a:xfrm>
            <a:off x="5003428" y="1832072"/>
            <a:ext cx="3228764" cy="307777"/>
          </a:xfrm>
          <a:prstGeom prst="rect">
            <a:avLst/>
          </a:prstGeom>
        </p:spPr>
        <p:txBody>
          <a:bodyPr wrap="square">
            <a:spAutoFit/>
          </a:bodyPr>
          <a:lstStyle/>
          <a:p>
            <a:pPr lvl="0"/>
            <a:r>
              <a:rPr lang="en-US" sz="1400" b="1" dirty="0">
                <a:solidFill>
                  <a:schemeClr val="tx1">
                    <a:lumMod val="65000"/>
                    <a:lumOff val="35000"/>
                  </a:schemeClr>
                </a:solidFill>
              </a:rPr>
              <a:t>Promoter/Transcript body score</a:t>
            </a:r>
          </a:p>
        </p:txBody>
      </p:sp>
      <p:sp>
        <p:nvSpPr>
          <p:cNvPr id="7" name="Rectangle 6">
            <a:extLst>
              <a:ext uri="{FF2B5EF4-FFF2-40B4-BE49-F238E27FC236}">
                <a16:creationId xmlns:a16="http://schemas.microsoft.com/office/drawing/2014/main" id="{43691510-2B36-864A-9C05-D67C3B58908A}"/>
              </a:ext>
            </a:extLst>
          </p:cNvPr>
          <p:cNvSpPr/>
          <p:nvPr/>
        </p:nvSpPr>
        <p:spPr>
          <a:xfrm>
            <a:off x="5020974" y="4015303"/>
            <a:ext cx="4875945" cy="307777"/>
          </a:xfrm>
          <a:prstGeom prst="rect">
            <a:avLst/>
          </a:prstGeom>
        </p:spPr>
        <p:txBody>
          <a:bodyPr wrap="square">
            <a:spAutoFit/>
          </a:bodyPr>
          <a:lstStyle/>
          <a:p>
            <a:pPr lvl="0"/>
            <a:r>
              <a:rPr lang="en-US" sz="1400" b="1" dirty="0">
                <a:solidFill>
                  <a:schemeClr val="tx1">
                    <a:lumMod val="65000"/>
                    <a:lumOff val="35000"/>
                  </a:schemeClr>
                </a:solidFill>
              </a:rPr>
              <a:t>Transcription Start Site (TSS) Enrichment Score</a:t>
            </a:r>
            <a:endParaRPr lang="en-US" sz="1400" dirty="0">
              <a:solidFill>
                <a:schemeClr val="tx1">
                  <a:lumMod val="65000"/>
                  <a:lumOff val="35000"/>
                </a:schemeClr>
              </a:solidFill>
            </a:endParaRPr>
          </a:p>
        </p:txBody>
      </p:sp>
      <p:sp>
        <p:nvSpPr>
          <p:cNvPr id="21" name="TextBox 20">
            <a:extLst>
              <a:ext uri="{FF2B5EF4-FFF2-40B4-BE49-F238E27FC236}">
                <a16:creationId xmlns:a16="http://schemas.microsoft.com/office/drawing/2014/main" id="{19102487-85F4-B843-8B9F-D26B4DEEDBBA}"/>
              </a:ext>
            </a:extLst>
          </p:cNvPr>
          <p:cNvSpPr txBox="1"/>
          <p:nvPr/>
        </p:nvSpPr>
        <p:spPr>
          <a:xfrm>
            <a:off x="4980843" y="1260964"/>
            <a:ext cx="2552302" cy="769441"/>
          </a:xfrm>
          <a:prstGeom prst="rect">
            <a:avLst/>
          </a:prstGeom>
          <a:noFill/>
        </p:spPr>
        <p:txBody>
          <a:bodyPr wrap="none" rtlCol="0">
            <a:spAutoFit/>
          </a:bodyPr>
          <a:lstStyle/>
          <a:p>
            <a:r>
              <a:rPr lang="en-US" sz="4400" dirty="0" err="1">
                <a:solidFill>
                  <a:srgbClr val="00B0F0"/>
                </a:solidFill>
                <a:latin typeface="Courier" pitchFamily="2" charset="0"/>
              </a:rPr>
              <a:t>PT</a:t>
            </a:r>
            <a:r>
              <a:rPr lang="en-US" sz="4400" dirty="0" err="1">
                <a:latin typeface="Courier" pitchFamily="2" charset="0"/>
              </a:rPr>
              <a:t>score</a:t>
            </a:r>
            <a:endParaRPr lang="en-US" sz="4400" dirty="0">
              <a:latin typeface="Courier" pitchFamily="2" charset="0"/>
            </a:endParaRPr>
          </a:p>
        </p:txBody>
      </p:sp>
      <p:sp>
        <p:nvSpPr>
          <p:cNvPr id="22" name="TextBox 21">
            <a:extLst>
              <a:ext uri="{FF2B5EF4-FFF2-40B4-BE49-F238E27FC236}">
                <a16:creationId xmlns:a16="http://schemas.microsoft.com/office/drawing/2014/main" id="{A2FCC18C-0D4B-AE46-9742-386E805146CF}"/>
              </a:ext>
            </a:extLst>
          </p:cNvPr>
          <p:cNvSpPr txBox="1"/>
          <p:nvPr/>
        </p:nvSpPr>
        <p:spPr>
          <a:xfrm>
            <a:off x="5005557" y="3429000"/>
            <a:ext cx="3228769" cy="769441"/>
          </a:xfrm>
          <a:prstGeom prst="rect">
            <a:avLst/>
          </a:prstGeom>
          <a:noFill/>
        </p:spPr>
        <p:txBody>
          <a:bodyPr wrap="none" rtlCol="0">
            <a:spAutoFit/>
          </a:bodyPr>
          <a:lstStyle/>
          <a:p>
            <a:r>
              <a:rPr lang="en-US" sz="4400" dirty="0" err="1">
                <a:solidFill>
                  <a:srgbClr val="00B0F0"/>
                </a:solidFill>
                <a:latin typeface="Courier" pitchFamily="2" charset="0"/>
              </a:rPr>
              <a:t>TSSE</a:t>
            </a:r>
            <a:r>
              <a:rPr lang="en-US" sz="4400" dirty="0" err="1">
                <a:latin typeface="Courier" pitchFamily="2" charset="0"/>
              </a:rPr>
              <a:t>score</a:t>
            </a:r>
            <a:endParaRPr lang="en-US" sz="4400" dirty="0">
              <a:latin typeface="Courier" pitchFamily="2" charset="0"/>
            </a:endParaRPr>
          </a:p>
        </p:txBody>
      </p:sp>
      <p:sp>
        <p:nvSpPr>
          <p:cNvPr id="23" name="TextBox 22">
            <a:extLst>
              <a:ext uri="{FF2B5EF4-FFF2-40B4-BE49-F238E27FC236}">
                <a16:creationId xmlns:a16="http://schemas.microsoft.com/office/drawing/2014/main" id="{36EDAB0E-7B09-3B40-8C84-FF693EB48311}"/>
              </a:ext>
            </a:extLst>
          </p:cNvPr>
          <p:cNvSpPr txBox="1"/>
          <p:nvPr/>
        </p:nvSpPr>
        <p:spPr>
          <a:xfrm>
            <a:off x="4958263" y="2253456"/>
            <a:ext cx="6502698" cy="952492"/>
          </a:xfrm>
          <a:prstGeom prst="rect">
            <a:avLst/>
          </a:prstGeom>
          <a:noFill/>
        </p:spPr>
        <p:txBody>
          <a:bodyPr wrap="square" rtlCol="0">
            <a:spAutoFit/>
          </a:bodyPr>
          <a:lstStyle/>
          <a:p>
            <a:pPr algn="just"/>
            <a:r>
              <a:rPr lang="en-US" dirty="0">
                <a:solidFill>
                  <a:schemeClr val="bg1">
                    <a:lumMod val="50000"/>
                  </a:schemeClr>
                </a:solidFill>
                <a:latin typeface="Helvetica Light" panose="020B0403020202020204" pitchFamily="34" charset="0"/>
              </a:rPr>
              <a:t>PT score is calculated as the coverage of promoter divided by the coverage of its transcript body. PT score will show if the signal is enriched in promoters.</a:t>
            </a:r>
          </a:p>
        </p:txBody>
      </p:sp>
      <p:cxnSp>
        <p:nvCxnSpPr>
          <p:cNvPr id="25" name="Straight Connector 24">
            <a:extLst>
              <a:ext uri="{FF2B5EF4-FFF2-40B4-BE49-F238E27FC236}">
                <a16:creationId xmlns:a16="http://schemas.microsoft.com/office/drawing/2014/main" id="{C9841618-5EDE-CE41-8C70-13458379470B}"/>
              </a:ext>
            </a:extLst>
          </p:cNvPr>
          <p:cNvCxnSpPr>
            <a:cxnSpLocks/>
          </p:cNvCxnSpPr>
          <p:nvPr/>
        </p:nvCxnSpPr>
        <p:spPr>
          <a:xfrm>
            <a:off x="4980843" y="1425146"/>
            <a:ext cx="0" cy="702116"/>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28F46F-B870-BD44-B157-31C357504C0F}"/>
              </a:ext>
            </a:extLst>
          </p:cNvPr>
          <p:cNvCxnSpPr>
            <a:cxnSpLocks/>
          </p:cNvCxnSpPr>
          <p:nvPr/>
        </p:nvCxnSpPr>
        <p:spPr>
          <a:xfrm>
            <a:off x="5012736" y="3592959"/>
            <a:ext cx="0" cy="702116"/>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F9F72A-8DFA-A24F-85AF-634CE43EC07C}"/>
              </a:ext>
            </a:extLst>
          </p:cNvPr>
          <p:cNvSpPr txBox="1"/>
          <p:nvPr/>
        </p:nvSpPr>
        <p:spPr>
          <a:xfrm>
            <a:off x="5003428" y="4510478"/>
            <a:ext cx="6502696" cy="1243914"/>
          </a:xfrm>
          <a:prstGeom prst="rect">
            <a:avLst/>
          </a:prstGeom>
          <a:noFill/>
        </p:spPr>
        <p:txBody>
          <a:bodyPr wrap="square" rtlCol="0">
            <a:spAutoFit/>
          </a:bodyPr>
          <a:lstStyle>
            <a:defPPr>
              <a:defRPr lang="en-US"/>
            </a:defPPr>
            <a:lvl1pPr algn="just">
              <a:defRPr>
                <a:solidFill>
                  <a:schemeClr val="bg1">
                    <a:lumMod val="50000"/>
                  </a:schemeClr>
                </a:solidFill>
                <a:latin typeface="Helvetica Light" panose="020B0403020202020204" pitchFamily="34" charset="0"/>
              </a:defRPr>
            </a:lvl1pPr>
          </a:lstStyle>
          <a:p>
            <a:r>
              <a:rPr lang="en-US" dirty="0"/>
              <a:t>TSS enrichment score is a ratio between aggregate distribution of reads centered on TSSs and that flanking the corresponding TSSs. TSS score = the depth of TSS (1000 bp each side) / the depth of end flanks (100bp each end). </a:t>
            </a:r>
          </a:p>
        </p:txBody>
      </p:sp>
      <p:grpSp>
        <p:nvGrpSpPr>
          <p:cNvPr id="10" name="Group 9">
            <a:extLst>
              <a:ext uri="{FF2B5EF4-FFF2-40B4-BE49-F238E27FC236}">
                <a16:creationId xmlns:a16="http://schemas.microsoft.com/office/drawing/2014/main" id="{4C7648A4-0A36-B94D-9CBD-58B5BE4848EB}"/>
              </a:ext>
            </a:extLst>
          </p:cNvPr>
          <p:cNvGrpSpPr/>
          <p:nvPr/>
        </p:nvGrpSpPr>
        <p:grpSpPr>
          <a:xfrm>
            <a:off x="315791" y="2149391"/>
            <a:ext cx="4642472" cy="4039599"/>
            <a:chOff x="0" y="2253456"/>
            <a:chExt cx="4642472" cy="4039599"/>
          </a:xfrm>
        </p:grpSpPr>
        <p:pic>
          <p:nvPicPr>
            <p:cNvPr id="2050" name="Picture 2" descr="figure1">
              <a:extLst>
                <a:ext uri="{FF2B5EF4-FFF2-40B4-BE49-F238E27FC236}">
                  <a16:creationId xmlns:a16="http://schemas.microsoft.com/office/drawing/2014/main" id="{44147B29-E107-0D4B-89B1-C31C8A28F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52" t="48256" b="-1"/>
            <a:stretch/>
          </p:blipFill>
          <p:spPr bwMode="auto">
            <a:xfrm>
              <a:off x="62409" y="2299981"/>
              <a:ext cx="4580063" cy="3246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3F7BDA-86FD-C34F-950D-967769FA4702}"/>
                </a:ext>
              </a:extLst>
            </p:cNvPr>
            <p:cNvSpPr txBox="1"/>
            <p:nvPr/>
          </p:nvSpPr>
          <p:spPr>
            <a:xfrm>
              <a:off x="756948" y="5546325"/>
              <a:ext cx="3298019" cy="369332"/>
            </a:xfrm>
            <a:prstGeom prst="rect">
              <a:avLst/>
            </a:prstGeom>
            <a:noFill/>
          </p:spPr>
          <p:txBody>
            <a:bodyPr wrap="none" rtlCol="0">
              <a:spAutoFit/>
            </a:bodyPr>
            <a:lstStyle/>
            <a:p>
              <a:r>
                <a:rPr lang="en-US" dirty="0"/>
                <a:t>Typical peak annotation pie chart</a:t>
              </a:r>
            </a:p>
          </p:txBody>
        </p:sp>
        <p:sp>
          <p:nvSpPr>
            <p:cNvPr id="5" name="TextBox 4">
              <a:extLst>
                <a:ext uri="{FF2B5EF4-FFF2-40B4-BE49-F238E27FC236}">
                  <a16:creationId xmlns:a16="http://schemas.microsoft.com/office/drawing/2014/main" id="{EEFBDD4A-BDD5-444E-800C-6455BCDF94CC}"/>
                </a:ext>
              </a:extLst>
            </p:cNvPr>
            <p:cNvSpPr txBox="1"/>
            <p:nvPr/>
          </p:nvSpPr>
          <p:spPr>
            <a:xfrm>
              <a:off x="370784" y="5985278"/>
              <a:ext cx="4070345" cy="307777"/>
            </a:xfrm>
            <a:prstGeom prst="rect">
              <a:avLst/>
            </a:prstGeom>
            <a:noFill/>
          </p:spPr>
          <p:txBody>
            <a:bodyPr wrap="none" rtlCol="0">
              <a:spAutoFit/>
            </a:bodyPr>
            <a:lstStyle/>
            <a:p>
              <a:r>
                <a:rPr lang="en-US" sz="1400" dirty="0"/>
                <a:t>Ref: Yan et.al.,2020. </a:t>
              </a:r>
              <a:r>
                <a:rPr lang="en-US" sz="1400" dirty="0" err="1"/>
                <a:t>doi</a:t>
              </a:r>
              <a:r>
                <a:rPr lang="en-US" sz="1400" dirty="0"/>
                <a:t>: 10.1186/s13059-020-1929-3</a:t>
              </a:r>
            </a:p>
          </p:txBody>
        </p:sp>
        <p:sp>
          <p:nvSpPr>
            <p:cNvPr id="8" name="Rounded Rectangle 7">
              <a:extLst>
                <a:ext uri="{FF2B5EF4-FFF2-40B4-BE49-F238E27FC236}">
                  <a16:creationId xmlns:a16="http://schemas.microsoft.com/office/drawing/2014/main" id="{427D5E81-DFAB-8549-AF3E-EDA2B53B4C06}"/>
                </a:ext>
              </a:extLst>
            </p:cNvPr>
            <p:cNvSpPr/>
            <p:nvPr/>
          </p:nvSpPr>
          <p:spPr>
            <a:xfrm>
              <a:off x="0" y="2253456"/>
              <a:ext cx="370784" cy="47624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AFDA0542-D8F8-434D-AF12-754168F23A49}"/>
              </a:ext>
            </a:extLst>
          </p:cNvPr>
          <p:cNvCxnSpPr/>
          <p:nvPr/>
        </p:nvCxnSpPr>
        <p:spPr>
          <a:xfrm>
            <a:off x="7983979" y="1832072"/>
            <a:ext cx="15703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345CA7-D14B-FD42-9F30-FC0DB05DE3D7}"/>
              </a:ext>
            </a:extLst>
          </p:cNvPr>
          <p:cNvCxnSpPr/>
          <p:nvPr/>
        </p:nvCxnSpPr>
        <p:spPr>
          <a:xfrm>
            <a:off x="8520692" y="1832072"/>
            <a:ext cx="795131"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0A575D-E63F-C542-9BFF-6C389E63725C}"/>
              </a:ext>
            </a:extLst>
          </p:cNvPr>
          <p:cNvCxnSpPr>
            <a:cxnSpLocks/>
          </p:cNvCxnSpPr>
          <p:nvPr/>
        </p:nvCxnSpPr>
        <p:spPr>
          <a:xfrm>
            <a:off x="8185354" y="1832072"/>
            <a:ext cx="33533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429EDB61-5AF5-644E-9BD7-F35BFFBFE3A4}"/>
              </a:ext>
            </a:extLst>
          </p:cNvPr>
          <p:cNvSpPr/>
          <p:nvPr/>
        </p:nvSpPr>
        <p:spPr>
          <a:xfrm>
            <a:off x="8082829" y="1462476"/>
            <a:ext cx="1471534" cy="340826"/>
          </a:xfrm>
          <a:custGeom>
            <a:avLst/>
            <a:gdLst>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 name="connsiteX0" fmla="*/ 0 w 1524000"/>
              <a:gd name="connsiteY0" fmla="*/ 304853 h 340826"/>
              <a:gd name="connsiteX1" fmla="*/ 143934 w 1524000"/>
              <a:gd name="connsiteY1" fmla="*/ 313320 h 340826"/>
              <a:gd name="connsiteX2" fmla="*/ 296334 w 1524000"/>
              <a:gd name="connsiteY2" fmla="*/ 53 h 340826"/>
              <a:gd name="connsiteX3" fmla="*/ 537591 w 1524000"/>
              <a:gd name="connsiteY3" fmla="*/ 287920 h 340826"/>
              <a:gd name="connsiteX4" fmla="*/ 643467 w 1524000"/>
              <a:gd name="connsiteY4" fmla="*/ 262520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 name="connsiteX0" fmla="*/ 0 w 1524000"/>
              <a:gd name="connsiteY0" fmla="*/ 304853 h 340826"/>
              <a:gd name="connsiteX1" fmla="*/ 143934 w 1524000"/>
              <a:gd name="connsiteY1" fmla="*/ 313320 h 340826"/>
              <a:gd name="connsiteX2" fmla="*/ 296334 w 1524000"/>
              <a:gd name="connsiteY2" fmla="*/ 53 h 340826"/>
              <a:gd name="connsiteX3" fmla="*/ 537591 w 1524000"/>
              <a:gd name="connsiteY3" fmla="*/ 287920 h 340826"/>
              <a:gd name="connsiteX4" fmla="*/ 721791 w 1524000"/>
              <a:gd name="connsiteY4" fmla="*/ 235019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340826">
                <a:moveTo>
                  <a:pt x="0" y="304853"/>
                </a:moveTo>
                <a:cubicBezTo>
                  <a:pt x="47272" y="334486"/>
                  <a:pt x="94545" y="364120"/>
                  <a:pt x="143934" y="313320"/>
                </a:cubicBezTo>
                <a:cubicBezTo>
                  <a:pt x="193323" y="262520"/>
                  <a:pt x="230725" y="4286"/>
                  <a:pt x="296334" y="53"/>
                </a:cubicBezTo>
                <a:cubicBezTo>
                  <a:pt x="361943" y="-4180"/>
                  <a:pt x="466682" y="248759"/>
                  <a:pt x="537591" y="287920"/>
                </a:cubicBezTo>
                <a:cubicBezTo>
                  <a:pt x="608501" y="327081"/>
                  <a:pt x="666045" y="235019"/>
                  <a:pt x="721791" y="235019"/>
                </a:cubicBezTo>
                <a:cubicBezTo>
                  <a:pt x="777537" y="235019"/>
                  <a:pt x="811743" y="284748"/>
                  <a:pt x="872067" y="287920"/>
                </a:cubicBezTo>
                <a:cubicBezTo>
                  <a:pt x="932391" y="291092"/>
                  <a:pt x="1011767" y="254053"/>
                  <a:pt x="1083734" y="254053"/>
                </a:cubicBezTo>
                <a:cubicBezTo>
                  <a:pt x="1155701" y="254053"/>
                  <a:pt x="1230489" y="278042"/>
                  <a:pt x="1303867" y="287920"/>
                </a:cubicBezTo>
                <a:cubicBezTo>
                  <a:pt x="1377245" y="297798"/>
                  <a:pt x="1450622" y="305559"/>
                  <a:pt x="1524000" y="313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D2BCC84-71B4-E244-97C7-1D7F47368E29}"/>
              </a:ext>
            </a:extLst>
          </p:cNvPr>
          <p:cNvSpPr txBox="1"/>
          <p:nvPr/>
        </p:nvSpPr>
        <p:spPr>
          <a:xfrm>
            <a:off x="8220615" y="1671943"/>
            <a:ext cx="277640" cy="307777"/>
          </a:xfrm>
          <a:prstGeom prst="rect">
            <a:avLst/>
          </a:prstGeom>
          <a:noFill/>
        </p:spPr>
        <p:txBody>
          <a:bodyPr wrap="none" rtlCol="0">
            <a:spAutoFit/>
          </a:bodyPr>
          <a:lstStyle/>
          <a:p>
            <a:r>
              <a:rPr lang="en-US" sz="1400" dirty="0"/>
              <a:t>P</a:t>
            </a:r>
          </a:p>
        </p:txBody>
      </p:sp>
      <p:sp>
        <p:nvSpPr>
          <p:cNvPr id="36" name="TextBox 35">
            <a:extLst>
              <a:ext uri="{FF2B5EF4-FFF2-40B4-BE49-F238E27FC236}">
                <a16:creationId xmlns:a16="http://schemas.microsoft.com/office/drawing/2014/main" id="{83B03681-6CF6-BD48-98CB-93E76E407F54}"/>
              </a:ext>
            </a:extLst>
          </p:cNvPr>
          <p:cNvSpPr txBox="1"/>
          <p:nvPr/>
        </p:nvSpPr>
        <p:spPr>
          <a:xfrm>
            <a:off x="8589659" y="1671943"/>
            <a:ext cx="272832" cy="307777"/>
          </a:xfrm>
          <a:prstGeom prst="rect">
            <a:avLst/>
          </a:prstGeom>
          <a:noFill/>
        </p:spPr>
        <p:txBody>
          <a:bodyPr wrap="none" rtlCol="0">
            <a:spAutoFit/>
          </a:bodyPr>
          <a:lstStyle/>
          <a:p>
            <a:r>
              <a:rPr lang="en-US" sz="1400" dirty="0"/>
              <a:t>T</a:t>
            </a:r>
          </a:p>
        </p:txBody>
      </p:sp>
      <p:cxnSp>
        <p:nvCxnSpPr>
          <p:cNvPr id="37" name="Straight Connector 36">
            <a:extLst>
              <a:ext uri="{FF2B5EF4-FFF2-40B4-BE49-F238E27FC236}">
                <a16:creationId xmlns:a16="http://schemas.microsoft.com/office/drawing/2014/main" id="{56F6FC15-1975-974A-B9E3-654FF754A9B9}"/>
              </a:ext>
            </a:extLst>
          </p:cNvPr>
          <p:cNvCxnSpPr/>
          <p:nvPr/>
        </p:nvCxnSpPr>
        <p:spPr>
          <a:xfrm>
            <a:off x="9681299" y="1832072"/>
            <a:ext cx="15703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D52557-BB05-8A48-87CE-DC0129A75BFC}"/>
              </a:ext>
            </a:extLst>
          </p:cNvPr>
          <p:cNvCxnSpPr/>
          <p:nvPr/>
        </p:nvCxnSpPr>
        <p:spPr>
          <a:xfrm>
            <a:off x="10218012" y="1832072"/>
            <a:ext cx="795131"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18A6DE-8CAF-B44A-B97E-C06F6B19022A}"/>
              </a:ext>
            </a:extLst>
          </p:cNvPr>
          <p:cNvCxnSpPr>
            <a:cxnSpLocks/>
          </p:cNvCxnSpPr>
          <p:nvPr/>
        </p:nvCxnSpPr>
        <p:spPr>
          <a:xfrm>
            <a:off x="9882674" y="1832072"/>
            <a:ext cx="33533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80619D2F-99D4-C949-A5E5-6113221CF0BF}"/>
              </a:ext>
            </a:extLst>
          </p:cNvPr>
          <p:cNvSpPr/>
          <p:nvPr/>
        </p:nvSpPr>
        <p:spPr>
          <a:xfrm>
            <a:off x="9744615" y="1727726"/>
            <a:ext cx="1524000" cy="69337"/>
          </a:xfrm>
          <a:custGeom>
            <a:avLst/>
            <a:gdLst>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 name="connsiteX0" fmla="*/ 0 w 1524000"/>
              <a:gd name="connsiteY0" fmla="*/ 50800 h 69337"/>
              <a:gd name="connsiteX1" fmla="*/ 143934 w 1524000"/>
              <a:gd name="connsiteY1" fmla="*/ 59267 h 69337"/>
              <a:gd name="connsiteX2" fmla="*/ 296334 w 1524000"/>
              <a:gd name="connsiteY2" fmla="*/ 441 h 69337"/>
              <a:gd name="connsiteX3" fmla="*/ 465667 w 1524000"/>
              <a:gd name="connsiteY3" fmla="*/ 33867 h 69337"/>
              <a:gd name="connsiteX4" fmla="*/ 643467 w 1524000"/>
              <a:gd name="connsiteY4" fmla="*/ 8467 h 69337"/>
              <a:gd name="connsiteX5" fmla="*/ 872067 w 1524000"/>
              <a:gd name="connsiteY5" fmla="*/ 33867 h 69337"/>
              <a:gd name="connsiteX6" fmla="*/ 1083734 w 1524000"/>
              <a:gd name="connsiteY6" fmla="*/ 0 h 69337"/>
              <a:gd name="connsiteX7" fmla="*/ 1303867 w 1524000"/>
              <a:gd name="connsiteY7" fmla="*/ 33867 h 69337"/>
              <a:gd name="connsiteX8" fmla="*/ 1524000 w 1524000"/>
              <a:gd name="connsiteY8" fmla="*/ 59267 h 6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69337">
                <a:moveTo>
                  <a:pt x="0" y="50800"/>
                </a:moveTo>
                <a:cubicBezTo>
                  <a:pt x="47272" y="80433"/>
                  <a:pt x="94545" y="67660"/>
                  <a:pt x="143934" y="59267"/>
                </a:cubicBezTo>
                <a:cubicBezTo>
                  <a:pt x="193323" y="50874"/>
                  <a:pt x="242712" y="4674"/>
                  <a:pt x="296334" y="441"/>
                </a:cubicBezTo>
                <a:cubicBezTo>
                  <a:pt x="349956" y="-3792"/>
                  <a:pt x="407812" y="32529"/>
                  <a:pt x="465667" y="33867"/>
                </a:cubicBezTo>
                <a:cubicBezTo>
                  <a:pt x="523523" y="35205"/>
                  <a:pt x="575734" y="8467"/>
                  <a:pt x="643467" y="8467"/>
                </a:cubicBezTo>
                <a:cubicBezTo>
                  <a:pt x="711200" y="8467"/>
                  <a:pt x="798689" y="35278"/>
                  <a:pt x="872067" y="33867"/>
                </a:cubicBezTo>
                <a:cubicBezTo>
                  <a:pt x="945445" y="32456"/>
                  <a:pt x="1011767" y="0"/>
                  <a:pt x="1083734" y="0"/>
                </a:cubicBezTo>
                <a:cubicBezTo>
                  <a:pt x="1155701" y="0"/>
                  <a:pt x="1230489" y="23989"/>
                  <a:pt x="1303867" y="33867"/>
                </a:cubicBezTo>
                <a:cubicBezTo>
                  <a:pt x="1377245" y="43745"/>
                  <a:pt x="1450622" y="51506"/>
                  <a:pt x="1524000" y="592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6C2673-C9E8-8B43-8749-4C57F49F2C67}"/>
              </a:ext>
            </a:extLst>
          </p:cNvPr>
          <p:cNvSpPr txBox="1"/>
          <p:nvPr/>
        </p:nvSpPr>
        <p:spPr>
          <a:xfrm>
            <a:off x="9917935" y="1671943"/>
            <a:ext cx="277640" cy="307777"/>
          </a:xfrm>
          <a:prstGeom prst="rect">
            <a:avLst/>
          </a:prstGeom>
          <a:noFill/>
        </p:spPr>
        <p:txBody>
          <a:bodyPr wrap="none" rtlCol="0">
            <a:spAutoFit/>
          </a:bodyPr>
          <a:lstStyle/>
          <a:p>
            <a:r>
              <a:rPr lang="en-US" sz="1400" dirty="0"/>
              <a:t>P</a:t>
            </a:r>
          </a:p>
        </p:txBody>
      </p:sp>
      <p:sp>
        <p:nvSpPr>
          <p:cNvPr id="42" name="TextBox 41">
            <a:extLst>
              <a:ext uri="{FF2B5EF4-FFF2-40B4-BE49-F238E27FC236}">
                <a16:creationId xmlns:a16="http://schemas.microsoft.com/office/drawing/2014/main" id="{E7712AC3-F804-104D-BBE9-08BF3EABBEA1}"/>
              </a:ext>
            </a:extLst>
          </p:cNvPr>
          <p:cNvSpPr txBox="1"/>
          <p:nvPr/>
        </p:nvSpPr>
        <p:spPr>
          <a:xfrm>
            <a:off x="10286979" y="1671943"/>
            <a:ext cx="272832" cy="307777"/>
          </a:xfrm>
          <a:prstGeom prst="rect">
            <a:avLst/>
          </a:prstGeom>
          <a:noFill/>
        </p:spPr>
        <p:txBody>
          <a:bodyPr wrap="none" rtlCol="0">
            <a:spAutoFit/>
          </a:bodyPr>
          <a:lstStyle/>
          <a:p>
            <a:r>
              <a:rPr lang="en-US" sz="1400" dirty="0"/>
              <a:t>T</a:t>
            </a:r>
          </a:p>
        </p:txBody>
      </p:sp>
      <p:sp>
        <p:nvSpPr>
          <p:cNvPr id="35" name="TextBox 34">
            <a:extLst>
              <a:ext uri="{FF2B5EF4-FFF2-40B4-BE49-F238E27FC236}">
                <a16:creationId xmlns:a16="http://schemas.microsoft.com/office/drawing/2014/main" id="{C3B640D0-3E0C-954D-AA45-6CAD0B342243}"/>
              </a:ext>
            </a:extLst>
          </p:cNvPr>
          <p:cNvSpPr txBox="1"/>
          <p:nvPr/>
        </p:nvSpPr>
        <p:spPr>
          <a:xfrm>
            <a:off x="8346744" y="1403765"/>
            <a:ext cx="1378134" cy="369332"/>
          </a:xfrm>
          <a:prstGeom prst="rect">
            <a:avLst/>
          </a:prstGeom>
          <a:noFill/>
        </p:spPr>
        <p:txBody>
          <a:bodyPr wrap="none" rtlCol="0">
            <a:spAutoFit/>
          </a:bodyPr>
          <a:lstStyle/>
          <a:p>
            <a:r>
              <a:rPr lang="en-US" dirty="0"/>
              <a:t>High </a:t>
            </a:r>
            <a:r>
              <a:rPr lang="en-US" dirty="0" err="1"/>
              <a:t>PTscore</a:t>
            </a:r>
            <a:endParaRPr lang="en-US" dirty="0"/>
          </a:p>
        </p:txBody>
      </p:sp>
      <p:sp>
        <p:nvSpPr>
          <p:cNvPr id="44" name="TextBox 43">
            <a:extLst>
              <a:ext uri="{FF2B5EF4-FFF2-40B4-BE49-F238E27FC236}">
                <a16:creationId xmlns:a16="http://schemas.microsoft.com/office/drawing/2014/main" id="{B32A69CA-2612-804F-BAA5-39B465B5484D}"/>
              </a:ext>
            </a:extLst>
          </p:cNvPr>
          <p:cNvSpPr txBox="1"/>
          <p:nvPr/>
        </p:nvSpPr>
        <p:spPr>
          <a:xfrm>
            <a:off x="10015298" y="1400878"/>
            <a:ext cx="1333955" cy="369332"/>
          </a:xfrm>
          <a:prstGeom prst="rect">
            <a:avLst/>
          </a:prstGeom>
          <a:noFill/>
        </p:spPr>
        <p:txBody>
          <a:bodyPr wrap="none" rtlCol="0">
            <a:spAutoFit/>
          </a:bodyPr>
          <a:lstStyle/>
          <a:p>
            <a:r>
              <a:rPr lang="en-US" dirty="0"/>
              <a:t>Low </a:t>
            </a:r>
            <a:r>
              <a:rPr lang="en-US" dirty="0" err="1"/>
              <a:t>PTscore</a:t>
            </a:r>
            <a:endParaRPr lang="en-US" dirty="0"/>
          </a:p>
        </p:txBody>
      </p:sp>
      <p:cxnSp>
        <p:nvCxnSpPr>
          <p:cNvPr id="45" name="Straight Connector 44">
            <a:extLst>
              <a:ext uri="{FF2B5EF4-FFF2-40B4-BE49-F238E27FC236}">
                <a16:creationId xmlns:a16="http://schemas.microsoft.com/office/drawing/2014/main" id="{EFB278F6-3F6A-A241-B611-17E3FB10E00E}"/>
              </a:ext>
            </a:extLst>
          </p:cNvPr>
          <p:cNvCxnSpPr>
            <a:cxnSpLocks/>
          </p:cNvCxnSpPr>
          <p:nvPr/>
        </p:nvCxnSpPr>
        <p:spPr>
          <a:xfrm>
            <a:off x="8530528" y="3960810"/>
            <a:ext cx="15703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1D3296-71DE-E545-9345-F77445FF8ACE}"/>
              </a:ext>
            </a:extLst>
          </p:cNvPr>
          <p:cNvCxnSpPr>
            <a:cxnSpLocks/>
          </p:cNvCxnSpPr>
          <p:nvPr/>
        </p:nvCxnSpPr>
        <p:spPr>
          <a:xfrm>
            <a:off x="8769169" y="3960810"/>
            <a:ext cx="109728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A3070A-0AAE-C145-92CC-CA6EA30D52F7}"/>
              </a:ext>
            </a:extLst>
          </p:cNvPr>
          <p:cNvCxnSpPr>
            <a:cxnSpLocks/>
          </p:cNvCxnSpPr>
          <p:nvPr/>
        </p:nvCxnSpPr>
        <p:spPr>
          <a:xfrm>
            <a:off x="8636186" y="3960810"/>
            <a:ext cx="137160"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FF68EDAE-6F30-FF4A-AD5A-0F08F7067BE3}"/>
              </a:ext>
            </a:extLst>
          </p:cNvPr>
          <p:cNvSpPr/>
          <p:nvPr/>
        </p:nvSpPr>
        <p:spPr>
          <a:xfrm>
            <a:off x="8550985" y="3517985"/>
            <a:ext cx="1556260" cy="339338"/>
          </a:xfrm>
          <a:custGeom>
            <a:avLst/>
            <a:gdLst>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303867 w 1524000"/>
              <a:gd name="connsiteY6" fmla="*/ 287920 h 340826"/>
              <a:gd name="connsiteX7" fmla="*/ 1524000 w 1524000"/>
              <a:gd name="connsiteY7" fmla="*/ 313320 h 340826"/>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524000 w 1524000"/>
              <a:gd name="connsiteY6" fmla="*/ 313320 h 340826"/>
              <a:gd name="connsiteX0" fmla="*/ 0 w 872067"/>
              <a:gd name="connsiteY0" fmla="*/ 304853 h 340826"/>
              <a:gd name="connsiteX1" fmla="*/ 143934 w 872067"/>
              <a:gd name="connsiteY1" fmla="*/ 313320 h 340826"/>
              <a:gd name="connsiteX2" fmla="*/ 296334 w 872067"/>
              <a:gd name="connsiteY2" fmla="*/ 53 h 340826"/>
              <a:gd name="connsiteX3" fmla="*/ 465667 w 872067"/>
              <a:gd name="connsiteY3" fmla="*/ 287920 h 340826"/>
              <a:gd name="connsiteX4" fmla="*/ 643467 w 872067"/>
              <a:gd name="connsiteY4" fmla="*/ 262520 h 340826"/>
              <a:gd name="connsiteX5" fmla="*/ 872067 w 872067"/>
              <a:gd name="connsiteY5" fmla="*/ 287920 h 340826"/>
              <a:gd name="connsiteX0" fmla="*/ 0 w 872067"/>
              <a:gd name="connsiteY0" fmla="*/ 362250 h 402394"/>
              <a:gd name="connsiteX1" fmla="*/ 143934 w 872067"/>
              <a:gd name="connsiteY1" fmla="*/ 370717 h 402394"/>
              <a:gd name="connsiteX2" fmla="*/ 427305 w 872067"/>
              <a:gd name="connsiteY2" fmla="*/ 44 h 402394"/>
              <a:gd name="connsiteX3" fmla="*/ 465667 w 872067"/>
              <a:gd name="connsiteY3" fmla="*/ 345317 h 402394"/>
              <a:gd name="connsiteX4" fmla="*/ 643467 w 872067"/>
              <a:gd name="connsiteY4" fmla="*/ 319917 h 402394"/>
              <a:gd name="connsiteX5" fmla="*/ 872067 w 872067"/>
              <a:gd name="connsiteY5" fmla="*/ 345317 h 402394"/>
              <a:gd name="connsiteX0" fmla="*/ 0 w 872067"/>
              <a:gd name="connsiteY0" fmla="*/ 363038 h 403182"/>
              <a:gd name="connsiteX1" fmla="*/ 143934 w 872067"/>
              <a:gd name="connsiteY1" fmla="*/ 371505 h 403182"/>
              <a:gd name="connsiteX2" fmla="*/ 427305 w 872067"/>
              <a:gd name="connsiteY2" fmla="*/ 832 h 403182"/>
              <a:gd name="connsiteX3" fmla="*/ 546088 w 872067"/>
              <a:gd name="connsiteY3" fmla="*/ 272297 h 403182"/>
              <a:gd name="connsiteX4" fmla="*/ 643467 w 872067"/>
              <a:gd name="connsiteY4" fmla="*/ 320705 h 403182"/>
              <a:gd name="connsiteX5" fmla="*/ 872067 w 872067"/>
              <a:gd name="connsiteY5" fmla="*/ 346105 h 403182"/>
              <a:gd name="connsiteX0" fmla="*/ 0 w 872067"/>
              <a:gd name="connsiteY0" fmla="*/ 363052 h 403196"/>
              <a:gd name="connsiteX1" fmla="*/ 143934 w 872067"/>
              <a:gd name="connsiteY1" fmla="*/ 371519 h 403196"/>
              <a:gd name="connsiteX2" fmla="*/ 427305 w 872067"/>
              <a:gd name="connsiteY2" fmla="*/ 846 h 403196"/>
              <a:gd name="connsiteX3" fmla="*/ 546088 w 872067"/>
              <a:gd name="connsiteY3" fmla="*/ 272311 h 403196"/>
              <a:gd name="connsiteX4" fmla="*/ 753759 w 872067"/>
              <a:gd name="connsiteY4" fmla="*/ 345322 h 403196"/>
              <a:gd name="connsiteX5" fmla="*/ 872067 w 872067"/>
              <a:gd name="connsiteY5" fmla="*/ 346119 h 403196"/>
              <a:gd name="connsiteX0" fmla="*/ 0 w 872067"/>
              <a:gd name="connsiteY0" fmla="*/ 363517 h 403661"/>
              <a:gd name="connsiteX1" fmla="*/ 143934 w 872067"/>
              <a:gd name="connsiteY1" fmla="*/ 371984 h 403661"/>
              <a:gd name="connsiteX2" fmla="*/ 427305 w 872067"/>
              <a:gd name="connsiteY2" fmla="*/ 1311 h 403661"/>
              <a:gd name="connsiteX3" fmla="*/ 605829 w 872067"/>
              <a:gd name="connsiteY3" fmla="*/ 252274 h 403661"/>
              <a:gd name="connsiteX4" fmla="*/ 753759 w 872067"/>
              <a:gd name="connsiteY4" fmla="*/ 345787 h 403661"/>
              <a:gd name="connsiteX5" fmla="*/ 872067 w 872067"/>
              <a:gd name="connsiteY5" fmla="*/ 346584 h 403661"/>
              <a:gd name="connsiteX0" fmla="*/ 0 w 872067"/>
              <a:gd name="connsiteY0" fmla="*/ 363831 h 403975"/>
              <a:gd name="connsiteX1" fmla="*/ 143934 w 872067"/>
              <a:gd name="connsiteY1" fmla="*/ 372298 h 403975"/>
              <a:gd name="connsiteX2" fmla="*/ 427305 w 872067"/>
              <a:gd name="connsiteY2" fmla="*/ 1625 h 403975"/>
              <a:gd name="connsiteX3" fmla="*/ 605829 w 872067"/>
              <a:gd name="connsiteY3" fmla="*/ 252588 h 403975"/>
              <a:gd name="connsiteX4" fmla="*/ 753759 w 872067"/>
              <a:gd name="connsiteY4" fmla="*/ 346101 h 403975"/>
              <a:gd name="connsiteX5" fmla="*/ 872067 w 872067"/>
              <a:gd name="connsiteY5" fmla="*/ 346898 h 403975"/>
              <a:gd name="connsiteX0" fmla="*/ 0 w 872067"/>
              <a:gd name="connsiteY0" fmla="*/ 362207 h 402351"/>
              <a:gd name="connsiteX1" fmla="*/ 143934 w 872067"/>
              <a:gd name="connsiteY1" fmla="*/ 370674 h 402351"/>
              <a:gd name="connsiteX2" fmla="*/ 427305 w 872067"/>
              <a:gd name="connsiteY2" fmla="*/ 1 h 402351"/>
              <a:gd name="connsiteX3" fmla="*/ 605829 w 872067"/>
              <a:gd name="connsiteY3" fmla="*/ 250964 h 402351"/>
              <a:gd name="connsiteX4" fmla="*/ 753759 w 872067"/>
              <a:gd name="connsiteY4" fmla="*/ 344477 h 402351"/>
              <a:gd name="connsiteX5" fmla="*/ 872067 w 872067"/>
              <a:gd name="connsiteY5" fmla="*/ 345274 h 402351"/>
              <a:gd name="connsiteX0" fmla="*/ 0 w 872067"/>
              <a:gd name="connsiteY0" fmla="*/ 464718 h 512357"/>
              <a:gd name="connsiteX1" fmla="*/ 143934 w 872067"/>
              <a:gd name="connsiteY1" fmla="*/ 473185 h 512357"/>
              <a:gd name="connsiteX2" fmla="*/ 422709 w 872067"/>
              <a:gd name="connsiteY2" fmla="*/ 0 h 512357"/>
              <a:gd name="connsiteX3" fmla="*/ 605829 w 872067"/>
              <a:gd name="connsiteY3" fmla="*/ 353475 h 512357"/>
              <a:gd name="connsiteX4" fmla="*/ 753759 w 872067"/>
              <a:gd name="connsiteY4" fmla="*/ 446988 h 512357"/>
              <a:gd name="connsiteX5" fmla="*/ 872067 w 872067"/>
              <a:gd name="connsiteY5" fmla="*/ 447785 h 512357"/>
              <a:gd name="connsiteX0" fmla="*/ 0 w 872067"/>
              <a:gd name="connsiteY0" fmla="*/ 464718 h 512357"/>
              <a:gd name="connsiteX1" fmla="*/ 143934 w 872067"/>
              <a:gd name="connsiteY1" fmla="*/ 473185 h 512357"/>
              <a:gd name="connsiteX2" fmla="*/ 422709 w 872067"/>
              <a:gd name="connsiteY2" fmla="*/ 0 h 512357"/>
              <a:gd name="connsiteX3" fmla="*/ 605829 w 872067"/>
              <a:gd name="connsiteY3" fmla="*/ 353475 h 512357"/>
              <a:gd name="connsiteX4" fmla="*/ 753759 w 872067"/>
              <a:gd name="connsiteY4" fmla="*/ 446988 h 512357"/>
              <a:gd name="connsiteX5" fmla="*/ 872067 w 872067"/>
              <a:gd name="connsiteY5" fmla="*/ 447785 h 512357"/>
              <a:gd name="connsiteX0" fmla="*/ 0 w 872067"/>
              <a:gd name="connsiteY0" fmla="*/ 464718 h 512357"/>
              <a:gd name="connsiteX1" fmla="*/ 143934 w 872067"/>
              <a:gd name="connsiteY1" fmla="*/ 473185 h 512357"/>
              <a:gd name="connsiteX2" fmla="*/ 422709 w 872067"/>
              <a:gd name="connsiteY2" fmla="*/ 0 h 512357"/>
              <a:gd name="connsiteX3" fmla="*/ 605829 w 872067"/>
              <a:gd name="connsiteY3" fmla="*/ 353475 h 512357"/>
              <a:gd name="connsiteX4" fmla="*/ 753759 w 872067"/>
              <a:gd name="connsiteY4" fmla="*/ 446988 h 512357"/>
              <a:gd name="connsiteX5" fmla="*/ 872067 w 872067"/>
              <a:gd name="connsiteY5" fmla="*/ 447785 h 512357"/>
              <a:gd name="connsiteX0" fmla="*/ 0 w 872067"/>
              <a:gd name="connsiteY0" fmla="*/ 465082 h 489236"/>
              <a:gd name="connsiteX1" fmla="*/ 173805 w 872067"/>
              <a:gd name="connsiteY1" fmla="*/ 432545 h 489236"/>
              <a:gd name="connsiteX2" fmla="*/ 422709 w 872067"/>
              <a:gd name="connsiteY2" fmla="*/ 364 h 489236"/>
              <a:gd name="connsiteX3" fmla="*/ 605829 w 872067"/>
              <a:gd name="connsiteY3" fmla="*/ 353839 h 489236"/>
              <a:gd name="connsiteX4" fmla="*/ 753759 w 872067"/>
              <a:gd name="connsiteY4" fmla="*/ 447352 h 489236"/>
              <a:gd name="connsiteX5" fmla="*/ 872067 w 872067"/>
              <a:gd name="connsiteY5" fmla="*/ 448149 h 489236"/>
              <a:gd name="connsiteX0" fmla="*/ 0 w 872067"/>
              <a:gd name="connsiteY0" fmla="*/ 465082 h 473427"/>
              <a:gd name="connsiteX1" fmla="*/ 173805 w 872067"/>
              <a:gd name="connsiteY1" fmla="*/ 432545 h 473427"/>
              <a:gd name="connsiteX2" fmla="*/ 422709 w 872067"/>
              <a:gd name="connsiteY2" fmla="*/ 364 h 473427"/>
              <a:gd name="connsiteX3" fmla="*/ 605829 w 872067"/>
              <a:gd name="connsiteY3" fmla="*/ 353839 h 473427"/>
              <a:gd name="connsiteX4" fmla="*/ 753759 w 872067"/>
              <a:gd name="connsiteY4" fmla="*/ 447352 h 473427"/>
              <a:gd name="connsiteX5" fmla="*/ 872067 w 872067"/>
              <a:gd name="connsiteY5" fmla="*/ 448149 h 473427"/>
              <a:gd name="connsiteX0" fmla="*/ 0 w 872067"/>
              <a:gd name="connsiteY0" fmla="*/ 465146 h 473491"/>
              <a:gd name="connsiteX1" fmla="*/ 173805 w 872067"/>
              <a:gd name="connsiteY1" fmla="*/ 432609 h 473491"/>
              <a:gd name="connsiteX2" fmla="*/ 422709 w 872067"/>
              <a:gd name="connsiteY2" fmla="*/ 428 h 473491"/>
              <a:gd name="connsiteX3" fmla="*/ 605829 w 872067"/>
              <a:gd name="connsiteY3" fmla="*/ 353903 h 473491"/>
              <a:gd name="connsiteX4" fmla="*/ 872067 w 872067"/>
              <a:gd name="connsiteY4" fmla="*/ 448213 h 473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067" h="473491">
                <a:moveTo>
                  <a:pt x="0" y="465146"/>
                </a:moveTo>
                <a:cubicBezTo>
                  <a:pt x="47272" y="494779"/>
                  <a:pt x="91864" y="436254"/>
                  <a:pt x="173805" y="432609"/>
                </a:cubicBezTo>
                <a:cubicBezTo>
                  <a:pt x="255746" y="428964"/>
                  <a:pt x="350705" y="13546"/>
                  <a:pt x="422709" y="428"/>
                </a:cubicBezTo>
                <a:cubicBezTo>
                  <a:pt x="494713" y="-12690"/>
                  <a:pt x="530936" y="279272"/>
                  <a:pt x="605829" y="353903"/>
                </a:cubicBezTo>
                <a:cubicBezTo>
                  <a:pt x="680722" y="428534"/>
                  <a:pt x="816601" y="428565"/>
                  <a:pt x="872067" y="4482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F9E2C6D-30F5-5140-9590-4197354B6101}"/>
              </a:ext>
            </a:extLst>
          </p:cNvPr>
          <p:cNvCxnSpPr/>
          <p:nvPr/>
        </p:nvCxnSpPr>
        <p:spPr>
          <a:xfrm>
            <a:off x="10145846" y="3961068"/>
            <a:ext cx="15703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51">
            <a:extLst>
              <a:ext uri="{FF2B5EF4-FFF2-40B4-BE49-F238E27FC236}">
                <a16:creationId xmlns:a16="http://schemas.microsoft.com/office/drawing/2014/main" id="{C62B50DE-611A-694A-8A5F-D0147455361F}"/>
              </a:ext>
            </a:extLst>
          </p:cNvPr>
          <p:cNvSpPr/>
          <p:nvPr/>
        </p:nvSpPr>
        <p:spPr>
          <a:xfrm>
            <a:off x="10209162" y="3856722"/>
            <a:ext cx="1524000" cy="69337"/>
          </a:xfrm>
          <a:custGeom>
            <a:avLst/>
            <a:gdLst>
              <a:gd name="connsiteX0" fmla="*/ 0 w 1524000"/>
              <a:gd name="connsiteY0" fmla="*/ 304853 h 340826"/>
              <a:gd name="connsiteX1" fmla="*/ 143934 w 1524000"/>
              <a:gd name="connsiteY1" fmla="*/ 313320 h 340826"/>
              <a:gd name="connsiteX2" fmla="*/ 296334 w 1524000"/>
              <a:gd name="connsiteY2" fmla="*/ 53 h 340826"/>
              <a:gd name="connsiteX3" fmla="*/ 465667 w 1524000"/>
              <a:gd name="connsiteY3" fmla="*/ 287920 h 340826"/>
              <a:gd name="connsiteX4" fmla="*/ 643467 w 1524000"/>
              <a:gd name="connsiteY4" fmla="*/ 262520 h 340826"/>
              <a:gd name="connsiteX5" fmla="*/ 872067 w 1524000"/>
              <a:gd name="connsiteY5" fmla="*/ 287920 h 340826"/>
              <a:gd name="connsiteX6" fmla="*/ 1083734 w 1524000"/>
              <a:gd name="connsiteY6" fmla="*/ 254053 h 340826"/>
              <a:gd name="connsiteX7" fmla="*/ 1303867 w 1524000"/>
              <a:gd name="connsiteY7" fmla="*/ 287920 h 340826"/>
              <a:gd name="connsiteX8" fmla="*/ 1524000 w 1524000"/>
              <a:gd name="connsiteY8" fmla="*/ 313320 h 340826"/>
              <a:gd name="connsiteX0" fmla="*/ 0 w 1524000"/>
              <a:gd name="connsiteY0" fmla="*/ 50800 h 69337"/>
              <a:gd name="connsiteX1" fmla="*/ 143934 w 1524000"/>
              <a:gd name="connsiteY1" fmla="*/ 59267 h 69337"/>
              <a:gd name="connsiteX2" fmla="*/ 296334 w 1524000"/>
              <a:gd name="connsiteY2" fmla="*/ 441 h 69337"/>
              <a:gd name="connsiteX3" fmla="*/ 465667 w 1524000"/>
              <a:gd name="connsiteY3" fmla="*/ 33867 h 69337"/>
              <a:gd name="connsiteX4" fmla="*/ 643467 w 1524000"/>
              <a:gd name="connsiteY4" fmla="*/ 8467 h 69337"/>
              <a:gd name="connsiteX5" fmla="*/ 872067 w 1524000"/>
              <a:gd name="connsiteY5" fmla="*/ 33867 h 69337"/>
              <a:gd name="connsiteX6" fmla="*/ 1083734 w 1524000"/>
              <a:gd name="connsiteY6" fmla="*/ 0 h 69337"/>
              <a:gd name="connsiteX7" fmla="*/ 1303867 w 1524000"/>
              <a:gd name="connsiteY7" fmla="*/ 33867 h 69337"/>
              <a:gd name="connsiteX8" fmla="*/ 1524000 w 1524000"/>
              <a:gd name="connsiteY8" fmla="*/ 59267 h 6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0" h="69337">
                <a:moveTo>
                  <a:pt x="0" y="50800"/>
                </a:moveTo>
                <a:cubicBezTo>
                  <a:pt x="47272" y="80433"/>
                  <a:pt x="94545" y="67660"/>
                  <a:pt x="143934" y="59267"/>
                </a:cubicBezTo>
                <a:cubicBezTo>
                  <a:pt x="193323" y="50874"/>
                  <a:pt x="242712" y="4674"/>
                  <a:pt x="296334" y="441"/>
                </a:cubicBezTo>
                <a:cubicBezTo>
                  <a:pt x="349956" y="-3792"/>
                  <a:pt x="407812" y="32529"/>
                  <a:pt x="465667" y="33867"/>
                </a:cubicBezTo>
                <a:cubicBezTo>
                  <a:pt x="523523" y="35205"/>
                  <a:pt x="575734" y="8467"/>
                  <a:pt x="643467" y="8467"/>
                </a:cubicBezTo>
                <a:cubicBezTo>
                  <a:pt x="711200" y="8467"/>
                  <a:pt x="798689" y="35278"/>
                  <a:pt x="872067" y="33867"/>
                </a:cubicBezTo>
                <a:cubicBezTo>
                  <a:pt x="945445" y="32456"/>
                  <a:pt x="1011767" y="0"/>
                  <a:pt x="1083734" y="0"/>
                </a:cubicBezTo>
                <a:cubicBezTo>
                  <a:pt x="1155701" y="0"/>
                  <a:pt x="1230489" y="23989"/>
                  <a:pt x="1303867" y="33867"/>
                </a:cubicBezTo>
                <a:cubicBezTo>
                  <a:pt x="1377245" y="43745"/>
                  <a:pt x="1450622" y="51506"/>
                  <a:pt x="1524000" y="592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0F9317F-9FA4-3F42-B9A0-F92AACF79EB3}"/>
              </a:ext>
            </a:extLst>
          </p:cNvPr>
          <p:cNvSpPr txBox="1"/>
          <p:nvPr/>
        </p:nvSpPr>
        <p:spPr>
          <a:xfrm>
            <a:off x="8550985" y="3972548"/>
            <a:ext cx="1600438" cy="369332"/>
          </a:xfrm>
          <a:prstGeom prst="rect">
            <a:avLst/>
          </a:prstGeom>
          <a:noFill/>
        </p:spPr>
        <p:txBody>
          <a:bodyPr wrap="none" rtlCol="0">
            <a:spAutoFit/>
          </a:bodyPr>
          <a:lstStyle/>
          <a:p>
            <a:r>
              <a:rPr lang="en-US" dirty="0"/>
              <a:t>High </a:t>
            </a:r>
            <a:r>
              <a:rPr lang="en-US" dirty="0" err="1"/>
              <a:t>TSSEscore</a:t>
            </a:r>
            <a:endParaRPr lang="en-US" dirty="0"/>
          </a:p>
        </p:txBody>
      </p:sp>
      <p:sp>
        <p:nvSpPr>
          <p:cNvPr id="54" name="TextBox 53">
            <a:extLst>
              <a:ext uri="{FF2B5EF4-FFF2-40B4-BE49-F238E27FC236}">
                <a16:creationId xmlns:a16="http://schemas.microsoft.com/office/drawing/2014/main" id="{3519306A-DE6B-8442-BD07-30A13CE76390}"/>
              </a:ext>
            </a:extLst>
          </p:cNvPr>
          <p:cNvSpPr txBox="1"/>
          <p:nvPr/>
        </p:nvSpPr>
        <p:spPr>
          <a:xfrm>
            <a:off x="10158309" y="3978692"/>
            <a:ext cx="1556260" cy="369332"/>
          </a:xfrm>
          <a:prstGeom prst="rect">
            <a:avLst/>
          </a:prstGeom>
          <a:noFill/>
        </p:spPr>
        <p:txBody>
          <a:bodyPr wrap="none" rtlCol="0">
            <a:spAutoFit/>
          </a:bodyPr>
          <a:lstStyle/>
          <a:p>
            <a:r>
              <a:rPr lang="en-US" dirty="0"/>
              <a:t>Low </a:t>
            </a:r>
            <a:r>
              <a:rPr lang="en-US" dirty="0" err="1"/>
              <a:t>TSSEscore</a:t>
            </a:r>
            <a:endParaRPr lang="en-US" dirty="0"/>
          </a:p>
        </p:txBody>
      </p:sp>
      <p:cxnSp>
        <p:nvCxnSpPr>
          <p:cNvPr id="56" name="Straight Connector 55">
            <a:extLst>
              <a:ext uri="{FF2B5EF4-FFF2-40B4-BE49-F238E27FC236}">
                <a16:creationId xmlns:a16="http://schemas.microsoft.com/office/drawing/2014/main" id="{B19AE0F1-5762-1A48-8C4D-2ADA4F968CD9}"/>
              </a:ext>
            </a:extLst>
          </p:cNvPr>
          <p:cNvCxnSpPr>
            <a:cxnSpLocks/>
            <a:stCxn id="2049" idx="2"/>
          </p:cNvCxnSpPr>
          <p:nvPr/>
        </p:nvCxnSpPr>
        <p:spPr>
          <a:xfrm>
            <a:off x="9287173" y="3575280"/>
            <a:ext cx="17106" cy="60058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C5C932-CC25-394A-8C12-8CACD98BABD9}"/>
              </a:ext>
            </a:extLst>
          </p:cNvPr>
          <p:cNvCxnSpPr>
            <a:cxnSpLocks/>
          </p:cNvCxnSpPr>
          <p:nvPr/>
        </p:nvCxnSpPr>
        <p:spPr>
          <a:xfrm flipV="1">
            <a:off x="9859627" y="3960144"/>
            <a:ext cx="137160" cy="1332"/>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334BE095-220B-3E4F-AFEA-D0991A8C8EAB}"/>
              </a:ext>
            </a:extLst>
          </p:cNvPr>
          <p:cNvSpPr txBox="1"/>
          <p:nvPr/>
        </p:nvSpPr>
        <p:spPr>
          <a:xfrm>
            <a:off x="9033514" y="3205948"/>
            <a:ext cx="507318" cy="369332"/>
          </a:xfrm>
          <a:prstGeom prst="rect">
            <a:avLst/>
          </a:prstGeom>
          <a:noFill/>
        </p:spPr>
        <p:txBody>
          <a:bodyPr wrap="none" rtlCol="0">
            <a:spAutoFit/>
          </a:bodyPr>
          <a:lstStyle/>
          <a:p>
            <a:r>
              <a:rPr lang="en-US" dirty="0"/>
              <a:t>TSS</a:t>
            </a:r>
          </a:p>
        </p:txBody>
      </p:sp>
      <p:cxnSp>
        <p:nvCxnSpPr>
          <p:cNvPr id="67" name="Straight Connector 66">
            <a:extLst>
              <a:ext uri="{FF2B5EF4-FFF2-40B4-BE49-F238E27FC236}">
                <a16:creationId xmlns:a16="http://schemas.microsoft.com/office/drawing/2014/main" id="{56DB3B98-8DCA-714B-9707-EE219011387F}"/>
              </a:ext>
            </a:extLst>
          </p:cNvPr>
          <p:cNvCxnSpPr>
            <a:cxnSpLocks/>
          </p:cNvCxnSpPr>
          <p:nvPr/>
        </p:nvCxnSpPr>
        <p:spPr>
          <a:xfrm>
            <a:off x="10162651" y="3963349"/>
            <a:ext cx="15703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E364855-D765-0F4E-84A3-979BC5F53315}"/>
              </a:ext>
            </a:extLst>
          </p:cNvPr>
          <p:cNvCxnSpPr>
            <a:cxnSpLocks/>
          </p:cNvCxnSpPr>
          <p:nvPr/>
        </p:nvCxnSpPr>
        <p:spPr>
          <a:xfrm>
            <a:off x="10401292" y="3963349"/>
            <a:ext cx="1097280"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BD174-EE72-1F46-95AB-06D42DFFFC17}"/>
              </a:ext>
            </a:extLst>
          </p:cNvPr>
          <p:cNvCxnSpPr>
            <a:cxnSpLocks/>
          </p:cNvCxnSpPr>
          <p:nvPr/>
        </p:nvCxnSpPr>
        <p:spPr>
          <a:xfrm>
            <a:off x="10268309" y="3963349"/>
            <a:ext cx="137160"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C58BC96-E1F1-714B-A84D-69B26D113A3A}"/>
              </a:ext>
            </a:extLst>
          </p:cNvPr>
          <p:cNvCxnSpPr>
            <a:cxnSpLocks/>
          </p:cNvCxnSpPr>
          <p:nvPr/>
        </p:nvCxnSpPr>
        <p:spPr>
          <a:xfrm>
            <a:off x="10949932" y="3517985"/>
            <a:ext cx="0" cy="49985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11E5FD6-F694-6247-B7A8-8935D06CACC8}"/>
              </a:ext>
            </a:extLst>
          </p:cNvPr>
          <p:cNvCxnSpPr>
            <a:cxnSpLocks/>
          </p:cNvCxnSpPr>
          <p:nvPr/>
        </p:nvCxnSpPr>
        <p:spPr>
          <a:xfrm flipV="1">
            <a:off x="11491750" y="3962683"/>
            <a:ext cx="137160" cy="1332"/>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0E681-704D-6E4B-A7CB-323D321013FD}"/>
              </a:ext>
            </a:extLst>
          </p:cNvPr>
          <p:cNvSpPr txBox="1"/>
          <p:nvPr/>
        </p:nvSpPr>
        <p:spPr>
          <a:xfrm>
            <a:off x="10693115" y="3175353"/>
            <a:ext cx="507318" cy="369332"/>
          </a:xfrm>
          <a:prstGeom prst="rect">
            <a:avLst/>
          </a:prstGeom>
          <a:noFill/>
        </p:spPr>
        <p:txBody>
          <a:bodyPr wrap="none" rtlCol="0">
            <a:spAutoFit/>
          </a:bodyPr>
          <a:lstStyle/>
          <a:p>
            <a:r>
              <a:rPr lang="en-US" dirty="0"/>
              <a:t>TSS</a:t>
            </a:r>
          </a:p>
        </p:txBody>
      </p:sp>
    </p:spTree>
    <p:extLst>
      <p:ext uri="{BB962C8B-B14F-4D97-AF65-F5344CB8AC3E}">
        <p14:creationId xmlns:p14="http://schemas.microsoft.com/office/powerpoint/2010/main" val="89006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8E489-618A-9B49-81B3-B51DD571BF99}"/>
              </a:ext>
            </a:extLst>
          </p:cNvPr>
          <p:cNvSpPr/>
          <p:nvPr/>
        </p:nvSpPr>
        <p:spPr>
          <a:xfrm>
            <a:off x="6053136" y="0"/>
            <a:ext cx="61388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3500" y="341880"/>
            <a:ext cx="2608292" cy="1325563"/>
          </a:xfrm>
        </p:spPr>
        <p:txBody>
          <a:bodyPr>
            <a:normAutofit/>
          </a:bodyPr>
          <a:lstStyle/>
          <a:p>
            <a:r>
              <a:rPr lang="en-US" sz="3600" b="1" dirty="0">
                <a:latin typeface="Copperplate Gothic Bold" panose="020E0705020206020404" pitchFamily="34" charset="77"/>
              </a:rPr>
              <a:t>PT </a:t>
            </a:r>
            <a:r>
              <a:rPr lang="en-US" sz="3600" b="1" dirty="0">
                <a:solidFill>
                  <a:schemeClr val="bg1"/>
                </a:solidFill>
                <a:latin typeface="Copperplate Gothic Bold" panose="020E0705020206020404" pitchFamily="34" charset="77"/>
              </a:rPr>
              <a:t>score</a:t>
            </a:r>
          </a:p>
        </p:txBody>
      </p:sp>
      <p:sp>
        <p:nvSpPr>
          <p:cNvPr id="13" name="TextBox 12">
            <a:extLst>
              <a:ext uri="{FF2B5EF4-FFF2-40B4-BE49-F238E27FC236}">
                <a16:creationId xmlns:a16="http://schemas.microsoft.com/office/drawing/2014/main" id="{B9F37FDB-E12E-4E41-8A51-EBBADC09C679}"/>
              </a:ext>
            </a:extLst>
          </p:cNvPr>
          <p:cNvSpPr txBox="1"/>
          <p:nvPr/>
        </p:nvSpPr>
        <p:spPr>
          <a:xfrm>
            <a:off x="2762839" y="1506022"/>
            <a:ext cx="2356104" cy="369332"/>
          </a:xfrm>
          <a:prstGeom prst="rect">
            <a:avLst/>
          </a:prstGeom>
          <a:noFill/>
        </p:spPr>
        <p:txBody>
          <a:bodyPr wrap="square" rtlCol="0">
            <a:spAutoFit/>
          </a:bodyPr>
          <a:lstStyle/>
          <a:p>
            <a:r>
              <a:rPr lang="en-US" dirty="0"/>
              <a:t>A (High quality) </a:t>
            </a:r>
          </a:p>
        </p:txBody>
      </p:sp>
      <p:sp>
        <p:nvSpPr>
          <p:cNvPr id="14" name="TextBox 13">
            <a:extLst>
              <a:ext uri="{FF2B5EF4-FFF2-40B4-BE49-F238E27FC236}">
                <a16:creationId xmlns:a16="http://schemas.microsoft.com/office/drawing/2014/main" id="{CD808194-B4F3-354E-8F1A-0099E130E75E}"/>
              </a:ext>
            </a:extLst>
          </p:cNvPr>
          <p:cNvSpPr txBox="1"/>
          <p:nvPr/>
        </p:nvSpPr>
        <p:spPr>
          <a:xfrm>
            <a:off x="7715839" y="1552122"/>
            <a:ext cx="2356104" cy="369332"/>
          </a:xfrm>
          <a:prstGeom prst="rect">
            <a:avLst/>
          </a:prstGeom>
          <a:noFill/>
        </p:spPr>
        <p:txBody>
          <a:bodyPr wrap="square" rtlCol="0">
            <a:spAutoFit/>
          </a:bodyPr>
          <a:lstStyle/>
          <a:p>
            <a:r>
              <a:rPr lang="en-US" dirty="0">
                <a:solidFill>
                  <a:schemeClr val="bg1"/>
                </a:solidFill>
              </a:rPr>
              <a:t>B (Poor quality) </a:t>
            </a:r>
          </a:p>
        </p:txBody>
      </p:sp>
      <p:pic>
        <p:nvPicPr>
          <p:cNvPr id="9" name="Graphic 8" descr="Checkmark">
            <a:extLst>
              <a:ext uri="{FF2B5EF4-FFF2-40B4-BE49-F238E27FC236}">
                <a16:creationId xmlns:a16="http://schemas.microsoft.com/office/drawing/2014/main" id="{66C61650-5078-0343-BBC2-5655B6D8B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2395" y="1416051"/>
            <a:ext cx="457200" cy="457200"/>
          </a:xfrm>
          <a:prstGeom prst="rect">
            <a:avLst/>
          </a:prstGeom>
        </p:spPr>
      </p:pic>
      <p:pic>
        <p:nvPicPr>
          <p:cNvPr id="11" name="Graphic 10" descr="Close">
            <a:extLst>
              <a:ext uri="{FF2B5EF4-FFF2-40B4-BE49-F238E27FC236}">
                <a16:creationId xmlns:a16="http://schemas.microsoft.com/office/drawing/2014/main" id="{364C49E0-9827-D449-A7C8-3E1B109C0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2738" y="1464254"/>
            <a:ext cx="457200" cy="457200"/>
          </a:xfrm>
          <a:prstGeom prst="rect">
            <a:avLst/>
          </a:prstGeom>
        </p:spPr>
      </p:pic>
      <p:sp>
        <p:nvSpPr>
          <p:cNvPr id="20" name="TextBox 19">
            <a:extLst>
              <a:ext uri="{FF2B5EF4-FFF2-40B4-BE49-F238E27FC236}">
                <a16:creationId xmlns:a16="http://schemas.microsoft.com/office/drawing/2014/main" id="{2C519594-A48C-E344-8C77-027267B18340}"/>
              </a:ext>
            </a:extLst>
          </p:cNvPr>
          <p:cNvSpPr txBox="1"/>
          <p:nvPr/>
        </p:nvSpPr>
        <p:spPr>
          <a:xfrm>
            <a:off x="4482395" y="6381392"/>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solidFill>
                  <a:schemeClr val="bg2"/>
                </a:solidFill>
              </a:rPr>
              <a:t> </a:t>
            </a:r>
            <a:r>
              <a:rPr lang="en-US" sz="1400" dirty="0" err="1">
                <a:solidFill>
                  <a:schemeClr val="bg2"/>
                </a:solidFill>
              </a:rPr>
              <a:t>doi</a:t>
            </a:r>
            <a:r>
              <a:rPr lang="en-US" sz="1400" dirty="0">
                <a:solidFill>
                  <a:schemeClr val="bg2"/>
                </a:solidFill>
              </a:rPr>
              <a:t>: 10.1186/s12864-018-4559-3</a:t>
            </a:r>
          </a:p>
        </p:txBody>
      </p:sp>
      <p:pic>
        <p:nvPicPr>
          <p:cNvPr id="10" name="Picture 9">
            <a:extLst>
              <a:ext uri="{FF2B5EF4-FFF2-40B4-BE49-F238E27FC236}">
                <a16:creationId xmlns:a16="http://schemas.microsoft.com/office/drawing/2014/main" id="{2EC252F9-E85D-D34F-A189-0D227D4BC668}"/>
              </a:ext>
            </a:extLst>
          </p:cNvPr>
          <p:cNvPicPr>
            <a:picLocks noChangeAspect="1"/>
          </p:cNvPicPr>
          <p:nvPr/>
        </p:nvPicPr>
        <p:blipFill>
          <a:blip r:embed="rId7"/>
          <a:stretch>
            <a:fillRect/>
          </a:stretch>
        </p:blipFill>
        <p:spPr>
          <a:xfrm>
            <a:off x="1633674" y="1921454"/>
            <a:ext cx="4114800" cy="4114800"/>
          </a:xfrm>
          <a:prstGeom prst="rect">
            <a:avLst/>
          </a:prstGeom>
        </p:spPr>
      </p:pic>
      <p:pic>
        <p:nvPicPr>
          <p:cNvPr id="12" name="Picture 11">
            <a:extLst>
              <a:ext uri="{FF2B5EF4-FFF2-40B4-BE49-F238E27FC236}">
                <a16:creationId xmlns:a16="http://schemas.microsoft.com/office/drawing/2014/main" id="{F0745DB3-99E5-DC40-9909-BE8C113231AF}"/>
              </a:ext>
            </a:extLst>
          </p:cNvPr>
          <p:cNvPicPr>
            <a:picLocks noChangeAspect="1"/>
          </p:cNvPicPr>
          <p:nvPr/>
        </p:nvPicPr>
        <p:blipFill rotWithShape="1">
          <a:blip r:embed="rId8"/>
          <a:srcRect t="10915" b="1326"/>
          <a:stretch/>
        </p:blipFill>
        <p:spPr>
          <a:xfrm>
            <a:off x="6662184" y="2325991"/>
            <a:ext cx="4114800" cy="3611107"/>
          </a:xfrm>
          <a:prstGeom prst="rect">
            <a:avLst/>
          </a:prstGeom>
        </p:spPr>
      </p:pic>
    </p:spTree>
    <p:extLst>
      <p:ext uri="{BB962C8B-B14F-4D97-AF65-F5344CB8AC3E}">
        <p14:creationId xmlns:p14="http://schemas.microsoft.com/office/powerpoint/2010/main" val="1079662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8E489-618A-9B49-81B3-B51DD571BF99}"/>
              </a:ext>
            </a:extLst>
          </p:cNvPr>
          <p:cNvSpPr/>
          <p:nvPr/>
        </p:nvSpPr>
        <p:spPr>
          <a:xfrm>
            <a:off x="6053136" y="0"/>
            <a:ext cx="61388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91879" y="341880"/>
            <a:ext cx="3240157" cy="1325563"/>
          </a:xfrm>
        </p:spPr>
        <p:txBody>
          <a:bodyPr>
            <a:normAutofit/>
          </a:bodyPr>
          <a:lstStyle/>
          <a:p>
            <a:r>
              <a:rPr lang="en-US" sz="3600" b="1" dirty="0">
                <a:latin typeface="Copperplate Gothic Bold" panose="020E0705020206020404" pitchFamily="34" charset="77"/>
              </a:rPr>
              <a:t>TSSE </a:t>
            </a:r>
            <a:r>
              <a:rPr lang="en-US" sz="3600" b="1" dirty="0">
                <a:solidFill>
                  <a:schemeClr val="bg1"/>
                </a:solidFill>
                <a:latin typeface="Copperplate Gothic Bold" panose="020E0705020206020404" pitchFamily="34" charset="77"/>
              </a:rPr>
              <a:t>score</a:t>
            </a:r>
          </a:p>
        </p:txBody>
      </p:sp>
      <p:sp>
        <p:nvSpPr>
          <p:cNvPr id="13" name="TextBox 12">
            <a:extLst>
              <a:ext uri="{FF2B5EF4-FFF2-40B4-BE49-F238E27FC236}">
                <a16:creationId xmlns:a16="http://schemas.microsoft.com/office/drawing/2014/main" id="{B9F37FDB-E12E-4E41-8A51-EBBADC09C679}"/>
              </a:ext>
            </a:extLst>
          </p:cNvPr>
          <p:cNvSpPr txBox="1"/>
          <p:nvPr/>
        </p:nvSpPr>
        <p:spPr>
          <a:xfrm>
            <a:off x="2762839" y="1506022"/>
            <a:ext cx="2356104" cy="369332"/>
          </a:xfrm>
          <a:prstGeom prst="rect">
            <a:avLst/>
          </a:prstGeom>
          <a:noFill/>
        </p:spPr>
        <p:txBody>
          <a:bodyPr wrap="square" rtlCol="0">
            <a:spAutoFit/>
          </a:bodyPr>
          <a:lstStyle/>
          <a:p>
            <a:r>
              <a:rPr lang="en-US" dirty="0"/>
              <a:t>A (High quality) </a:t>
            </a:r>
          </a:p>
        </p:txBody>
      </p:sp>
      <p:sp>
        <p:nvSpPr>
          <p:cNvPr id="14" name="TextBox 13">
            <a:extLst>
              <a:ext uri="{FF2B5EF4-FFF2-40B4-BE49-F238E27FC236}">
                <a16:creationId xmlns:a16="http://schemas.microsoft.com/office/drawing/2014/main" id="{CD808194-B4F3-354E-8F1A-0099E130E75E}"/>
              </a:ext>
            </a:extLst>
          </p:cNvPr>
          <p:cNvSpPr txBox="1"/>
          <p:nvPr/>
        </p:nvSpPr>
        <p:spPr>
          <a:xfrm>
            <a:off x="7715839" y="1552122"/>
            <a:ext cx="2356104" cy="369332"/>
          </a:xfrm>
          <a:prstGeom prst="rect">
            <a:avLst/>
          </a:prstGeom>
          <a:noFill/>
        </p:spPr>
        <p:txBody>
          <a:bodyPr wrap="square" rtlCol="0">
            <a:spAutoFit/>
          </a:bodyPr>
          <a:lstStyle/>
          <a:p>
            <a:r>
              <a:rPr lang="en-US" dirty="0">
                <a:solidFill>
                  <a:schemeClr val="bg1"/>
                </a:solidFill>
              </a:rPr>
              <a:t>B (Poor quality) </a:t>
            </a:r>
          </a:p>
        </p:txBody>
      </p:sp>
      <p:pic>
        <p:nvPicPr>
          <p:cNvPr id="9" name="Graphic 8" descr="Checkmark">
            <a:extLst>
              <a:ext uri="{FF2B5EF4-FFF2-40B4-BE49-F238E27FC236}">
                <a16:creationId xmlns:a16="http://schemas.microsoft.com/office/drawing/2014/main" id="{66C61650-5078-0343-BBC2-5655B6D8B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2395" y="1416051"/>
            <a:ext cx="457200" cy="457200"/>
          </a:xfrm>
          <a:prstGeom prst="rect">
            <a:avLst/>
          </a:prstGeom>
        </p:spPr>
      </p:pic>
      <p:pic>
        <p:nvPicPr>
          <p:cNvPr id="11" name="Graphic 10" descr="Close">
            <a:extLst>
              <a:ext uri="{FF2B5EF4-FFF2-40B4-BE49-F238E27FC236}">
                <a16:creationId xmlns:a16="http://schemas.microsoft.com/office/drawing/2014/main" id="{364C49E0-9827-D449-A7C8-3E1B109C0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2738" y="1464254"/>
            <a:ext cx="457200" cy="457200"/>
          </a:xfrm>
          <a:prstGeom prst="rect">
            <a:avLst/>
          </a:prstGeom>
        </p:spPr>
      </p:pic>
      <p:sp>
        <p:nvSpPr>
          <p:cNvPr id="20" name="TextBox 19">
            <a:extLst>
              <a:ext uri="{FF2B5EF4-FFF2-40B4-BE49-F238E27FC236}">
                <a16:creationId xmlns:a16="http://schemas.microsoft.com/office/drawing/2014/main" id="{2C519594-A48C-E344-8C77-027267B18340}"/>
              </a:ext>
            </a:extLst>
          </p:cNvPr>
          <p:cNvSpPr txBox="1"/>
          <p:nvPr/>
        </p:nvSpPr>
        <p:spPr>
          <a:xfrm>
            <a:off x="4482395" y="6381392"/>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solidFill>
                  <a:schemeClr val="bg2"/>
                </a:solidFill>
              </a:rPr>
              <a:t> </a:t>
            </a:r>
            <a:r>
              <a:rPr lang="en-US" sz="1400" dirty="0" err="1">
                <a:solidFill>
                  <a:schemeClr val="bg2"/>
                </a:solidFill>
              </a:rPr>
              <a:t>doi</a:t>
            </a:r>
            <a:r>
              <a:rPr lang="en-US" sz="1400" dirty="0">
                <a:solidFill>
                  <a:schemeClr val="bg2"/>
                </a:solidFill>
              </a:rPr>
              <a:t>: 10.1186/s12864-018-4559-3</a:t>
            </a:r>
          </a:p>
        </p:txBody>
      </p:sp>
      <p:pic>
        <p:nvPicPr>
          <p:cNvPr id="4" name="Picture 3">
            <a:extLst>
              <a:ext uri="{FF2B5EF4-FFF2-40B4-BE49-F238E27FC236}">
                <a16:creationId xmlns:a16="http://schemas.microsoft.com/office/drawing/2014/main" id="{82DC5AE2-361D-8140-A0A8-4AFB874E78F5}"/>
              </a:ext>
            </a:extLst>
          </p:cNvPr>
          <p:cNvPicPr>
            <a:picLocks noChangeAspect="1"/>
          </p:cNvPicPr>
          <p:nvPr/>
        </p:nvPicPr>
        <p:blipFill>
          <a:blip r:embed="rId7"/>
          <a:stretch>
            <a:fillRect/>
          </a:stretch>
        </p:blipFill>
        <p:spPr>
          <a:xfrm>
            <a:off x="6610669" y="2012581"/>
            <a:ext cx="4114800" cy="4114800"/>
          </a:xfrm>
          <a:prstGeom prst="rect">
            <a:avLst/>
          </a:prstGeom>
          <a:solidFill>
            <a:schemeClr val="bg1"/>
          </a:solidFill>
        </p:spPr>
      </p:pic>
      <p:pic>
        <p:nvPicPr>
          <p:cNvPr id="8" name="Picture 7">
            <a:extLst>
              <a:ext uri="{FF2B5EF4-FFF2-40B4-BE49-F238E27FC236}">
                <a16:creationId xmlns:a16="http://schemas.microsoft.com/office/drawing/2014/main" id="{42D22355-2FC7-3A4B-B49E-8B2067EFA67B}"/>
              </a:ext>
            </a:extLst>
          </p:cNvPr>
          <p:cNvPicPr>
            <a:picLocks noChangeAspect="1"/>
          </p:cNvPicPr>
          <p:nvPr/>
        </p:nvPicPr>
        <p:blipFill>
          <a:blip r:embed="rId8"/>
          <a:stretch>
            <a:fillRect/>
          </a:stretch>
        </p:blipFill>
        <p:spPr>
          <a:xfrm>
            <a:off x="1659570" y="1921454"/>
            <a:ext cx="4114800" cy="4114800"/>
          </a:xfrm>
          <a:prstGeom prst="rect">
            <a:avLst/>
          </a:prstGeom>
          <a:solidFill>
            <a:schemeClr val="bg1"/>
          </a:solidFill>
        </p:spPr>
      </p:pic>
    </p:spTree>
    <p:extLst>
      <p:ext uri="{BB962C8B-B14F-4D97-AF65-F5344CB8AC3E}">
        <p14:creationId xmlns:p14="http://schemas.microsoft.com/office/powerpoint/2010/main" val="97873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963B-AF4E-0749-8545-3F45EBF3A5CC}"/>
              </a:ext>
            </a:extLst>
          </p:cNvPr>
          <p:cNvSpPr txBox="1">
            <a:spLocks/>
          </p:cNvSpPr>
          <p:nvPr/>
        </p:nvSpPr>
        <p:spPr>
          <a:xfrm>
            <a:off x="304800" y="196644"/>
            <a:ext cx="7866347" cy="65425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B0F0"/>
                </a:solidFill>
                <a:latin typeface="Copperplate Gothic Bold" panose="020E0705020206020404" pitchFamily="34" charset="77"/>
              </a:rPr>
              <a:t>Enrichment </a:t>
            </a:r>
            <a:r>
              <a:rPr lang="en-US" sz="3200" dirty="0">
                <a:latin typeface="Copperplate Gothic Bold" panose="020E0705020206020404" pitchFamily="34" charset="77"/>
              </a:rPr>
              <a:t>in promoters</a:t>
            </a:r>
          </a:p>
        </p:txBody>
      </p:sp>
      <p:sp>
        <p:nvSpPr>
          <p:cNvPr id="4" name="Rectangle 3">
            <a:extLst>
              <a:ext uri="{FF2B5EF4-FFF2-40B4-BE49-F238E27FC236}">
                <a16:creationId xmlns:a16="http://schemas.microsoft.com/office/drawing/2014/main" id="{6A3C2B3B-45BC-C64C-B716-26BBAB2EC4A7}"/>
              </a:ext>
            </a:extLst>
          </p:cNvPr>
          <p:cNvSpPr/>
          <p:nvPr/>
        </p:nvSpPr>
        <p:spPr>
          <a:xfrm>
            <a:off x="855407" y="866056"/>
            <a:ext cx="6223819" cy="1754326"/>
          </a:xfrm>
          <a:prstGeom prst="rect">
            <a:avLst/>
          </a:prstGeom>
          <a:solidFill>
            <a:schemeClr val="bg1">
              <a:lumMod val="95000"/>
            </a:schemeClr>
          </a:solidFill>
          <a:ln>
            <a:solidFill>
              <a:schemeClr val="bg2"/>
            </a:solidFill>
          </a:ln>
        </p:spPr>
        <p:txBody>
          <a:bodyPr wrap="square">
            <a:spAutoFit/>
          </a:bodyPr>
          <a:lstStyle/>
          <a:p>
            <a:r>
              <a:rPr lang="en-US" b="1" dirty="0">
                <a:solidFill>
                  <a:srgbClr val="990000"/>
                </a:solidFill>
              </a:rPr>
              <a:t>library</a:t>
            </a:r>
            <a:r>
              <a:rPr lang="en-US" dirty="0"/>
              <a:t>(TxDb.Hsapiens.UCSC.hg38.knownGene)</a:t>
            </a:r>
          </a:p>
          <a:p>
            <a:r>
              <a:rPr lang="en-US" dirty="0" err="1"/>
              <a:t>txs</a:t>
            </a:r>
            <a:r>
              <a:rPr lang="en-US" dirty="0"/>
              <a:t> &lt;- transcripts(TxDb.Hsapiens.UCSC.hg38.knownGene)</a:t>
            </a:r>
          </a:p>
          <a:p>
            <a:r>
              <a:rPr lang="en-US" dirty="0" err="1"/>
              <a:t>pt</a:t>
            </a:r>
            <a:r>
              <a:rPr lang="en-US" dirty="0"/>
              <a:t> &lt;- </a:t>
            </a:r>
            <a:r>
              <a:rPr lang="en-US" dirty="0" err="1"/>
              <a:t>PTscore</a:t>
            </a:r>
            <a:r>
              <a:rPr lang="en-US" dirty="0"/>
              <a:t>(gal1, </a:t>
            </a:r>
            <a:r>
              <a:rPr lang="en-US" dirty="0" err="1"/>
              <a:t>txs</a:t>
            </a:r>
            <a:r>
              <a:rPr lang="en-US" dirty="0"/>
              <a:t>) </a:t>
            </a:r>
          </a:p>
          <a:p>
            <a:r>
              <a:rPr lang="en-US" dirty="0"/>
              <a:t>plot(pt$log2meanCoverage, </a:t>
            </a:r>
            <a:r>
              <a:rPr lang="en-US" dirty="0" err="1"/>
              <a:t>pt$PT_score</a:t>
            </a:r>
            <a:r>
              <a:rPr lang="en-US" dirty="0"/>
              <a:t>, </a:t>
            </a:r>
            <a:r>
              <a:rPr lang="en-US" dirty="0" err="1"/>
              <a:t>pch</a:t>
            </a:r>
            <a:r>
              <a:rPr lang="en-US" dirty="0"/>
              <a:t>=</a:t>
            </a:r>
            <a:r>
              <a:rPr lang="en-US" dirty="0">
                <a:solidFill>
                  <a:srgbClr val="009999"/>
                </a:solidFill>
              </a:rPr>
              <a:t>16</a:t>
            </a:r>
            <a:r>
              <a:rPr lang="en-US" dirty="0"/>
              <a:t>, </a:t>
            </a:r>
            <a:r>
              <a:rPr lang="en-US" dirty="0" err="1"/>
              <a:t>cex</a:t>
            </a:r>
            <a:r>
              <a:rPr lang="en-US" dirty="0"/>
              <a:t> = </a:t>
            </a:r>
            <a:r>
              <a:rPr lang="en-US" dirty="0">
                <a:solidFill>
                  <a:srgbClr val="009999"/>
                </a:solidFill>
              </a:rPr>
              <a:t>.5</a:t>
            </a:r>
            <a:r>
              <a:rPr lang="en-US" dirty="0"/>
              <a:t>,</a:t>
            </a:r>
          </a:p>
          <a:p>
            <a:r>
              <a:rPr lang="en-US" dirty="0"/>
              <a:t>         </a:t>
            </a:r>
            <a:r>
              <a:rPr lang="en-US" dirty="0" err="1"/>
              <a:t>xlab</a:t>
            </a:r>
            <a:r>
              <a:rPr lang="en-US" dirty="0"/>
              <a:t>=</a:t>
            </a:r>
            <a:r>
              <a:rPr lang="en-US" dirty="0">
                <a:solidFill>
                  <a:srgbClr val="DD1144"/>
                </a:solidFill>
              </a:rPr>
              <a:t>"log2 mean coverage"</a:t>
            </a:r>
            <a:r>
              <a:rPr lang="en-US" dirty="0"/>
              <a:t>, </a:t>
            </a:r>
            <a:r>
              <a:rPr lang="en-US" dirty="0" err="1"/>
              <a:t>ylab</a:t>
            </a:r>
            <a:r>
              <a:rPr lang="en-US" dirty="0"/>
              <a:t>=</a:t>
            </a:r>
            <a:r>
              <a:rPr lang="en-US" dirty="0">
                <a:solidFill>
                  <a:srgbClr val="DD1144"/>
                </a:solidFill>
              </a:rPr>
              <a:t>"Promoter vs Transcript"</a:t>
            </a:r>
            <a:r>
              <a:rPr lang="en-US" dirty="0"/>
              <a:t>)</a:t>
            </a:r>
          </a:p>
          <a:p>
            <a:r>
              <a:rPr lang="en-US" dirty="0" err="1"/>
              <a:t>abline</a:t>
            </a:r>
            <a:r>
              <a:rPr lang="en-US" dirty="0"/>
              <a:t>(h=</a:t>
            </a:r>
            <a:r>
              <a:rPr lang="en-US" dirty="0">
                <a:solidFill>
                  <a:srgbClr val="009999"/>
                </a:solidFill>
              </a:rPr>
              <a:t>0</a:t>
            </a:r>
            <a:r>
              <a:rPr lang="en-US" dirty="0"/>
              <a:t>, col=</a:t>
            </a:r>
            <a:r>
              <a:rPr lang="en-US" dirty="0">
                <a:solidFill>
                  <a:srgbClr val="DD1144"/>
                </a:solidFill>
              </a:rPr>
              <a:t>"red"</a:t>
            </a:r>
            <a:r>
              <a:rPr lang="en-US" dirty="0"/>
              <a:t>)</a:t>
            </a:r>
          </a:p>
        </p:txBody>
      </p:sp>
      <p:pic>
        <p:nvPicPr>
          <p:cNvPr id="6" name="Picture 5">
            <a:extLst>
              <a:ext uri="{FF2B5EF4-FFF2-40B4-BE49-F238E27FC236}">
                <a16:creationId xmlns:a16="http://schemas.microsoft.com/office/drawing/2014/main" id="{5F9495CF-D410-8446-9FCD-A15173AFA3EB}"/>
              </a:ext>
            </a:extLst>
          </p:cNvPr>
          <p:cNvPicPr>
            <a:picLocks noChangeAspect="1"/>
          </p:cNvPicPr>
          <p:nvPr/>
        </p:nvPicPr>
        <p:blipFill>
          <a:blip r:embed="rId3"/>
          <a:stretch>
            <a:fillRect/>
          </a:stretch>
        </p:blipFill>
        <p:spPr>
          <a:xfrm>
            <a:off x="7079226" y="111989"/>
            <a:ext cx="4643816" cy="3317011"/>
          </a:xfrm>
          <a:prstGeom prst="rect">
            <a:avLst/>
          </a:prstGeom>
        </p:spPr>
      </p:pic>
      <p:sp>
        <p:nvSpPr>
          <p:cNvPr id="7" name="Rectangle 6">
            <a:extLst>
              <a:ext uri="{FF2B5EF4-FFF2-40B4-BE49-F238E27FC236}">
                <a16:creationId xmlns:a16="http://schemas.microsoft.com/office/drawing/2014/main" id="{96C8B0DA-CF44-2F44-9DF9-DA8136AE97D6}"/>
              </a:ext>
            </a:extLst>
          </p:cNvPr>
          <p:cNvSpPr/>
          <p:nvPr/>
        </p:nvSpPr>
        <p:spPr>
          <a:xfrm>
            <a:off x="855408" y="3566652"/>
            <a:ext cx="6223818" cy="1754326"/>
          </a:xfrm>
          <a:prstGeom prst="rect">
            <a:avLst/>
          </a:prstGeom>
          <a:solidFill>
            <a:schemeClr val="bg1">
              <a:lumMod val="95000"/>
            </a:schemeClr>
          </a:solidFill>
          <a:ln>
            <a:solidFill>
              <a:schemeClr val="bg2"/>
            </a:solidFill>
          </a:ln>
        </p:spPr>
        <p:txBody>
          <a:bodyPr wrap="square">
            <a:spAutoFit/>
          </a:bodyPr>
          <a:lstStyle/>
          <a:p>
            <a:r>
              <a:rPr lang="en-US" dirty="0" err="1"/>
              <a:t>tsse</a:t>
            </a:r>
            <a:r>
              <a:rPr lang="en-US" dirty="0"/>
              <a:t> &lt;- </a:t>
            </a:r>
            <a:r>
              <a:rPr lang="en-US" dirty="0" err="1"/>
              <a:t>TSSEscore</a:t>
            </a:r>
            <a:r>
              <a:rPr lang="en-US" dirty="0"/>
              <a:t>(gal1, </a:t>
            </a:r>
            <a:r>
              <a:rPr lang="en-US" dirty="0" err="1"/>
              <a:t>txs</a:t>
            </a:r>
            <a:r>
              <a:rPr lang="en-US" dirty="0"/>
              <a:t>) </a:t>
            </a:r>
          </a:p>
          <a:p>
            <a:r>
              <a:rPr lang="en-US" dirty="0"/>
              <a:t>log2TSSE &lt;- log2(</a:t>
            </a:r>
            <a:r>
              <a:rPr lang="en-US" dirty="0" err="1"/>
              <a:t>tsse$TSS.enrichment.score</a:t>
            </a:r>
            <a:r>
              <a:rPr lang="en-US" dirty="0"/>
              <a:t>) </a:t>
            </a:r>
          </a:p>
          <a:p>
            <a:r>
              <a:rPr lang="en-US" dirty="0"/>
              <a:t>log2TSSE &lt;- log2TSSE[!</a:t>
            </a:r>
            <a:r>
              <a:rPr lang="en-US" dirty="0" err="1"/>
              <a:t>is.na</a:t>
            </a:r>
            <a:r>
              <a:rPr lang="en-US" dirty="0"/>
              <a:t>(log2TSSE)] </a:t>
            </a:r>
          </a:p>
          <a:p>
            <a:r>
              <a:rPr lang="en-US" dirty="0"/>
              <a:t>plot(density(log2TSSE), </a:t>
            </a:r>
            <a:r>
              <a:rPr lang="en-US" dirty="0" err="1"/>
              <a:t>xlab</a:t>
            </a:r>
            <a:r>
              <a:rPr lang="en-US" dirty="0"/>
              <a:t> = </a:t>
            </a:r>
            <a:r>
              <a:rPr lang="en-US" dirty="0">
                <a:solidFill>
                  <a:srgbClr val="DD1144"/>
                </a:solidFill>
              </a:rPr>
              <a:t>"log2TSSE"</a:t>
            </a:r>
            <a:r>
              <a:rPr lang="en-US" dirty="0"/>
              <a:t>, main = </a:t>
            </a:r>
            <a:r>
              <a:rPr lang="en-US" dirty="0">
                <a:solidFill>
                  <a:srgbClr val="DD1144"/>
                </a:solidFill>
              </a:rPr>
              <a:t>""</a:t>
            </a:r>
            <a:r>
              <a:rPr lang="en-US" dirty="0"/>
              <a:t>)</a:t>
            </a:r>
          </a:p>
          <a:p>
            <a:r>
              <a:rPr lang="en-US" dirty="0" err="1"/>
              <a:t>abline</a:t>
            </a:r>
            <a:r>
              <a:rPr lang="en-US" dirty="0"/>
              <a:t>(v=</a:t>
            </a:r>
            <a:r>
              <a:rPr lang="en-US" dirty="0">
                <a:solidFill>
                  <a:srgbClr val="009999"/>
                </a:solidFill>
              </a:rPr>
              <a:t>0</a:t>
            </a:r>
            <a:r>
              <a:rPr lang="en-US" dirty="0"/>
              <a:t>, col=</a:t>
            </a:r>
            <a:r>
              <a:rPr lang="en-US" dirty="0">
                <a:solidFill>
                  <a:srgbClr val="DD1144"/>
                </a:solidFill>
              </a:rPr>
              <a:t>"red"</a:t>
            </a:r>
            <a:r>
              <a:rPr lang="en-US" dirty="0"/>
              <a:t>)</a:t>
            </a:r>
            <a:br>
              <a:rPr lang="en-US" dirty="0"/>
            </a:br>
            <a:endParaRPr lang="en-US" dirty="0"/>
          </a:p>
        </p:txBody>
      </p:sp>
      <p:pic>
        <p:nvPicPr>
          <p:cNvPr id="8" name="Picture 7">
            <a:extLst>
              <a:ext uri="{FF2B5EF4-FFF2-40B4-BE49-F238E27FC236}">
                <a16:creationId xmlns:a16="http://schemas.microsoft.com/office/drawing/2014/main" id="{DA53F889-75D7-6D4F-8780-0CA6320314BD}"/>
              </a:ext>
            </a:extLst>
          </p:cNvPr>
          <p:cNvPicPr>
            <a:picLocks noChangeAspect="1"/>
          </p:cNvPicPr>
          <p:nvPr/>
        </p:nvPicPr>
        <p:blipFill rotWithShape="1">
          <a:blip r:embed="rId4"/>
          <a:srcRect t="14425"/>
          <a:stretch/>
        </p:blipFill>
        <p:spPr>
          <a:xfrm>
            <a:off x="7098889" y="3523487"/>
            <a:ext cx="4755483" cy="2906810"/>
          </a:xfrm>
          <a:prstGeom prst="rect">
            <a:avLst/>
          </a:prstGeom>
        </p:spPr>
      </p:pic>
    </p:spTree>
    <p:extLst>
      <p:ext uri="{BB962C8B-B14F-4D97-AF65-F5344CB8AC3E}">
        <p14:creationId xmlns:p14="http://schemas.microsoft.com/office/powerpoint/2010/main" val="3657283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20C1BC-2E63-C042-9F9B-2961F4A036AB}"/>
              </a:ext>
            </a:extLst>
          </p:cNvPr>
          <p:cNvPicPr>
            <a:picLocks noChangeAspect="1"/>
          </p:cNvPicPr>
          <p:nvPr/>
        </p:nvPicPr>
        <p:blipFill>
          <a:blip r:embed="rId3"/>
          <a:stretch>
            <a:fillRect/>
          </a:stretch>
        </p:blipFill>
        <p:spPr>
          <a:xfrm>
            <a:off x="2153265" y="1330226"/>
            <a:ext cx="7486836" cy="2703970"/>
          </a:xfrm>
          <a:prstGeom prst="rect">
            <a:avLst/>
          </a:prstGeom>
        </p:spPr>
      </p:pic>
      <p:sp>
        <p:nvSpPr>
          <p:cNvPr id="2" name="Title 1"/>
          <p:cNvSpPr>
            <a:spLocks noGrp="1"/>
          </p:cNvSpPr>
          <p:nvPr>
            <p:ph type="title"/>
          </p:nvPr>
        </p:nvSpPr>
        <p:spPr>
          <a:xfrm>
            <a:off x="1600200" y="304800"/>
            <a:ext cx="8839200" cy="1143000"/>
          </a:xfrm>
        </p:spPr>
        <p:txBody>
          <a:bodyPr>
            <a:noAutofit/>
          </a:bodyPr>
          <a:lstStyle/>
          <a:p>
            <a:r>
              <a:rPr lang="en-US" sz="3600" b="1" dirty="0">
                <a:latin typeface="Copperplate Gothic Bold" panose="020E0705020206020404" pitchFamily="34" charset="77"/>
              </a:rPr>
              <a:t>Nucleosome positioning around </a:t>
            </a:r>
            <a:r>
              <a:rPr lang="en-US" sz="3600" b="1" dirty="0">
                <a:solidFill>
                  <a:srgbClr val="00B0F0"/>
                </a:solidFill>
                <a:latin typeface="Copperplate Gothic Bold" panose="020E0705020206020404" pitchFamily="34" charset="77"/>
              </a:rPr>
              <a:t>TSSs and TF-bound sites</a:t>
            </a:r>
          </a:p>
        </p:txBody>
      </p:sp>
      <p:sp>
        <p:nvSpPr>
          <p:cNvPr id="3" name="Rectangle 2"/>
          <p:cNvSpPr/>
          <p:nvPr/>
        </p:nvSpPr>
        <p:spPr>
          <a:xfrm>
            <a:off x="7486836" y="6245423"/>
            <a:ext cx="3357073" cy="307777"/>
          </a:xfrm>
          <a:prstGeom prst="rect">
            <a:avLst/>
          </a:prstGeom>
        </p:spPr>
        <p:txBody>
          <a:bodyPr wrap="none">
            <a:spAutoFit/>
          </a:bodyPr>
          <a:lstStyle/>
          <a:p>
            <a:r>
              <a:rPr lang="en-US" sz="1400" dirty="0"/>
              <a:t>Ref: </a:t>
            </a:r>
            <a:r>
              <a:rPr lang="en-US" sz="1400" dirty="0" err="1"/>
              <a:t>Baldi</a:t>
            </a:r>
            <a:r>
              <a:rPr lang="en-US" sz="1400" dirty="0"/>
              <a:t>. 2018 </a:t>
            </a:r>
            <a:r>
              <a:rPr lang="en-US" sz="1400" dirty="0" err="1"/>
              <a:t>doi</a:t>
            </a:r>
            <a:r>
              <a:rPr lang="en-US" sz="1400" dirty="0"/>
              <a:t>: 10.1042/EBC20180058</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3607"/>
          <a:stretch/>
        </p:blipFill>
        <p:spPr bwMode="auto">
          <a:xfrm>
            <a:off x="5201266" y="4037166"/>
            <a:ext cx="2487133" cy="205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a:cxnSpLocks/>
          </p:cNvCxnSpPr>
          <p:nvPr/>
        </p:nvCxnSpPr>
        <p:spPr>
          <a:xfrm flipV="1">
            <a:off x="1525571" y="378643"/>
            <a:ext cx="0" cy="99531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E7863814-1081-0C41-A982-C51775CAE9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696"/>
          <a:stretch/>
        </p:blipFill>
        <p:spPr bwMode="auto">
          <a:xfrm>
            <a:off x="7693975" y="4034196"/>
            <a:ext cx="2747880" cy="20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29FA74F7-5705-2341-A4A1-902CF0B6215A}"/>
              </a:ext>
            </a:extLst>
          </p:cNvPr>
          <p:cNvSpPr txBox="1"/>
          <p:nvPr/>
        </p:nvSpPr>
        <p:spPr>
          <a:xfrm>
            <a:off x="561015" y="4034196"/>
            <a:ext cx="4362605" cy="307777"/>
          </a:xfrm>
          <a:prstGeom prst="rect">
            <a:avLst/>
          </a:prstGeom>
          <a:noFill/>
        </p:spPr>
        <p:txBody>
          <a:bodyPr wrap="none" rtlCol="0">
            <a:spAutoFit/>
          </a:bodyPr>
          <a:lstStyle/>
          <a:p>
            <a:r>
              <a:rPr lang="en-US" sz="1400" dirty="0"/>
              <a:t>Ref: Klemm </a:t>
            </a:r>
            <a:r>
              <a:rPr lang="en-US" sz="1400" dirty="0" err="1"/>
              <a:t>et.al</a:t>
            </a:r>
            <a:r>
              <a:rPr lang="en-US" sz="1400" dirty="0"/>
              <a:t>., 2019. </a:t>
            </a:r>
            <a:r>
              <a:rPr lang="en-US" sz="1400" dirty="0" err="1"/>
              <a:t>doi</a:t>
            </a:r>
            <a:r>
              <a:rPr lang="en-US" sz="1400" dirty="0"/>
              <a:t>: 10.1038/s41576-018-0089-8</a:t>
            </a:r>
          </a:p>
        </p:txBody>
      </p:sp>
    </p:spTree>
    <p:extLst>
      <p:ext uri="{BB962C8B-B14F-4D97-AF65-F5344CB8AC3E}">
        <p14:creationId xmlns:p14="http://schemas.microsoft.com/office/powerpoint/2010/main" val="66181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187" y="2325963"/>
            <a:ext cx="6946926" cy="2711245"/>
          </a:xfrm>
          <a:prstGeom prst="rect">
            <a:avLst/>
          </a:prstGeom>
        </p:spPr>
      </p:pic>
      <p:sp>
        <p:nvSpPr>
          <p:cNvPr id="2" name="Title 1"/>
          <p:cNvSpPr>
            <a:spLocks noGrp="1"/>
          </p:cNvSpPr>
          <p:nvPr>
            <p:ph type="title"/>
          </p:nvPr>
        </p:nvSpPr>
        <p:spPr/>
        <p:txBody>
          <a:bodyPr>
            <a:normAutofit/>
          </a:bodyPr>
          <a:lstStyle/>
          <a:p>
            <a:r>
              <a:rPr lang="en-US" sz="3600" b="1" dirty="0">
                <a:solidFill>
                  <a:srgbClr val="00B0F0"/>
                </a:solidFill>
                <a:latin typeface="Copperplate Gothic Bold" panose="020E0705020206020404" pitchFamily="34" charset="77"/>
              </a:rPr>
              <a:t>Splitting</a:t>
            </a:r>
            <a:r>
              <a:rPr lang="en-US" sz="3600" b="1" dirty="0">
                <a:latin typeface="Copperplate Gothic Bold" panose="020E0705020206020404" pitchFamily="34" charset="77"/>
              </a:rPr>
              <a:t> BAM files</a:t>
            </a:r>
          </a:p>
        </p:txBody>
      </p:sp>
      <p:sp>
        <p:nvSpPr>
          <p:cNvPr id="3" name="Content Placeholder 2"/>
          <p:cNvSpPr>
            <a:spLocks noGrp="1"/>
          </p:cNvSpPr>
          <p:nvPr>
            <p:ph idx="1"/>
          </p:nvPr>
        </p:nvSpPr>
        <p:spPr>
          <a:xfrm>
            <a:off x="1240887" y="1621266"/>
            <a:ext cx="8229600" cy="2895600"/>
          </a:xfrm>
        </p:spPr>
        <p:txBody>
          <a:bodyPr/>
          <a:lstStyle/>
          <a:p>
            <a:pPr marL="0" indent="0">
              <a:buNone/>
            </a:pPr>
            <a:r>
              <a:rPr lang="en-US" dirty="0"/>
              <a:t>split aligned reads into different bins:</a:t>
            </a:r>
          </a:p>
          <a:p>
            <a:pPr lvl="1"/>
            <a:r>
              <a:rPr lang="en-US" dirty="0"/>
              <a:t>Nucleosome-free</a:t>
            </a:r>
          </a:p>
          <a:p>
            <a:pPr lvl="1"/>
            <a:r>
              <a:rPr lang="en-US" dirty="0" err="1"/>
              <a:t>Mononucleosome</a:t>
            </a:r>
            <a:endParaRPr lang="en-US" dirty="0"/>
          </a:p>
          <a:p>
            <a:pPr lvl="1"/>
            <a:r>
              <a:rPr lang="en-US" dirty="0" err="1"/>
              <a:t>Dinucleosome</a:t>
            </a:r>
            <a:endParaRPr lang="en-US" dirty="0"/>
          </a:p>
          <a:p>
            <a:pPr lvl="1"/>
            <a:r>
              <a:rPr lang="en-US" dirty="0" err="1"/>
              <a:t>Trinucleosome</a:t>
            </a:r>
            <a:endParaRPr lang="en-US" dirty="0"/>
          </a:p>
        </p:txBody>
      </p:sp>
      <p:sp>
        <p:nvSpPr>
          <p:cNvPr id="4" name="Rectangle 1"/>
          <p:cNvSpPr>
            <a:spLocks noChangeArrowheads="1"/>
          </p:cNvSpPr>
          <p:nvPr/>
        </p:nvSpPr>
        <p:spPr bwMode="auto">
          <a:xfrm>
            <a:off x="1676400" y="5672484"/>
            <a:ext cx="8600341" cy="8203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fontAlgn="base">
              <a:spcBef>
                <a:spcPct val="0"/>
              </a:spcBef>
              <a:spcAft>
                <a:spcPct val="0"/>
              </a:spcAft>
            </a:pPr>
            <a:r>
              <a:rPr lang="en-US" sz="2400" dirty="0" err="1">
                <a:solidFill>
                  <a:srgbClr val="444444"/>
                </a:solidFill>
                <a:cs typeface="Courier New" pitchFamily="49" charset="0"/>
              </a:rPr>
              <a:t>objs</a:t>
            </a:r>
            <a:r>
              <a:rPr lang="en-US" sz="2400" dirty="0">
                <a:solidFill>
                  <a:srgbClr val="444444"/>
                </a:solidFill>
                <a:cs typeface="Courier New" pitchFamily="49" charset="0"/>
              </a:rPr>
              <a:t> &lt;- </a:t>
            </a:r>
            <a:r>
              <a:rPr lang="en-US" sz="2400" dirty="0" err="1">
                <a:solidFill>
                  <a:srgbClr val="7030A0"/>
                </a:solidFill>
                <a:cs typeface="Courier New" pitchFamily="49" charset="0"/>
              </a:rPr>
              <a:t>splitGAlignmentsByCut</a:t>
            </a:r>
            <a:r>
              <a:rPr lang="en-US" sz="2400" dirty="0">
                <a:solidFill>
                  <a:srgbClr val="444444"/>
                </a:solidFill>
                <a:cs typeface="Courier New" pitchFamily="49" charset="0"/>
              </a:rPr>
              <a:t>(gal1, </a:t>
            </a:r>
            <a:r>
              <a:rPr lang="en-US" sz="2400" dirty="0" err="1">
                <a:solidFill>
                  <a:srgbClr val="444444"/>
                </a:solidFill>
                <a:cs typeface="Courier New" pitchFamily="49" charset="0"/>
              </a:rPr>
              <a:t>txs</a:t>
            </a:r>
            <a:r>
              <a:rPr lang="en-US" sz="2400" dirty="0">
                <a:solidFill>
                  <a:srgbClr val="444444"/>
                </a:solidFill>
                <a:cs typeface="Courier New" pitchFamily="49" charset="0"/>
              </a:rPr>
              <a:t>=</a:t>
            </a:r>
            <a:r>
              <a:rPr lang="en-US" sz="2400" dirty="0" err="1">
                <a:solidFill>
                  <a:srgbClr val="444444"/>
                </a:solidFill>
                <a:cs typeface="Courier New" pitchFamily="49" charset="0"/>
              </a:rPr>
              <a:t>txs</a:t>
            </a:r>
            <a:r>
              <a:rPr lang="en-US" sz="2400" dirty="0">
                <a:solidFill>
                  <a:srgbClr val="444444"/>
                </a:solidFill>
                <a:cs typeface="Courier New" pitchFamily="49" charset="0"/>
              </a:rPr>
              <a:t>, </a:t>
            </a:r>
          </a:p>
          <a:p>
            <a:pPr fontAlgn="base">
              <a:spcBef>
                <a:spcPct val="0"/>
              </a:spcBef>
              <a:spcAft>
                <a:spcPct val="0"/>
              </a:spcAft>
            </a:pPr>
            <a:r>
              <a:rPr lang="en-US" sz="2400" dirty="0">
                <a:solidFill>
                  <a:srgbClr val="444444"/>
                </a:solidFill>
                <a:cs typeface="Courier New" pitchFamily="49" charset="0"/>
              </a:rPr>
              <a:t>                    genome=genome, </a:t>
            </a:r>
            <a:r>
              <a:rPr lang="en-US" sz="2400" dirty="0" err="1">
                <a:solidFill>
                  <a:srgbClr val="444444"/>
                </a:solidFill>
                <a:cs typeface="Courier New" pitchFamily="49" charset="0"/>
              </a:rPr>
              <a:t>outPath</a:t>
            </a:r>
            <a:r>
              <a:rPr lang="en-US" sz="2400" dirty="0">
                <a:solidFill>
                  <a:srgbClr val="444444"/>
                </a:solidFill>
                <a:cs typeface="Courier New" pitchFamily="49" charset="0"/>
              </a:rPr>
              <a:t> = </a:t>
            </a:r>
            <a:r>
              <a:rPr lang="en-US" sz="2400" dirty="0" err="1">
                <a:solidFill>
                  <a:srgbClr val="444444"/>
                </a:solidFill>
                <a:cs typeface="Courier New" pitchFamily="49" charset="0"/>
              </a:rPr>
              <a:t>outPath</a:t>
            </a:r>
            <a:r>
              <a:rPr lang="en-US" sz="2400" dirty="0">
                <a:solidFill>
                  <a:srgbClr val="444444"/>
                </a:solidFill>
                <a:cs typeface="Courier New" pitchFamily="49" charset="0"/>
              </a:rPr>
              <a:t>)</a:t>
            </a:r>
            <a:r>
              <a:rPr lang="en-US" sz="2400" dirty="0">
                <a:cs typeface="Arial" pitchFamily="34" charset="0"/>
              </a:rPr>
              <a:t> </a:t>
            </a:r>
          </a:p>
        </p:txBody>
      </p:sp>
      <p:sp>
        <p:nvSpPr>
          <p:cNvPr id="6" name="TextBox 5"/>
          <p:cNvSpPr txBox="1"/>
          <p:nvPr/>
        </p:nvSpPr>
        <p:spPr>
          <a:xfrm>
            <a:off x="7477650" y="5059964"/>
            <a:ext cx="3594702" cy="307777"/>
          </a:xfrm>
          <a:prstGeom prst="rect">
            <a:avLst/>
          </a:prstGeom>
          <a:noFill/>
        </p:spPr>
        <p:txBody>
          <a:bodyPr wrap="none" rtlCol="0">
            <a:spAutoFit/>
          </a:bodyPr>
          <a:lstStyle/>
          <a:p>
            <a:r>
              <a:rPr lang="en-US" sz="1400" dirty="0"/>
              <a:t>Li et al. 2019. </a:t>
            </a:r>
            <a:r>
              <a:rPr lang="en-US" sz="1400" dirty="0" err="1"/>
              <a:t>doi</a:t>
            </a:r>
            <a:r>
              <a:rPr lang="en-US" sz="1400" dirty="0"/>
              <a:t>: 10.1186/s13059-019-1642-2</a:t>
            </a:r>
          </a:p>
        </p:txBody>
      </p:sp>
      <p:cxnSp>
        <p:nvCxnSpPr>
          <p:cNvPr id="7" name="Straight Connector 6"/>
          <p:cNvCxnSpPr>
            <a:cxnSpLocks/>
          </p:cNvCxnSpPr>
          <p:nvPr/>
        </p:nvCxnSpPr>
        <p:spPr>
          <a:xfrm flipV="1">
            <a:off x="823452" y="658761"/>
            <a:ext cx="0" cy="61943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45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BAE36-0873-1D47-ABBC-B2767F9286DC}"/>
              </a:ext>
            </a:extLst>
          </p:cNvPr>
          <p:cNvSpPr/>
          <p:nvPr/>
        </p:nvSpPr>
        <p:spPr>
          <a:xfrm>
            <a:off x="1209367" y="1144976"/>
            <a:ext cx="9330814" cy="2585323"/>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rPr>
              <a:t>## run program for chromosome 1 only</a:t>
            </a:r>
            <a:r>
              <a:rPr lang="en-US" dirty="0"/>
              <a:t> </a:t>
            </a:r>
          </a:p>
          <a:p>
            <a:r>
              <a:rPr lang="en-US" dirty="0" err="1"/>
              <a:t>txs</a:t>
            </a:r>
            <a:r>
              <a:rPr lang="en-US" dirty="0"/>
              <a:t> &lt;- </a:t>
            </a:r>
            <a:r>
              <a:rPr lang="en-US" dirty="0" err="1"/>
              <a:t>txs</a:t>
            </a:r>
            <a:r>
              <a:rPr lang="en-US" dirty="0"/>
              <a:t>[</a:t>
            </a:r>
            <a:r>
              <a:rPr lang="en-US" dirty="0" err="1"/>
              <a:t>seqnames</a:t>
            </a:r>
            <a:r>
              <a:rPr lang="en-US" dirty="0"/>
              <a:t>(</a:t>
            </a:r>
            <a:r>
              <a:rPr lang="en-US" dirty="0" err="1"/>
              <a:t>txs</a:t>
            </a:r>
            <a:r>
              <a:rPr lang="en-US" dirty="0"/>
              <a:t>) %</a:t>
            </a:r>
            <a:r>
              <a:rPr lang="en-US" b="1" dirty="0">
                <a:solidFill>
                  <a:srgbClr val="990000"/>
                </a:solidFill>
              </a:rPr>
              <a:t>in</a:t>
            </a:r>
            <a:r>
              <a:rPr lang="en-US" dirty="0"/>
              <a:t>% </a:t>
            </a:r>
            <a:r>
              <a:rPr lang="en-US" dirty="0">
                <a:solidFill>
                  <a:srgbClr val="DD1144"/>
                </a:solidFill>
              </a:rPr>
              <a:t>"chr1"</a:t>
            </a:r>
            <a:r>
              <a:rPr lang="en-US" dirty="0"/>
              <a:t>] </a:t>
            </a:r>
          </a:p>
          <a:p>
            <a:r>
              <a:rPr lang="en-US" dirty="0"/>
              <a:t>genome &lt;- </a:t>
            </a:r>
            <a:r>
              <a:rPr lang="en-US" dirty="0" err="1"/>
              <a:t>Hsapiens</a:t>
            </a:r>
            <a:r>
              <a:rPr lang="en-US" dirty="0"/>
              <a:t> </a:t>
            </a:r>
          </a:p>
          <a:p>
            <a:r>
              <a:rPr lang="en-US" i="1" dirty="0">
                <a:solidFill>
                  <a:srgbClr val="999988"/>
                </a:solidFill>
              </a:rPr>
              <a:t>## split the reads into </a:t>
            </a:r>
            <a:r>
              <a:rPr lang="en-US" i="1" dirty="0" err="1">
                <a:solidFill>
                  <a:srgbClr val="999988"/>
                </a:solidFill>
              </a:rPr>
              <a:t>NucleosomeFree</a:t>
            </a:r>
            <a:r>
              <a:rPr lang="en-US" i="1" dirty="0">
                <a:solidFill>
                  <a:srgbClr val="999988"/>
                </a:solidFill>
              </a:rPr>
              <a:t>, </a:t>
            </a:r>
            <a:r>
              <a:rPr lang="en-US" i="1" dirty="0" err="1">
                <a:solidFill>
                  <a:srgbClr val="999988"/>
                </a:solidFill>
              </a:rPr>
              <a:t>mononucleosome</a:t>
            </a:r>
            <a:r>
              <a:rPr lang="en-US" i="1" dirty="0">
                <a:solidFill>
                  <a:srgbClr val="999988"/>
                </a:solidFill>
              </a:rPr>
              <a:t>, </a:t>
            </a:r>
          </a:p>
          <a:p>
            <a:r>
              <a:rPr lang="en-US" i="1" dirty="0">
                <a:solidFill>
                  <a:srgbClr val="999988"/>
                </a:solidFill>
              </a:rPr>
              <a:t>## </a:t>
            </a:r>
            <a:r>
              <a:rPr lang="en-US" i="1" dirty="0" err="1">
                <a:solidFill>
                  <a:srgbClr val="999988"/>
                </a:solidFill>
              </a:rPr>
              <a:t>dinucleosome</a:t>
            </a:r>
            <a:r>
              <a:rPr lang="en-US" i="1" dirty="0">
                <a:solidFill>
                  <a:srgbClr val="999988"/>
                </a:solidFill>
              </a:rPr>
              <a:t> and </a:t>
            </a:r>
            <a:r>
              <a:rPr lang="en-US" i="1" dirty="0" err="1">
                <a:solidFill>
                  <a:srgbClr val="999988"/>
                </a:solidFill>
              </a:rPr>
              <a:t>trinucleosome</a:t>
            </a:r>
            <a:r>
              <a:rPr lang="en-US" i="1" dirty="0">
                <a:solidFill>
                  <a:srgbClr val="999988"/>
                </a:solidFill>
              </a:rPr>
              <a:t>.</a:t>
            </a:r>
            <a:r>
              <a:rPr lang="en-US" dirty="0"/>
              <a:t> </a:t>
            </a:r>
          </a:p>
          <a:p>
            <a:r>
              <a:rPr lang="en-US" i="1" dirty="0">
                <a:solidFill>
                  <a:srgbClr val="999988"/>
                </a:solidFill>
              </a:rPr>
              <a:t>## and save the binned alignments into bam files.</a:t>
            </a:r>
            <a:r>
              <a:rPr lang="en-US" dirty="0"/>
              <a:t> </a:t>
            </a:r>
          </a:p>
          <a:p>
            <a:r>
              <a:rPr lang="en-US" dirty="0" err="1"/>
              <a:t>objs</a:t>
            </a:r>
            <a:r>
              <a:rPr lang="en-US" dirty="0"/>
              <a:t> &lt;- </a:t>
            </a:r>
            <a:r>
              <a:rPr lang="en-US" dirty="0" err="1"/>
              <a:t>splitGAlignmentsByCut</a:t>
            </a:r>
            <a:r>
              <a:rPr lang="en-US" dirty="0"/>
              <a:t>(gal1, </a:t>
            </a:r>
            <a:r>
              <a:rPr lang="en-US" dirty="0" err="1"/>
              <a:t>txs</a:t>
            </a:r>
            <a:r>
              <a:rPr lang="en-US" dirty="0"/>
              <a:t>=</a:t>
            </a:r>
            <a:r>
              <a:rPr lang="en-US" dirty="0" err="1"/>
              <a:t>txs</a:t>
            </a:r>
            <a:r>
              <a:rPr lang="en-US" dirty="0"/>
              <a:t>, genome=genome, </a:t>
            </a:r>
            <a:r>
              <a:rPr lang="en-US" dirty="0" err="1"/>
              <a:t>outPath</a:t>
            </a:r>
            <a:r>
              <a:rPr lang="en-US" dirty="0"/>
              <a:t> = </a:t>
            </a:r>
            <a:r>
              <a:rPr lang="en-US" dirty="0" err="1"/>
              <a:t>outPath</a:t>
            </a:r>
            <a:r>
              <a:rPr lang="en-US" dirty="0"/>
              <a:t>) </a:t>
            </a:r>
          </a:p>
          <a:p>
            <a:r>
              <a:rPr lang="en-US" i="1" dirty="0">
                <a:solidFill>
                  <a:srgbClr val="999988"/>
                </a:solidFill>
              </a:rPr>
              <a:t>## list the files generated by </a:t>
            </a:r>
            <a:r>
              <a:rPr lang="en-US" i="1" dirty="0" err="1">
                <a:solidFill>
                  <a:srgbClr val="999988"/>
                </a:solidFill>
              </a:rPr>
              <a:t>splitGAlignmentsByCut</a:t>
            </a:r>
            <a:r>
              <a:rPr lang="en-US" i="1" dirty="0">
                <a:solidFill>
                  <a:srgbClr val="999988"/>
                </a:solidFill>
              </a:rPr>
              <a:t>.</a:t>
            </a:r>
          </a:p>
          <a:p>
            <a:r>
              <a:rPr lang="en-US" dirty="0" err="1"/>
              <a:t>dir</a:t>
            </a:r>
            <a:r>
              <a:rPr lang="en-US" dirty="0"/>
              <a:t>(</a:t>
            </a:r>
            <a:r>
              <a:rPr lang="en-US" dirty="0" err="1"/>
              <a:t>outPath</a:t>
            </a:r>
            <a:r>
              <a:rPr lang="en-US" dirty="0"/>
              <a:t>)</a:t>
            </a:r>
          </a:p>
        </p:txBody>
      </p:sp>
      <p:sp>
        <p:nvSpPr>
          <p:cNvPr id="6" name="TextBox 5">
            <a:extLst>
              <a:ext uri="{FF2B5EF4-FFF2-40B4-BE49-F238E27FC236}">
                <a16:creationId xmlns:a16="http://schemas.microsoft.com/office/drawing/2014/main" id="{FE3404C2-D2AB-2C44-A115-0A4D014953D7}"/>
              </a:ext>
            </a:extLst>
          </p:cNvPr>
          <p:cNvSpPr txBox="1"/>
          <p:nvPr/>
        </p:nvSpPr>
        <p:spPr>
          <a:xfrm>
            <a:off x="393290" y="294968"/>
            <a:ext cx="2482474" cy="954107"/>
          </a:xfrm>
          <a:prstGeom prst="rect">
            <a:avLst/>
          </a:prstGeom>
          <a:noFill/>
        </p:spPr>
        <p:txBody>
          <a:bodyPr wrap="none" rtlCol="0">
            <a:spAutoFit/>
          </a:bodyPr>
          <a:lstStyle/>
          <a:p>
            <a:r>
              <a:rPr lang="en-US" sz="2800" dirty="0">
                <a:latin typeface="Copperplate Gothic Bold" panose="020E0705020206020404" pitchFamily="34" charset="77"/>
              </a:rPr>
              <a:t>Split reads</a:t>
            </a:r>
          </a:p>
          <a:p>
            <a:endParaRPr lang="en-US" sz="2800" dirty="0">
              <a:latin typeface="Copperplate Gothic Bold" panose="020E0705020206020404" pitchFamily="34" charset="77"/>
            </a:endParaRPr>
          </a:p>
        </p:txBody>
      </p:sp>
      <p:sp>
        <p:nvSpPr>
          <p:cNvPr id="7" name="Rectangle 6">
            <a:extLst>
              <a:ext uri="{FF2B5EF4-FFF2-40B4-BE49-F238E27FC236}">
                <a16:creationId xmlns:a16="http://schemas.microsoft.com/office/drawing/2014/main" id="{10F88CA2-E630-B947-8D37-501959485ECD}"/>
              </a:ext>
            </a:extLst>
          </p:cNvPr>
          <p:cNvSpPr/>
          <p:nvPr/>
        </p:nvSpPr>
        <p:spPr>
          <a:xfrm>
            <a:off x="1209367" y="3958698"/>
            <a:ext cx="9330814" cy="1754326"/>
          </a:xfrm>
          <a:prstGeom prst="rect">
            <a:avLst/>
          </a:prstGeom>
          <a:ln>
            <a:solidFill>
              <a:schemeClr val="bg2"/>
            </a:solidFill>
          </a:ln>
        </p:spPr>
        <p:txBody>
          <a:bodyPr wrap="square">
            <a:spAutoFit/>
          </a:bodyPr>
          <a:lstStyle/>
          <a:p>
            <a:r>
              <a:rPr lang="en-US" dirty="0"/>
              <a:t>## [1] "</a:t>
            </a:r>
            <a:r>
              <a:rPr lang="en-US" dirty="0" err="1"/>
              <a:t>dinucleosome.bam</a:t>
            </a:r>
            <a:r>
              <a:rPr lang="en-US" dirty="0"/>
              <a:t>"                     "</a:t>
            </a:r>
            <a:r>
              <a:rPr lang="en-US" dirty="0" err="1"/>
              <a:t>dinucleosome.bam.bai</a:t>
            </a:r>
            <a:r>
              <a:rPr lang="en-US" dirty="0"/>
              <a:t>"       "inter1.bam" </a:t>
            </a:r>
          </a:p>
          <a:p>
            <a:r>
              <a:rPr lang="en-US" dirty="0"/>
              <a:t>## [4] "inter1.bam.bai"                             "inter2.bam"                            "inter2.bam.bai" </a:t>
            </a:r>
          </a:p>
          <a:p>
            <a:r>
              <a:rPr lang="en-US" dirty="0"/>
              <a:t>## [7] "inter3.bam"                                    "inter3.bam.bai"                     "</a:t>
            </a:r>
            <a:r>
              <a:rPr lang="en-US" dirty="0" err="1"/>
              <a:t>mononucleosome.bam</a:t>
            </a:r>
            <a:r>
              <a:rPr lang="en-US" dirty="0"/>
              <a:t>" </a:t>
            </a:r>
          </a:p>
          <a:p>
            <a:r>
              <a:rPr lang="en-US" dirty="0"/>
              <a:t>## [10] "</a:t>
            </a:r>
            <a:r>
              <a:rPr lang="en-US" dirty="0" err="1"/>
              <a:t>mononucleosome.bam.bai</a:t>
            </a:r>
            <a:r>
              <a:rPr lang="en-US" dirty="0"/>
              <a:t>"      "</a:t>
            </a:r>
            <a:r>
              <a:rPr lang="en-US" dirty="0" err="1"/>
              <a:t>NucleosomeFree.bam</a:t>
            </a:r>
            <a:r>
              <a:rPr lang="en-US" dirty="0"/>
              <a:t>"        "</a:t>
            </a:r>
            <a:r>
              <a:rPr lang="en-US" dirty="0" err="1"/>
              <a:t>NucleosomeFree.bam.bai</a:t>
            </a:r>
            <a:r>
              <a:rPr lang="en-US" dirty="0"/>
              <a:t>" </a:t>
            </a:r>
          </a:p>
          <a:p>
            <a:r>
              <a:rPr lang="en-US" dirty="0"/>
              <a:t>## [13] "</a:t>
            </a:r>
            <a:r>
              <a:rPr lang="en-US" dirty="0" err="1"/>
              <a:t>others.bam</a:t>
            </a:r>
            <a:r>
              <a:rPr lang="en-US" dirty="0"/>
              <a:t>"                                 "</a:t>
            </a:r>
            <a:r>
              <a:rPr lang="en-US" dirty="0" err="1"/>
              <a:t>others.bam.bai</a:t>
            </a:r>
            <a:r>
              <a:rPr lang="en-US" dirty="0"/>
              <a:t>"                    "</a:t>
            </a:r>
            <a:r>
              <a:rPr lang="en-US" dirty="0" err="1"/>
              <a:t>shifted.bam</a:t>
            </a:r>
            <a:r>
              <a:rPr lang="en-US" dirty="0"/>
              <a:t>" </a:t>
            </a:r>
          </a:p>
          <a:p>
            <a:r>
              <a:rPr lang="en-US" dirty="0"/>
              <a:t>## [16] "</a:t>
            </a:r>
            <a:r>
              <a:rPr lang="en-US" dirty="0" err="1"/>
              <a:t>shifted.bam.bai</a:t>
            </a:r>
            <a:r>
              <a:rPr lang="en-US" dirty="0"/>
              <a:t>"                          "</a:t>
            </a:r>
            <a:r>
              <a:rPr lang="en-US" dirty="0" err="1"/>
              <a:t>trinucleosome.bam</a:t>
            </a:r>
            <a:r>
              <a:rPr lang="en-US" dirty="0"/>
              <a:t>"            "</a:t>
            </a:r>
            <a:r>
              <a:rPr lang="en-US" dirty="0" err="1"/>
              <a:t>trinucleosome.bam.bai</a:t>
            </a:r>
            <a:r>
              <a:rPr lang="en-US" dirty="0"/>
              <a:t>"</a:t>
            </a:r>
          </a:p>
        </p:txBody>
      </p:sp>
    </p:spTree>
    <p:extLst>
      <p:ext uri="{BB962C8B-B14F-4D97-AF65-F5344CB8AC3E}">
        <p14:creationId xmlns:p14="http://schemas.microsoft.com/office/powerpoint/2010/main" val="718181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062B6D11-1084-CB48-AFB3-0C650644C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54" y="1873251"/>
            <a:ext cx="4009828" cy="46211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B7A8E489-618A-9B49-81B3-B51DD571BF99}"/>
              </a:ext>
            </a:extLst>
          </p:cNvPr>
          <p:cNvSpPr/>
          <p:nvPr/>
        </p:nvSpPr>
        <p:spPr>
          <a:xfrm>
            <a:off x="6053136" y="0"/>
            <a:ext cx="61388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377147" y="322719"/>
            <a:ext cx="10004983" cy="1325563"/>
          </a:xfrm>
        </p:spPr>
        <p:txBody>
          <a:bodyPr>
            <a:normAutofit fontScale="90000"/>
          </a:bodyPr>
          <a:lstStyle/>
          <a:p>
            <a:r>
              <a:rPr lang="en-US" sz="3600" b="1" dirty="0">
                <a:latin typeface="Copperplate Gothic Bold" panose="020E0705020206020404" pitchFamily="34" charset="77"/>
              </a:rPr>
              <a:t>  Heatmaps showing </a:t>
            </a:r>
            <a:r>
              <a:rPr lang="en-US" sz="3600" b="1" dirty="0">
                <a:solidFill>
                  <a:schemeClr val="bg1"/>
                </a:solidFill>
                <a:latin typeface="Copperplate Gothic Bold" panose="020E0705020206020404" pitchFamily="34" charset="77"/>
              </a:rPr>
              <a:t>distribution of reads </a:t>
            </a:r>
            <a:r>
              <a:rPr lang="en-US" sz="3600" b="1" dirty="0">
                <a:latin typeface="Copperplate Gothic Bold" panose="020E0705020206020404" pitchFamily="34" charset="77"/>
              </a:rPr>
              <a:t>from different bins </a:t>
            </a:r>
            <a:r>
              <a:rPr lang="en-US" sz="3600" b="1" dirty="0">
                <a:solidFill>
                  <a:schemeClr val="bg1"/>
                </a:solidFill>
                <a:latin typeface="Copperplate Gothic Bold" panose="020E0705020206020404" pitchFamily="34" charset="77"/>
              </a:rPr>
              <a:t>around TSSs</a:t>
            </a:r>
          </a:p>
        </p:txBody>
      </p:sp>
      <p:sp>
        <p:nvSpPr>
          <p:cNvPr id="13" name="TextBox 12">
            <a:extLst>
              <a:ext uri="{FF2B5EF4-FFF2-40B4-BE49-F238E27FC236}">
                <a16:creationId xmlns:a16="http://schemas.microsoft.com/office/drawing/2014/main" id="{B9F37FDB-E12E-4E41-8A51-EBBADC09C679}"/>
              </a:ext>
            </a:extLst>
          </p:cNvPr>
          <p:cNvSpPr txBox="1"/>
          <p:nvPr/>
        </p:nvSpPr>
        <p:spPr>
          <a:xfrm>
            <a:off x="2762839" y="1506022"/>
            <a:ext cx="2356104" cy="369332"/>
          </a:xfrm>
          <a:prstGeom prst="rect">
            <a:avLst/>
          </a:prstGeom>
          <a:noFill/>
        </p:spPr>
        <p:txBody>
          <a:bodyPr wrap="square" rtlCol="0">
            <a:spAutoFit/>
          </a:bodyPr>
          <a:lstStyle/>
          <a:p>
            <a:r>
              <a:rPr lang="en-US" dirty="0"/>
              <a:t>A (High quality) </a:t>
            </a:r>
          </a:p>
        </p:txBody>
      </p:sp>
      <p:sp>
        <p:nvSpPr>
          <p:cNvPr id="14" name="TextBox 13">
            <a:extLst>
              <a:ext uri="{FF2B5EF4-FFF2-40B4-BE49-F238E27FC236}">
                <a16:creationId xmlns:a16="http://schemas.microsoft.com/office/drawing/2014/main" id="{CD808194-B4F3-354E-8F1A-0099E130E75E}"/>
              </a:ext>
            </a:extLst>
          </p:cNvPr>
          <p:cNvSpPr txBox="1"/>
          <p:nvPr/>
        </p:nvSpPr>
        <p:spPr>
          <a:xfrm>
            <a:off x="7715839" y="1552122"/>
            <a:ext cx="2356104" cy="369332"/>
          </a:xfrm>
          <a:prstGeom prst="rect">
            <a:avLst/>
          </a:prstGeom>
          <a:noFill/>
        </p:spPr>
        <p:txBody>
          <a:bodyPr wrap="square" rtlCol="0">
            <a:spAutoFit/>
          </a:bodyPr>
          <a:lstStyle/>
          <a:p>
            <a:r>
              <a:rPr lang="en-US" dirty="0">
                <a:solidFill>
                  <a:schemeClr val="bg1"/>
                </a:solidFill>
              </a:rPr>
              <a:t>B (Poor quality) </a:t>
            </a:r>
          </a:p>
        </p:txBody>
      </p:sp>
      <p:pic>
        <p:nvPicPr>
          <p:cNvPr id="9" name="Graphic 8" descr="Checkmark">
            <a:extLst>
              <a:ext uri="{FF2B5EF4-FFF2-40B4-BE49-F238E27FC236}">
                <a16:creationId xmlns:a16="http://schemas.microsoft.com/office/drawing/2014/main" id="{66C61650-5078-0343-BBC2-5655B6D8B3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2395" y="1416051"/>
            <a:ext cx="457200" cy="457200"/>
          </a:xfrm>
          <a:prstGeom prst="rect">
            <a:avLst/>
          </a:prstGeom>
        </p:spPr>
      </p:pic>
      <p:pic>
        <p:nvPicPr>
          <p:cNvPr id="11" name="Graphic 10" descr="Close">
            <a:extLst>
              <a:ext uri="{FF2B5EF4-FFF2-40B4-BE49-F238E27FC236}">
                <a16:creationId xmlns:a16="http://schemas.microsoft.com/office/drawing/2014/main" id="{364C49E0-9827-D449-A7C8-3E1B109C07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738" y="1464254"/>
            <a:ext cx="457200" cy="457200"/>
          </a:xfrm>
          <a:prstGeom prst="rect">
            <a:avLst/>
          </a:prstGeom>
        </p:spPr>
      </p:pic>
      <p:sp>
        <p:nvSpPr>
          <p:cNvPr id="20" name="TextBox 19">
            <a:extLst>
              <a:ext uri="{FF2B5EF4-FFF2-40B4-BE49-F238E27FC236}">
                <a16:creationId xmlns:a16="http://schemas.microsoft.com/office/drawing/2014/main" id="{2C519594-A48C-E344-8C77-027267B18340}"/>
              </a:ext>
            </a:extLst>
          </p:cNvPr>
          <p:cNvSpPr txBox="1"/>
          <p:nvPr/>
        </p:nvSpPr>
        <p:spPr>
          <a:xfrm>
            <a:off x="4467946" y="6494402"/>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solidFill>
                  <a:schemeClr val="bg2"/>
                </a:solidFill>
              </a:rPr>
              <a:t> </a:t>
            </a:r>
            <a:r>
              <a:rPr lang="en-US" sz="1400" dirty="0" err="1">
                <a:solidFill>
                  <a:schemeClr val="bg2"/>
                </a:solidFill>
              </a:rPr>
              <a:t>doi</a:t>
            </a:r>
            <a:r>
              <a:rPr lang="en-US" sz="1400" dirty="0">
                <a:solidFill>
                  <a:schemeClr val="bg2"/>
                </a:solidFill>
              </a:rPr>
              <a:t>: 10.1186/s12864-018-4559-3</a:t>
            </a:r>
          </a:p>
        </p:txBody>
      </p:sp>
      <p:pic>
        <p:nvPicPr>
          <p:cNvPr id="15" name="Picture 2">
            <a:extLst>
              <a:ext uri="{FF2B5EF4-FFF2-40B4-BE49-F238E27FC236}">
                <a16:creationId xmlns:a16="http://schemas.microsoft.com/office/drawing/2014/main" id="{981604D9-C121-B149-865B-F5F6704085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9392" y="1881390"/>
            <a:ext cx="4159319" cy="4617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97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534B556-4F52-AE4B-A2EF-61519E552545}"/>
              </a:ext>
            </a:extLst>
          </p:cNvPr>
          <p:cNvGrpSpPr/>
          <p:nvPr/>
        </p:nvGrpSpPr>
        <p:grpSpPr>
          <a:xfrm>
            <a:off x="5210373" y="1877542"/>
            <a:ext cx="6117965" cy="3102915"/>
            <a:chOff x="4195675" y="1876106"/>
            <a:chExt cx="6117965" cy="3102915"/>
          </a:xfrm>
        </p:grpSpPr>
        <p:sp>
          <p:nvSpPr>
            <p:cNvPr id="4" name="Round Same Side Corner Rectangle 3">
              <a:extLst>
                <a:ext uri="{FF2B5EF4-FFF2-40B4-BE49-F238E27FC236}">
                  <a16:creationId xmlns:a16="http://schemas.microsoft.com/office/drawing/2014/main" id="{2CE4F1FF-8707-4E46-ACB6-91E2C5C4CB52}"/>
                </a:ext>
              </a:extLst>
            </p:cNvPr>
            <p:cNvSpPr/>
            <p:nvPr/>
          </p:nvSpPr>
          <p:spPr>
            <a:xfrm rot="5400000">
              <a:off x="8847223" y="2787317"/>
              <a:ext cx="721892" cy="1283368"/>
            </a:xfrm>
            <a:prstGeom prst="round2SameRect">
              <a:avLst>
                <a:gd name="adj1" fmla="val 18889"/>
                <a:gd name="adj2" fmla="val 0"/>
              </a:avLst>
            </a:prstGeom>
            <a:solidFill>
              <a:srgbClr val="50ACC5"/>
            </a:solidFill>
            <a:ln>
              <a:solidFill>
                <a:srgbClr val="50ACC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US" dirty="0"/>
                <a:t>Oct. 2013</a:t>
              </a:r>
            </a:p>
          </p:txBody>
        </p:sp>
        <p:sp>
          <p:nvSpPr>
            <p:cNvPr id="5" name="Rounded Rectangle 4">
              <a:extLst>
                <a:ext uri="{FF2B5EF4-FFF2-40B4-BE49-F238E27FC236}">
                  <a16:creationId xmlns:a16="http://schemas.microsoft.com/office/drawing/2014/main" id="{953A7541-8544-EB40-9447-8132EF661940}"/>
                </a:ext>
              </a:extLst>
            </p:cNvPr>
            <p:cNvSpPr/>
            <p:nvPr/>
          </p:nvSpPr>
          <p:spPr>
            <a:xfrm>
              <a:off x="7162799" y="3068053"/>
              <a:ext cx="1395663" cy="721894"/>
            </a:xfrm>
            <a:prstGeom prst="roundRect">
              <a:avLst>
                <a:gd name="adj" fmla="val 0"/>
              </a:avLst>
            </a:prstGeom>
            <a:solidFill>
              <a:srgbClr val="538DBD"/>
            </a:solidFill>
            <a:ln>
              <a:solidFill>
                <a:srgbClr val="538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Feb. 2010</a:t>
              </a:r>
            </a:p>
          </p:txBody>
        </p:sp>
        <p:sp>
          <p:nvSpPr>
            <p:cNvPr id="6" name="Rounded Rectangle 5">
              <a:extLst>
                <a:ext uri="{FF2B5EF4-FFF2-40B4-BE49-F238E27FC236}">
                  <a16:creationId xmlns:a16="http://schemas.microsoft.com/office/drawing/2014/main" id="{051F095A-58DC-FA4F-B4D3-042654BEEBAA}"/>
                </a:ext>
              </a:extLst>
            </p:cNvPr>
            <p:cNvSpPr/>
            <p:nvPr/>
          </p:nvSpPr>
          <p:spPr>
            <a:xfrm rot="16200000">
              <a:off x="4696156" y="2731166"/>
              <a:ext cx="721891" cy="1395661"/>
            </a:xfrm>
            <a:prstGeom prst="round2SameRect">
              <a:avLst/>
            </a:prstGeom>
            <a:solidFill>
              <a:srgbClr val="8066A1"/>
            </a:solidFill>
            <a:ln>
              <a:solidFill>
                <a:srgbClr val="8066A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Mar. 2008</a:t>
              </a:r>
            </a:p>
          </p:txBody>
        </p:sp>
        <p:sp>
          <p:nvSpPr>
            <p:cNvPr id="3" name="Rounded Rectangle 2">
              <a:extLst>
                <a:ext uri="{FF2B5EF4-FFF2-40B4-BE49-F238E27FC236}">
                  <a16:creationId xmlns:a16="http://schemas.microsoft.com/office/drawing/2014/main" id="{08061745-869F-2D45-B391-8C7A2BF2D75B}"/>
                </a:ext>
              </a:extLst>
            </p:cNvPr>
            <p:cNvSpPr/>
            <p:nvPr/>
          </p:nvSpPr>
          <p:spPr>
            <a:xfrm>
              <a:off x="5767136" y="3068053"/>
              <a:ext cx="1395663" cy="721894"/>
            </a:xfrm>
            <a:prstGeom prst="roundRect">
              <a:avLst>
                <a:gd name="adj" fmla="val 0"/>
              </a:avLst>
            </a:prstGeom>
            <a:solidFill>
              <a:srgbClr val="5B60AF"/>
            </a:solidFill>
            <a:ln>
              <a:solidFill>
                <a:srgbClr val="5B6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 2009</a:t>
              </a:r>
            </a:p>
          </p:txBody>
        </p:sp>
        <p:cxnSp>
          <p:nvCxnSpPr>
            <p:cNvPr id="8" name="Straight Connector 7">
              <a:extLst>
                <a:ext uri="{FF2B5EF4-FFF2-40B4-BE49-F238E27FC236}">
                  <a16:creationId xmlns:a16="http://schemas.microsoft.com/office/drawing/2014/main" id="{8002729B-8680-5048-A08B-D07250F3B18A}"/>
                </a:ext>
              </a:extLst>
            </p:cNvPr>
            <p:cNvCxnSpPr>
              <a:cxnSpLocks/>
            </p:cNvCxnSpPr>
            <p:nvPr/>
          </p:nvCxnSpPr>
          <p:spPr>
            <a:xfrm flipV="1">
              <a:off x="5102333" y="2564296"/>
              <a:ext cx="0" cy="503754"/>
            </a:xfrm>
            <a:prstGeom prst="line">
              <a:avLst/>
            </a:prstGeom>
            <a:ln w="38100" cap="sq">
              <a:solidFill>
                <a:srgbClr val="8066A1"/>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541EA6-E8A0-8E4D-9FDC-9273EE6C5ECD}"/>
                </a:ext>
              </a:extLst>
            </p:cNvPr>
            <p:cNvSpPr txBox="1"/>
            <p:nvPr/>
          </p:nvSpPr>
          <p:spPr>
            <a:xfrm>
              <a:off x="4195675" y="1876106"/>
              <a:ext cx="1813317" cy="553998"/>
            </a:xfrm>
            <a:prstGeom prst="rect">
              <a:avLst/>
            </a:prstGeom>
            <a:noFill/>
          </p:spPr>
          <p:txBody>
            <a:bodyPr wrap="none" rtlCol="0">
              <a:spAutoFit/>
            </a:bodyPr>
            <a:lstStyle/>
            <a:p>
              <a:pPr algn="ctr"/>
              <a:r>
                <a:rPr lang="en-US" sz="2000" dirty="0" err="1"/>
                <a:t>MNase</a:t>
              </a:r>
              <a:r>
                <a:rPr lang="en-US" sz="2000" dirty="0"/>
                <a:t>-seq</a:t>
              </a:r>
              <a:br>
                <a:rPr lang="en-US" dirty="0"/>
              </a:br>
              <a:r>
                <a:rPr lang="en-US" sz="1000" dirty="0" err="1"/>
                <a:t>doi</a:t>
              </a:r>
              <a:r>
                <a:rPr lang="en-US" sz="1000" dirty="0"/>
                <a:t>: 10.1016/j.cell.2008.02.022</a:t>
              </a:r>
              <a:endParaRPr lang="en-US" dirty="0"/>
            </a:p>
          </p:txBody>
        </p:sp>
        <p:cxnSp>
          <p:nvCxnSpPr>
            <p:cNvPr id="12" name="Straight Connector 11">
              <a:extLst>
                <a:ext uri="{FF2B5EF4-FFF2-40B4-BE49-F238E27FC236}">
                  <a16:creationId xmlns:a16="http://schemas.microsoft.com/office/drawing/2014/main" id="{09C5CE8C-906D-B04B-A62C-FD6165FC5075}"/>
                </a:ext>
              </a:extLst>
            </p:cNvPr>
            <p:cNvCxnSpPr>
              <a:cxnSpLocks/>
            </p:cNvCxnSpPr>
            <p:nvPr/>
          </p:nvCxnSpPr>
          <p:spPr>
            <a:xfrm flipV="1">
              <a:off x="7898543" y="2564296"/>
              <a:ext cx="0" cy="503755"/>
            </a:xfrm>
            <a:prstGeom prst="line">
              <a:avLst/>
            </a:prstGeom>
            <a:ln w="38100" cap="sq">
              <a:solidFill>
                <a:srgbClr val="538DBD"/>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69543A-FA38-3D40-9D54-47A55B1BB2CA}"/>
                </a:ext>
              </a:extLst>
            </p:cNvPr>
            <p:cNvSpPr txBox="1"/>
            <p:nvPr/>
          </p:nvSpPr>
          <p:spPr>
            <a:xfrm>
              <a:off x="7095278" y="1876106"/>
              <a:ext cx="1606530" cy="553998"/>
            </a:xfrm>
            <a:prstGeom prst="rect">
              <a:avLst/>
            </a:prstGeom>
            <a:noFill/>
          </p:spPr>
          <p:txBody>
            <a:bodyPr wrap="none" rtlCol="0">
              <a:spAutoFit/>
            </a:bodyPr>
            <a:lstStyle/>
            <a:p>
              <a:pPr algn="ctr"/>
              <a:r>
                <a:rPr lang="en-US" sz="2000" dirty="0"/>
                <a:t>DNase-seq</a:t>
              </a:r>
              <a:br>
                <a:rPr lang="en-US" dirty="0"/>
              </a:br>
              <a:r>
                <a:rPr lang="en-US" sz="1000" dirty="0" err="1"/>
                <a:t>doi</a:t>
              </a:r>
              <a:r>
                <a:rPr lang="en-US" sz="1000" dirty="0"/>
                <a:t>: 10.1101/pdb.prot5384</a:t>
              </a:r>
              <a:endParaRPr lang="en-US" dirty="0"/>
            </a:p>
          </p:txBody>
        </p:sp>
        <p:cxnSp>
          <p:nvCxnSpPr>
            <p:cNvPr id="14" name="Straight Connector 13">
              <a:extLst>
                <a:ext uri="{FF2B5EF4-FFF2-40B4-BE49-F238E27FC236}">
                  <a16:creationId xmlns:a16="http://schemas.microsoft.com/office/drawing/2014/main" id="{B1AC3F9E-493C-694B-AA54-D19B7C3A7EC7}"/>
                </a:ext>
              </a:extLst>
            </p:cNvPr>
            <p:cNvCxnSpPr>
              <a:cxnSpLocks/>
              <a:stCxn id="3" idx="2"/>
            </p:cNvCxnSpPr>
            <p:nvPr/>
          </p:nvCxnSpPr>
          <p:spPr>
            <a:xfrm>
              <a:off x="6464968" y="3789947"/>
              <a:ext cx="0" cy="502375"/>
            </a:xfrm>
            <a:prstGeom prst="line">
              <a:avLst/>
            </a:prstGeom>
            <a:ln w="38100" cap="sq">
              <a:solidFill>
                <a:srgbClr val="5B60AF"/>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E1A1AA-F7B8-7C41-942B-BC95E3DCE675}"/>
                </a:ext>
              </a:extLst>
            </p:cNvPr>
            <p:cNvSpPr txBox="1"/>
            <p:nvPr/>
          </p:nvSpPr>
          <p:spPr>
            <a:xfrm>
              <a:off x="5367866" y="4425023"/>
              <a:ext cx="2194203" cy="553998"/>
            </a:xfrm>
            <a:prstGeom prst="rect">
              <a:avLst/>
            </a:prstGeom>
            <a:noFill/>
          </p:spPr>
          <p:txBody>
            <a:bodyPr wrap="square" rtlCol="0">
              <a:spAutoFit/>
            </a:bodyPr>
            <a:lstStyle/>
            <a:p>
              <a:pPr algn="ctr"/>
              <a:r>
                <a:rPr lang="en-US" sz="2000" dirty="0"/>
                <a:t>FAIRE-seq</a:t>
              </a:r>
              <a:br>
                <a:rPr lang="en-US" dirty="0"/>
              </a:br>
              <a:r>
                <a:rPr lang="en-US" sz="1000" dirty="0" err="1"/>
                <a:t>doi</a:t>
              </a:r>
              <a:r>
                <a:rPr lang="en-US" sz="1000" dirty="0"/>
                <a:t>: 10.1016/j.ymeth.2009.03.003</a:t>
              </a:r>
              <a:endParaRPr lang="en-US" dirty="0"/>
            </a:p>
          </p:txBody>
        </p:sp>
        <p:cxnSp>
          <p:nvCxnSpPr>
            <p:cNvPr id="18" name="Straight Connector 17">
              <a:extLst>
                <a:ext uri="{FF2B5EF4-FFF2-40B4-BE49-F238E27FC236}">
                  <a16:creationId xmlns:a16="http://schemas.microsoft.com/office/drawing/2014/main" id="{75385644-7109-6448-B61B-F6E2454970AD}"/>
                </a:ext>
              </a:extLst>
            </p:cNvPr>
            <p:cNvCxnSpPr>
              <a:cxnSpLocks/>
            </p:cNvCxnSpPr>
            <p:nvPr/>
          </p:nvCxnSpPr>
          <p:spPr>
            <a:xfrm>
              <a:off x="9216539" y="3789947"/>
              <a:ext cx="0" cy="502375"/>
            </a:xfrm>
            <a:prstGeom prst="line">
              <a:avLst/>
            </a:prstGeom>
            <a:ln w="38100" cap="sq">
              <a:solidFill>
                <a:srgbClr val="50ACC5"/>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5B72CE-3B91-C942-9DF2-AFC056B24462}"/>
                </a:ext>
              </a:extLst>
            </p:cNvPr>
            <p:cNvSpPr txBox="1"/>
            <p:nvPr/>
          </p:nvSpPr>
          <p:spPr>
            <a:xfrm>
              <a:off x="8119437" y="4425023"/>
              <a:ext cx="2194203" cy="553998"/>
            </a:xfrm>
            <a:prstGeom prst="rect">
              <a:avLst/>
            </a:prstGeom>
            <a:noFill/>
          </p:spPr>
          <p:txBody>
            <a:bodyPr wrap="square" rtlCol="0">
              <a:spAutoFit/>
            </a:bodyPr>
            <a:lstStyle/>
            <a:p>
              <a:pPr algn="ctr"/>
              <a:r>
                <a:rPr lang="en-US" sz="2000" dirty="0"/>
                <a:t>ATAC-seq</a:t>
              </a:r>
              <a:br>
                <a:rPr lang="en-US" dirty="0"/>
              </a:br>
              <a:r>
                <a:rPr lang="en-US" sz="1000" dirty="0" err="1"/>
                <a:t>doi</a:t>
              </a:r>
              <a:r>
                <a:rPr lang="en-US" sz="1000" dirty="0"/>
                <a:t>: 10.1038/nmeth.2688</a:t>
              </a:r>
              <a:endParaRPr lang="en-US" dirty="0"/>
            </a:p>
          </p:txBody>
        </p:sp>
      </p:grpSp>
      <p:sp>
        <p:nvSpPr>
          <p:cNvPr id="28" name="Rectangle 27">
            <a:extLst>
              <a:ext uri="{FF2B5EF4-FFF2-40B4-BE49-F238E27FC236}">
                <a16:creationId xmlns:a16="http://schemas.microsoft.com/office/drawing/2014/main" id="{6B48B85A-5778-C647-96B6-8EFC15414983}"/>
              </a:ext>
            </a:extLst>
          </p:cNvPr>
          <p:cNvSpPr/>
          <p:nvPr/>
        </p:nvSpPr>
        <p:spPr>
          <a:xfrm>
            <a:off x="0" y="0"/>
            <a:ext cx="4134678" cy="6858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Copperplate Gothic Bold" panose="020E0705020206020404" pitchFamily="34" charset="77"/>
              </a:rPr>
              <a:t>Publish time</a:t>
            </a:r>
          </a:p>
        </p:txBody>
      </p:sp>
      <p:sp>
        <p:nvSpPr>
          <p:cNvPr id="29" name="Rectangle 28">
            <a:extLst>
              <a:ext uri="{FF2B5EF4-FFF2-40B4-BE49-F238E27FC236}">
                <a16:creationId xmlns:a16="http://schemas.microsoft.com/office/drawing/2014/main" id="{C3F2E094-0970-D44F-9D7B-7AD3881835E5}"/>
              </a:ext>
            </a:extLst>
          </p:cNvPr>
          <p:cNvSpPr/>
          <p:nvPr/>
        </p:nvSpPr>
        <p:spPr>
          <a:xfrm>
            <a:off x="4134678" y="0"/>
            <a:ext cx="194821" cy="68580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81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8E489-618A-9B49-81B3-B51DD571BF99}"/>
              </a:ext>
            </a:extLst>
          </p:cNvPr>
          <p:cNvSpPr/>
          <p:nvPr/>
        </p:nvSpPr>
        <p:spPr>
          <a:xfrm>
            <a:off x="6053136" y="0"/>
            <a:ext cx="61388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754978" y="341880"/>
            <a:ext cx="10330944" cy="1325563"/>
          </a:xfrm>
        </p:spPr>
        <p:txBody>
          <a:bodyPr>
            <a:normAutofit fontScale="90000"/>
          </a:bodyPr>
          <a:lstStyle/>
          <a:p>
            <a:r>
              <a:rPr lang="en-US" sz="3600" b="1" dirty="0">
                <a:latin typeface="Copperplate Gothic Bold" panose="020E0705020206020404" pitchFamily="34" charset="77"/>
              </a:rPr>
              <a:t>Density plots showing </a:t>
            </a:r>
            <a:r>
              <a:rPr lang="en-US" sz="3600" b="1" dirty="0">
                <a:solidFill>
                  <a:schemeClr val="bg1"/>
                </a:solidFill>
                <a:latin typeface="Copperplate Gothic Bold" panose="020E0705020206020404" pitchFamily="34" charset="77"/>
              </a:rPr>
              <a:t>distribution of      </a:t>
            </a:r>
            <a:r>
              <a:rPr lang="en-US" sz="3600" b="1" dirty="0">
                <a:latin typeface="Copperplate Gothic Bold" panose="020E0705020206020404" pitchFamily="34" charset="77"/>
              </a:rPr>
              <a:t>reads  from  different </a:t>
            </a:r>
            <a:r>
              <a:rPr lang="en-US" sz="3600" b="1" dirty="0">
                <a:solidFill>
                  <a:schemeClr val="bg1"/>
                </a:solidFill>
                <a:latin typeface="Copperplate Gothic Bold" panose="020E0705020206020404" pitchFamily="34" charset="77"/>
              </a:rPr>
              <a:t>bins around TSSs</a:t>
            </a:r>
          </a:p>
        </p:txBody>
      </p:sp>
      <p:sp>
        <p:nvSpPr>
          <p:cNvPr id="13" name="TextBox 12">
            <a:extLst>
              <a:ext uri="{FF2B5EF4-FFF2-40B4-BE49-F238E27FC236}">
                <a16:creationId xmlns:a16="http://schemas.microsoft.com/office/drawing/2014/main" id="{B9F37FDB-E12E-4E41-8A51-EBBADC09C679}"/>
              </a:ext>
            </a:extLst>
          </p:cNvPr>
          <p:cNvSpPr txBox="1"/>
          <p:nvPr/>
        </p:nvSpPr>
        <p:spPr>
          <a:xfrm>
            <a:off x="2762839" y="1506022"/>
            <a:ext cx="2356104" cy="369332"/>
          </a:xfrm>
          <a:prstGeom prst="rect">
            <a:avLst/>
          </a:prstGeom>
          <a:noFill/>
        </p:spPr>
        <p:txBody>
          <a:bodyPr wrap="square" rtlCol="0">
            <a:spAutoFit/>
          </a:bodyPr>
          <a:lstStyle/>
          <a:p>
            <a:r>
              <a:rPr lang="en-US" dirty="0"/>
              <a:t>A (High quality) </a:t>
            </a:r>
          </a:p>
        </p:txBody>
      </p:sp>
      <p:sp>
        <p:nvSpPr>
          <p:cNvPr id="14" name="TextBox 13">
            <a:extLst>
              <a:ext uri="{FF2B5EF4-FFF2-40B4-BE49-F238E27FC236}">
                <a16:creationId xmlns:a16="http://schemas.microsoft.com/office/drawing/2014/main" id="{CD808194-B4F3-354E-8F1A-0099E130E75E}"/>
              </a:ext>
            </a:extLst>
          </p:cNvPr>
          <p:cNvSpPr txBox="1"/>
          <p:nvPr/>
        </p:nvSpPr>
        <p:spPr>
          <a:xfrm>
            <a:off x="7715839" y="1552122"/>
            <a:ext cx="2356104" cy="369332"/>
          </a:xfrm>
          <a:prstGeom prst="rect">
            <a:avLst/>
          </a:prstGeom>
          <a:noFill/>
        </p:spPr>
        <p:txBody>
          <a:bodyPr wrap="square" rtlCol="0">
            <a:spAutoFit/>
          </a:bodyPr>
          <a:lstStyle/>
          <a:p>
            <a:r>
              <a:rPr lang="en-US" dirty="0">
                <a:solidFill>
                  <a:schemeClr val="bg1"/>
                </a:solidFill>
              </a:rPr>
              <a:t>B (Poor quality) </a:t>
            </a:r>
          </a:p>
        </p:txBody>
      </p:sp>
      <p:pic>
        <p:nvPicPr>
          <p:cNvPr id="9" name="Graphic 8" descr="Checkmark">
            <a:extLst>
              <a:ext uri="{FF2B5EF4-FFF2-40B4-BE49-F238E27FC236}">
                <a16:creationId xmlns:a16="http://schemas.microsoft.com/office/drawing/2014/main" id="{66C61650-5078-0343-BBC2-5655B6D8B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2395" y="1416051"/>
            <a:ext cx="457200" cy="457200"/>
          </a:xfrm>
          <a:prstGeom prst="rect">
            <a:avLst/>
          </a:prstGeom>
        </p:spPr>
      </p:pic>
      <p:pic>
        <p:nvPicPr>
          <p:cNvPr id="11" name="Graphic 10" descr="Close">
            <a:extLst>
              <a:ext uri="{FF2B5EF4-FFF2-40B4-BE49-F238E27FC236}">
                <a16:creationId xmlns:a16="http://schemas.microsoft.com/office/drawing/2014/main" id="{364C49E0-9827-D449-A7C8-3E1B109C0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2738" y="1464254"/>
            <a:ext cx="457200" cy="457200"/>
          </a:xfrm>
          <a:prstGeom prst="rect">
            <a:avLst/>
          </a:prstGeom>
        </p:spPr>
      </p:pic>
      <p:sp>
        <p:nvSpPr>
          <p:cNvPr id="20" name="TextBox 19">
            <a:extLst>
              <a:ext uri="{FF2B5EF4-FFF2-40B4-BE49-F238E27FC236}">
                <a16:creationId xmlns:a16="http://schemas.microsoft.com/office/drawing/2014/main" id="{2C519594-A48C-E344-8C77-027267B18340}"/>
              </a:ext>
            </a:extLst>
          </p:cNvPr>
          <p:cNvSpPr txBox="1"/>
          <p:nvPr/>
        </p:nvSpPr>
        <p:spPr>
          <a:xfrm>
            <a:off x="4482395" y="6381392"/>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solidFill>
                  <a:schemeClr val="bg2"/>
                </a:solidFill>
              </a:rPr>
              <a:t> </a:t>
            </a:r>
            <a:r>
              <a:rPr lang="en-US" sz="1400" dirty="0" err="1">
                <a:solidFill>
                  <a:schemeClr val="bg2"/>
                </a:solidFill>
              </a:rPr>
              <a:t>doi</a:t>
            </a:r>
            <a:r>
              <a:rPr lang="en-US" sz="1400" dirty="0">
                <a:solidFill>
                  <a:schemeClr val="bg2"/>
                </a:solidFill>
              </a:rPr>
              <a:t>: 10.1186/s12864-018-4559-3</a:t>
            </a:r>
          </a:p>
        </p:txBody>
      </p:sp>
      <p:pic>
        <p:nvPicPr>
          <p:cNvPr id="16" name="Picture 2">
            <a:extLst>
              <a:ext uri="{FF2B5EF4-FFF2-40B4-BE49-F238E27FC236}">
                <a16:creationId xmlns:a16="http://schemas.microsoft.com/office/drawing/2014/main" id="{22B87DBB-F0A3-1548-816C-CB714F59F8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081" y="2009322"/>
            <a:ext cx="4065394"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E8335A8C-5DD1-FB4E-BEA4-8B799EF1D7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3668" y="2009322"/>
            <a:ext cx="3846643"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818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7E9C73-DC62-3548-9F92-2F081A50C994}"/>
              </a:ext>
            </a:extLst>
          </p:cNvPr>
          <p:cNvSpPr/>
          <p:nvPr/>
        </p:nvSpPr>
        <p:spPr>
          <a:xfrm>
            <a:off x="1042219" y="508941"/>
            <a:ext cx="7128388" cy="2123658"/>
          </a:xfrm>
          <a:prstGeom prst="rect">
            <a:avLst/>
          </a:prstGeom>
          <a:solidFill>
            <a:schemeClr val="bg1">
              <a:lumMod val="95000"/>
            </a:schemeClr>
          </a:solidFill>
          <a:ln>
            <a:solidFill>
              <a:schemeClr val="bg2"/>
            </a:solidFill>
          </a:ln>
        </p:spPr>
        <p:txBody>
          <a:bodyPr wrap="square">
            <a:spAutoFit/>
          </a:bodyPr>
          <a:lstStyle/>
          <a:p>
            <a:r>
              <a:rPr lang="en-US" sz="1600" b="1" dirty="0">
                <a:solidFill>
                  <a:srgbClr val="990000"/>
                </a:solidFill>
              </a:rPr>
              <a:t>library</a:t>
            </a:r>
            <a:r>
              <a:rPr lang="en-US" sz="1600" dirty="0"/>
              <a:t>(</a:t>
            </a:r>
            <a:r>
              <a:rPr lang="en-US" sz="1600" dirty="0" err="1"/>
              <a:t>ChIPpeakAnno</a:t>
            </a:r>
            <a:r>
              <a:rPr lang="en-US" sz="1600" dirty="0"/>
              <a:t>)</a:t>
            </a:r>
          </a:p>
          <a:p>
            <a:r>
              <a:rPr lang="en-US" sz="1600" dirty="0" err="1"/>
              <a:t>bamfiles</a:t>
            </a:r>
            <a:r>
              <a:rPr lang="en-US" sz="1600" dirty="0"/>
              <a:t> &lt;- </a:t>
            </a:r>
            <a:r>
              <a:rPr lang="en-US" sz="1600" dirty="0" err="1"/>
              <a:t>file.path</a:t>
            </a:r>
            <a:r>
              <a:rPr lang="en-US" sz="1600" dirty="0"/>
              <a:t>(</a:t>
            </a:r>
            <a:r>
              <a:rPr lang="en-US" sz="1600" dirty="0" err="1"/>
              <a:t>outPath</a:t>
            </a:r>
            <a:r>
              <a:rPr lang="en-US" sz="1600" dirty="0"/>
              <a:t>, </a:t>
            </a:r>
          </a:p>
          <a:p>
            <a:r>
              <a:rPr lang="en-US" sz="1600" dirty="0"/>
              <a:t>                                    c(</a:t>
            </a:r>
            <a:r>
              <a:rPr lang="en-US" sz="1600" dirty="0">
                <a:solidFill>
                  <a:srgbClr val="DD1144"/>
                </a:solidFill>
              </a:rPr>
              <a:t>"</a:t>
            </a:r>
            <a:r>
              <a:rPr lang="en-US" sz="1600" dirty="0" err="1">
                <a:solidFill>
                  <a:srgbClr val="DD1144"/>
                </a:solidFill>
              </a:rPr>
              <a:t>NucleosomeFree.bam</a:t>
            </a:r>
            <a:r>
              <a:rPr lang="en-US" sz="1600" dirty="0">
                <a:solidFill>
                  <a:srgbClr val="DD1144"/>
                </a:solidFill>
              </a:rPr>
              <a:t>"</a:t>
            </a:r>
            <a:r>
              <a:rPr lang="en-US" sz="1600" dirty="0"/>
              <a:t>, </a:t>
            </a:r>
            <a:r>
              <a:rPr lang="en-US" sz="1600" dirty="0">
                <a:solidFill>
                  <a:srgbClr val="DD1144"/>
                </a:solidFill>
              </a:rPr>
              <a:t>"</a:t>
            </a:r>
            <a:r>
              <a:rPr lang="en-US" sz="1600" dirty="0" err="1">
                <a:solidFill>
                  <a:srgbClr val="DD1144"/>
                </a:solidFill>
              </a:rPr>
              <a:t>mononucleosome.bam</a:t>
            </a:r>
            <a:r>
              <a:rPr lang="en-US" sz="1600" dirty="0">
                <a:solidFill>
                  <a:srgbClr val="DD1144"/>
                </a:solidFill>
              </a:rPr>
              <a:t>"</a:t>
            </a:r>
            <a:r>
              <a:rPr lang="en-US" sz="1600" dirty="0"/>
              <a:t>,</a:t>
            </a:r>
          </a:p>
          <a:p>
            <a:r>
              <a:rPr lang="en-US" sz="1600" dirty="0">
                <a:solidFill>
                  <a:srgbClr val="DD1144"/>
                </a:solidFill>
              </a:rPr>
              <a:t>                                       "</a:t>
            </a:r>
            <a:r>
              <a:rPr lang="en-US" sz="1600" dirty="0" err="1">
                <a:solidFill>
                  <a:srgbClr val="DD1144"/>
                </a:solidFill>
              </a:rPr>
              <a:t>dinucleosome.bam</a:t>
            </a:r>
            <a:r>
              <a:rPr lang="en-US" sz="1600" dirty="0">
                <a:solidFill>
                  <a:srgbClr val="DD1144"/>
                </a:solidFill>
              </a:rPr>
              <a:t>"</a:t>
            </a:r>
            <a:r>
              <a:rPr lang="en-US" sz="1600" dirty="0"/>
              <a:t>, </a:t>
            </a:r>
            <a:r>
              <a:rPr lang="en-US" sz="1600" dirty="0">
                <a:solidFill>
                  <a:srgbClr val="DD1144"/>
                </a:solidFill>
              </a:rPr>
              <a:t>"</a:t>
            </a:r>
            <a:r>
              <a:rPr lang="en-US" sz="1600" dirty="0" err="1">
                <a:solidFill>
                  <a:srgbClr val="DD1144"/>
                </a:solidFill>
              </a:rPr>
              <a:t>trinucleosome.bam</a:t>
            </a:r>
            <a:r>
              <a:rPr lang="en-US" sz="1600" dirty="0">
                <a:solidFill>
                  <a:srgbClr val="DD1144"/>
                </a:solidFill>
              </a:rPr>
              <a:t>"</a:t>
            </a:r>
            <a:r>
              <a:rPr lang="en-US" sz="1600" dirty="0"/>
              <a:t>))</a:t>
            </a:r>
          </a:p>
          <a:p>
            <a:r>
              <a:rPr lang="en-US" sz="1600" dirty="0"/>
              <a:t>TSS &lt;- promoters(</a:t>
            </a:r>
            <a:r>
              <a:rPr lang="en-US" sz="1600" dirty="0" err="1"/>
              <a:t>txs</a:t>
            </a:r>
            <a:r>
              <a:rPr lang="en-US" sz="1600" dirty="0"/>
              <a:t>, upstream=</a:t>
            </a:r>
            <a:r>
              <a:rPr lang="en-US" sz="1600" dirty="0">
                <a:solidFill>
                  <a:srgbClr val="009999"/>
                </a:solidFill>
              </a:rPr>
              <a:t>0</a:t>
            </a:r>
            <a:r>
              <a:rPr lang="en-US" sz="1600" dirty="0"/>
              <a:t>, downstream=</a:t>
            </a:r>
            <a:r>
              <a:rPr lang="en-US" sz="1600" dirty="0">
                <a:solidFill>
                  <a:srgbClr val="009999"/>
                </a:solidFill>
              </a:rPr>
              <a:t>1</a:t>
            </a:r>
            <a:r>
              <a:rPr lang="en-US" sz="1600" dirty="0"/>
              <a:t>) </a:t>
            </a:r>
          </a:p>
          <a:p>
            <a:r>
              <a:rPr lang="en-US" sz="1600" dirty="0"/>
              <a:t>TSS &lt;- unique(TSS) </a:t>
            </a:r>
          </a:p>
          <a:p>
            <a:r>
              <a:rPr lang="en-US" sz="1600" i="1" dirty="0">
                <a:solidFill>
                  <a:srgbClr val="999988"/>
                </a:solidFill>
              </a:rPr>
              <a:t>## estimate the library size for normalization</a:t>
            </a:r>
            <a:r>
              <a:rPr lang="en-US" sz="1600" dirty="0"/>
              <a:t> </a:t>
            </a:r>
          </a:p>
          <a:p>
            <a:r>
              <a:rPr lang="en-US" sz="1600" dirty="0"/>
              <a:t>(</a:t>
            </a:r>
            <a:r>
              <a:rPr lang="en-US" sz="1600" dirty="0" err="1"/>
              <a:t>librarySize</a:t>
            </a:r>
            <a:r>
              <a:rPr lang="en-US" sz="1600" dirty="0"/>
              <a:t> &lt;- </a:t>
            </a:r>
            <a:r>
              <a:rPr lang="en-US" sz="1600" dirty="0" err="1"/>
              <a:t>estLibSize</a:t>
            </a:r>
            <a:r>
              <a:rPr lang="en-US" sz="1600" dirty="0"/>
              <a:t>(</a:t>
            </a:r>
            <a:r>
              <a:rPr lang="en-US" sz="1600" dirty="0" err="1"/>
              <a:t>bamfiles</a:t>
            </a:r>
            <a:r>
              <a:rPr lang="en-US" sz="1600" dirty="0"/>
              <a:t>))</a:t>
            </a:r>
          </a:p>
        </p:txBody>
      </p:sp>
      <p:sp>
        <p:nvSpPr>
          <p:cNvPr id="5" name="Rectangle 4">
            <a:extLst>
              <a:ext uri="{FF2B5EF4-FFF2-40B4-BE49-F238E27FC236}">
                <a16:creationId xmlns:a16="http://schemas.microsoft.com/office/drawing/2014/main" id="{9D35B36E-6C1D-2F4B-AFF5-7CDBDC01DB31}"/>
              </a:ext>
            </a:extLst>
          </p:cNvPr>
          <p:cNvSpPr/>
          <p:nvPr/>
        </p:nvSpPr>
        <p:spPr>
          <a:xfrm>
            <a:off x="1041843" y="2664486"/>
            <a:ext cx="7128763" cy="954107"/>
          </a:xfrm>
          <a:prstGeom prst="rect">
            <a:avLst/>
          </a:prstGeom>
        </p:spPr>
        <p:txBody>
          <a:bodyPr wrap="square">
            <a:spAutoFit/>
          </a:bodyPr>
          <a:lstStyle/>
          <a:p>
            <a:r>
              <a:rPr lang="en-US" sz="1400" dirty="0"/>
              <a:t>## </a:t>
            </a:r>
            <a:r>
              <a:rPr lang="en-US" sz="1400" dirty="0" err="1"/>
              <a:t>splited</a:t>
            </a:r>
            <a:r>
              <a:rPr lang="en-US" sz="1400" dirty="0"/>
              <a:t>/</a:t>
            </a:r>
            <a:r>
              <a:rPr lang="en-US" sz="1400" dirty="0" err="1"/>
              <a:t>NucleosomeFree.bam</a:t>
            </a:r>
            <a:r>
              <a:rPr lang="en-US" sz="1400" dirty="0"/>
              <a:t>         </a:t>
            </a:r>
            <a:r>
              <a:rPr lang="en-US" sz="1400" dirty="0" err="1"/>
              <a:t>splited</a:t>
            </a:r>
            <a:r>
              <a:rPr lang="en-US" sz="1400" dirty="0"/>
              <a:t>/</a:t>
            </a:r>
            <a:r>
              <a:rPr lang="en-US" sz="1400" dirty="0" err="1"/>
              <a:t>mononucleosome.bam</a:t>
            </a:r>
            <a:r>
              <a:rPr lang="en-US" sz="1400" dirty="0"/>
              <a:t> </a:t>
            </a:r>
          </a:p>
          <a:p>
            <a:r>
              <a:rPr lang="en-US" sz="1400" dirty="0"/>
              <a:t>##                                           10140                                                      3426 </a:t>
            </a:r>
          </a:p>
          <a:p>
            <a:r>
              <a:rPr lang="en-US" sz="1400" dirty="0"/>
              <a:t>##       </a:t>
            </a:r>
            <a:r>
              <a:rPr lang="en-US" sz="1400" dirty="0" err="1"/>
              <a:t>splited</a:t>
            </a:r>
            <a:r>
              <a:rPr lang="en-US" sz="1400" dirty="0"/>
              <a:t>/</a:t>
            </a:r>
            <a:r>
              <a:rPr lang="en-US" sz="1400" dirty="0" err="1"/>
              <a:t>dinucleosome.bam</a:t>
            </a:r>
            <a:r>
              <a:rPr lang="en-US" sz="1400" dirty="0"/>
              <a:t>               </a:t>
            </a:r>
            <a:r>
              <a:rPr lang="en-US" sz="1400" dirty="0" err="1"/>
              <a:t>splited</a:t>
            </a:r>
            <a:r>
              <a:rPr lang="en-US" sz="1400" dirty="0"/>
              <a:t>/</a:t>
            </a:r>
            <a:r>
              <a:rPr lang="en-US" sz="1400" dirty="0" err="1"/>
              <a:t>trinucleosome.bam</a:t>
            </a:r>
            <a:r>
              <a:rPr lang="en-US" sz="1400" dirty="0"/>
              <a:t> </a:t>
            </a:r>
          </a:p>
          <a:p>
            <a:r>
              <a:rPr lang="en-US" sz="1400" dirty="0"/>
              <a:t>##                                              2748                                                             0</a:t>
            </a:r>
          </a:p>
        </p:txBody>
      </p:sp>
      <p:sp>
        <p:nvSpPr>
          <p:cNvPr id="6" name="Rectangle 5">
            <a:extLst>
              <a:ext uri="{FF2B5EF4-FFF2-40B4-BE49-F238E27FC236}">
                <a16:creationId xmlns:a16="http://schemas.microsoft.com/office/drawing/2014/main" id="{BB879CDF-4908-0F44-BBB2-E42C455AA6FB}"/>
              </a:ext>
            </a:extLst>
          </p:cNvPr>
          <p:cNvSpPr/>
          <p:nvPr/>
        </p:nvSpPr>
        <p:spPr>
          <a:xfrm>
            <a:off x="1042218" y="3650480"/>
            <a:ext cx="7128388" cy="3046988"/>
          </a:xfrm>
          <a:prstGeom prst="rect">
            <a:avLst/>
          </a:prstGeom>
          <a:solidFill>
            <a:schemeClr val="bg1">
              <a:lumMod val="95000"/>
            </a:schemeClr>
          </a:solidFill>
          <a:ln>
            <a:solidFill>
              <a:schemeClr val="bg2"/>
            </a:solidFill>
          </a:ln>
        </p:spPr>
        <p:txBody>
          <a:bodyPr wrap="square">
            <a:spAutoFit/>
          </a:bodyPr>
          <a:lstStyle/>
          <a:p>
            <a:r>
              <a:rPr lang="en-US" sz="1600" i="1" dirty="0">
                <a:solidFill>
                  <a:srgbClr val="999988"/>
                </a:solidFill>
              </a:rPr>
              <a:t>## calculate the signals around TSSs.</a:t>
            </a:r>
            <a:r>
              <a:rPr lang="en-US" sz="1600" dirty="0"/>
              <a:t> </a:t>
            </a:r>
          </a:p>
          <a:p>
            <a:r>
              <a:rPr lang="en-US" sz="1600" dirty="0"/>
              <a:t>NTILE &lt;- </a:t>
            </a:r>
            <a:r>
              <a:rPr lang="en-US" sz="1600" dirty="0">
                <a:solidFill>
                  <a:srgbClr val="009999"/>
                </a:solidFill>
              </a:rPr>
              <a:t>101</a:t>
            </a:r>
            <a:r>
              <a:rPr lang="en-US" sz="1600" dirty="0"/>
              <a:t> </a:t>
            </a:r>
          </a:p>
          <a:p>
            <a:r>
              <a:rPr lang="en-US" sz="1600" dirty="0" err="1"/>
              <a:t>dws</a:t>
            </a:r>
            <a:r>
              <a:rPr lang="en-US" sz="1600" dirty="0"/>
              <a:t> &lt;- ups &lt;- </a:t>
            </a:r>
            <a:r>
              <a:rPr lang="en-US" sz="1600" dirty="0">
                <a:solidFill>
                  <a:srgbClr val="009999"/>
                </a:solidFill>
              </a:rPr>
              <a:t>1010</a:t>
            </a:r>
            <a:r>
              <a:rPr lang="en-US" sz="1600" dirty="0"/>
              <a:t> </a:t>
            </a:r>
          </a:p>
          <a:p>
            <a:r>
              <a:rPr lang="en-US" sz="1600" dirty="0"/>
              <a:t>sigs &lt;- </a:t>
            </a:r>
            <a:r>
              <a:rPr lang="en-US" sz="1600" dirty="0" err="1"/>
              <a:t>enrichedFragments</a:t>
            </a:r>
            <a:r>
              <a:rPr lang="en-US" sz="1600" dirty="0"/>
              <a:t>(gal=</a:t>
            </a:r>
            <a:r>
              <a:rPr lang="en-US" sz="1600" dirty="0" err="1"/>
              <a:t>objs</a:t>
            </a:r>
            <a:r>
              <a:rPr lang="en-US" sz="1600" dirty="0"/>
              <a:t>[c(</a:t>
            </a:r>
            <a:r>
              <a:rPr lang="en-US" sz="1600" dirty="0">
                <a:solidFill>
                  <a:srgbClr val="DD1144"/>
                </a:solidFill>
              </a:rPr>
              <a:t>"</a:t>
            </a:r>
            <a:r>
              <a:rPr lang="en-US" sz="1600" dirty="0" err="1">
                <a:solidFill>
                  <a:srgbClr val="DD1144"/>
                </a:solidFill>
              </a:rPr>
              <a:t>NucleosomeFree</a:t>
            </a:r>
            <a:r>
              <a:rPr lang="en-US" sz="1600" dirty="0">
                <a:solidFill>
                  <a:srgbClr val="DD1144"/>
                </a:solidFill>
              </a:rPr>
              <a:t>"</a:t>
            </a:r>
            <a:r>
              <a:rPr lang="en-US" sz="1600" dirty="0"/>
              <a:t>, </a:t>
            </a:r>
            <a:r>
              <a:rPr lang="en-US" sz="1600" dirty="0">
                <a:solidFill>
                  <a:srgbClr val="DD1144"/>
                </a:solidFill>
              </a:rPr>
              <a:t>"</a:t>
            </a:r>
            <a:r>
              <a:rPr lang="en-US" sz="1600" dirty="0" err="1">
                <a:solidFill>
                  <a:srgbClr val="DD1144"/>
                </a:solidFill>
              </a:rPr>
              <a:t>mononucleosome</a:t>
            </a:r>
            <a:r>
              <a:rPr lang="en-US" sz="1600" dirty="0">
                <a:solidFill>
                  <a:srgbClr val="DD1144"/>
                </a:solidFill>
              </a:rPr>
              <a:t>"</a:t>
            </a:r>
            <a:r>
              <a:rPr lang="en-US" sz="1600" dirty="0"/>
              <a:t>,</a:t>
            </a:r>
          </a:p>
          <a:p>
            <a:r>
              <a:rPr lang="en-US" sz="1600" dirty="0"/>
              <a:t>                                                                   </a:t>
            </a:r>
            <a:r>
              <a:rPr lang="en-US" sz="1600" dirty="0">
                <a:solidFill>
                  <a:srgbClr val="DD1144"/>
                </a:solidFill>
              </a:rPr>
              <a:t>"</a:t>
            </a:r>
            <a:r>
              <a:rPr lang="en-US" sz="1600" dirty="0" err="1">
                <a:solidFill>
                  <a:srgbClr val="DD1144"/>
                </a:solidFill>
              </a:rPr>
              <a:t>dinucleosome</a:t>
            </a:r>
            <a:r>
              <a:rPr lang="en-US" sz="1600" dirty="0">
                <a:solidFill>
                  <a:srgbClr val="DD1144"/>
                </a:solidFill>
              </a:rPr>
              <a:t>"</a:t>
            </a:r>
            <a:r>
              <a:rPr lang="en-US" sz="1600" dirty="0"/>
              <a:t>, </a:t>
            </a:r>
            <a:r>
              <a:rPr lang="en-US" sz="1600" dirty="0">
                <a:solidFill>
                  <a:srgbClr val="DD1144"/>
                </a:solidFill>
              </a:rPr>
              <a:t>"</a:t>
            </a:r>
            <a:r>
              <a:rPr lang="en-US" sz="1600" dirty="0" err="1">
                <a:solidFill>
                  <a:srgbClr val="DD1144"/>
                </a:solidFill>
              </a:rPr>
              <a:t>trinucleosome</a:t>
            </a:r>
            <a:r>
              <a:rPr lang="en-US" sz="1600" dirty="0">
                <a:solidFill>
                  <a:srgbClr val="DD1144"/>
                </a:solidFill>
              </a:rPr>
              <a:t>"</a:t>
            </a:r>
            <a:r>
              <a:rPr lang="en-US" sz="1600" dirty="0"/>
              <a:t>)], </a:t>
            </a:r>
          </a:p>
          <a:p>
            <a:r>
              <a:rPr lang="en-US" sz="1600" dirty="0"/>
              <a:t>                                                TSS=TSS, </a:t>
            </a:r>
            <a:r>
              <a:rPr lang="en-US" sz="1600" dirty="0" err="1"/>
              <a:t>librarySize</a:t>
            </a:r>
            <a:r>
              <a:rPr lang="en-US" sz="1600" dirty="0"/>
              <a:t>=</a:t>
            </a:r>
            <a:r>
              <a:rPr lang="en-US" sz="1600" dirty="0" err="1"/>
              <a:t>librarySize</a:t>
            </a:r>
            <a:r>
              <a:rPr lang="en-US" sz="1600" dirty="0"/>
              <a:t>, </a:t>
            </a:r>
            <a:r>
              <a:rPr lang="en-US" sz="1600" dirty="0" err="1"/>
              <a:t>seqlev</a:t>
            </a:r>
            <a:r>
              <a:rPr lang="en-US" sz="1600" dirty="0"/>
              <a:t>=</a:t>
            </a:r>
            <a:r>
              <a:rPr lang="en-US" sz="1600" dirty="0" err="1"/>
              <a:t>seqlev</a:t>
            </a:r>
            <a:r>
              <a:rPr lang="en-US" sz="1600" dirty="0"/>
              <a:t>,</a:t>
            </a:r>
          </a:p>
          <a:p>
            <a:r>
              <a:rPr lang="en-US" sz="1600" dirty="0"/>
              <a:t>                                                </a:t>
            </a:r>
            <a:r>
              <a:rPr lang="en-US" sz="1600" dirty="0" err="1"/>
              <a:t>TSS.filter</a:t>
            </a:r>
            <a:r>
              <a:rPr lang="en-US" sz="1600" dirty="0"/>
              <a:t>=</a:t>
            </a:r>
            <a:r>
              <a:rPr lang="en-US" sz="1600" dirty="0">
                <a:solidFill>
                  <a:srgbClr val="009999"/>
                </a:solidFill>
              </a:rPr>
              <a:t>0.5</a:t>
            </a:r>
            <a:r>
              <a:rPr lang="en-US" sz="1600" dirty="0"/>
              <a:t>, </a:t>
            </a:r>
            <a:r>
              <a:rPr lang="en-US" sz="1600" dirty="0" err="1"/>
              <a:t>n.tile</a:t>
            </a:r>
            <a:r>
              <a:rPr lang="en-US" sz="1600" dirty="0"/>
              <a:t> = NTILE,</a:t>
            </a:r>
          </a:p>
          <a:p>
            <a:r>
              <a:rPr lang="en-US" sz="1600" dirty="0"/>
              <a:t>                                                upstream = ups, downstream = </a:t>
            </a:r>
            <a:r>
              <a:rPr lang="en-US" sz="1600" dirty="0" err="1"/>
              <a:t>dws</a:t>
            </a:r>
            <a:r>
              <a:rPr lang="en-US" sz="1600" dirty="0"/>
              <a:t>) </a:t>
            </a:r>
          </a:p>
          <a:p>
            <a:r>
              <a:rPr lang="en-US" sz="1600" i="1" dirty="0">
                <a:solidFill>
                  <a:srgbClr val="999988"/>
                </a:solidFill>
              </a:rPr>
              <a:t>## log2 transformed signals</a:t>
            </a:r>
            <a:r>
              <a:rPr lang="en-US" sz="1600" dirty="0"/>
              <a:t> </a:t>
            </a:r>
          </a:p>
          <a:p>
            <a:r>
              <a:rPr lang="en-US" sz="1600" dirty="0"/>
              <a:t>sigs.log2 &lt;- </a:t>
            </a:r>
            <a:r>
              <a:rPr lang="en-US" sz="1600" dirty="0" err="1"/>
              <a:t>lapply</a:t>
            </a:r>
            <a:r>
              <a:rPr lang="en-US" sz="1600" dirty="0"/>
              <a:t>(sigs, </a:t>
            </a:r>
            <a:r>
              <a:rPr lang="en-US" sz="1600" b="1" dirty="0">
                <a:solidFill>
                  <a:srgbClr val="990000"/>
                </a:solidFill>
              </a:rPr>
              <a:t>function</a:t>
            </a:r>
            <a:r>
              <a:rPr lang="en-US" sz="1600" dirty="0"/>
              <a:t>(.</a:t>
            </a:r>
            <a:r>
              <a:rPr lang="en-US" sz="1600" dirty="0" err="1"/>
              <a:t>ele</a:t>
            </a:r>
            <a:r>
              <a:rPr lang="en-US" sz="1600" dirty="0"/>
              <a:t>) log2(.ele+</a:t>
            </a:r>
            <a:r>
              <a:rPr lang="en-US" sz="1600" dirty="0">
                <a:solidFill>
                  <a:srgbClr val="009999"/>
                </a:solidFill>
              </a:rPr>
              <a:t>1</a:t>
            </a:r>
            <a:r>
              <a:rPr lang="en-US" sz="1600" dirty="0"/>
              <a:t>)) </a:t>
            </a:r>
          </a:p>
          <a:p>
            <a:r>
              <a:rPr lang="en-US" sz="1600" dirty="0" err="1"/>
              <a:t>featureAlignedHeatmap</a:t>
            </a:r>
            <a:r>
              <a:rPr lang="en-US" sz="1600" dirty="0"/>
              <a:t>(sigs.log2, </a:t>
            </a:r>
            <a:r>
              <a:rPr lang="en-US" sz="1600" dirty="0" err="1"/>
              <a:t>reCenterPeaks</a:t>
            </a:r>
            <a:r>
              <a:rPr lang="en-US" sz="1600" dirty="0"/>
              <a:t>(TSS, width=</a:t>
            </a:r>
            <a:r>
              <a:rPr lang="en-US" sz="1600" dirty="0" err="1"/>
              <a:t>ups+dws</a:t>
            </a:r>
            <a:r>
              <a:rPr lang="en-US" sz="1600" dirty="0"/>
              <a:t>), </a:t>
            </a:r>
          </a:p>
          <a:p>
            <a:r>
              <a:rPr lang="en-US" sz="1600" dirty="0"/>
              <a:t>                                            </a:t>
            </a:r>
            <a:r>
              <a:rPr lang="en-US" sz="1600" dirty="0" err="1"/>
              <a:t>zeroAt</a:t>
            </a:r>
            <a:r>
              <a:rPr lang="en-US" sz="1600" dirty="0"/>
              <a:t>=</a:t>
            </a:r>
            <a:r>
              <a:rPr lang="en-US" sz="1600" dirty="0">
                <a:solidFill>
                  <a:srgbClr val="009999"/>
                </a:solidFill>
              </a:rPr>
              <a:t>.5</a:t>
            </a:r>
            <a:r>
              <a:rPr lang="en-US" sz="1600" dirty="0"/>
              <a:t>, </a:t>
            </a:r>
            <a:r>
              <a:rPr lang="en-US" sz="1600" dirty="0" err="1"/>
              <a:t>n.tile</a:t>
            </a:r>
            <a:r>
              <a:rPr lang="en-US" sz="1600" dirty="0"/>
              <a:t>=NTILE)</a:t>
            </a:r>
            <a:r>
              <a:rPr lang="en-US" sz="1600" i="1" dirty="0">
                <a:solidFill>
                  <a:srgbClr val="999988"/>
                </a:solidFill>
              </a:rPr>
              <a:t> #plot heatmap</a:t>
            </a:r>
            <a:r>
              <a:rPr lang="en-US" sz="1600" dirty="0"/>
              <a:t> </a:t>
            </a:r>
          </a:p>
        </p:txBody>
      </p:sp>
      <p:pic>
        <p:nvPicPr>
          <p:cNvPr id="7" name="Picture 6">
            <a:extLst>
              <a:ext uri="{FF2B5EF4-FFF2-40B4-BE49-F238E27FC236}">
                <a16:creationId xmlns:a16="http://schemas.microsoft.com/office/drawing/2014/main" id="{BA61C58E-1DE7-7B4A-B926-056B49F8A79F}"/>
              </a:ext>
            </a:extLst>
          </p:cNvPr>
          <p:cNvPicPr>
            <a:picLocks noChangeAspect="1"/>
          </p:cNvPicPr>
          <p:nvPr/>
        </p:nvPicPr>
        <p:blipFill>
          <a:blip r:embed="rId3"/>
          <a:stretch>
            <a:fillRect/>
          </a:stretch>
        </p:blipFill>
        <p:spPr>
          <a:xfrm>
            <a:off x="8426245" y="1924676"/>
            <a:ext cx="3677265" cy="3677265"/>
          </a:xfrm>
          <a:prstGeom prst="rect">
            <a:avLst/>
          </a:prstGeom>
        </p:spPr>
      </p:pic>
      <p:sp>
        <p:nvSpPr>
          <p:cNvPr id="8" name="Rectangle 7">
            <a:extLst>
              <a:ext uri="{FF2B5EF4-FFF2-40B4-BE49-F238E27FC236}">
                <a16:creationId xmlns:a16="http://schemas.microsoft.com/office/drawing/2014/main" id="{65E63BC0-12B4-EE4F-BA0A-A67D63F12661}"/>
              </a:ext>
            </a:extLst>
          </p:cNvPr>
          <p:cNvSpPr/>
          <p:nvPr/>
        </p:nvSpPr>
        <p:spPr>
          <a:xfrm>
            <a:off x="688258" y="0"/>
            <a:ext cx="8287846" cy="584775"/>
          </a:xfrm>
          <a:prstGeom prst="rect">
            <a:avLst/>
          </a:prstGeom>
        </p:spPr>
        <p:txBody>
          <a:bodyPr wrap="none">
            <a:spAutoFit/>
          </a:bodyPr>
          <a:lstStyle/>
          <a:p>
            <a:r>
              <a:rPr lang="en-US" sz="3200" dirty="0">
                <a:solidFill>
                  <a:srgbClr val="00B0F0"/>
                </a:solidFill>
                <a:latin typeface="Copperplate Gothic Bold" panose="020E0705020206020404" pitchFamily="34" charset="77"/>
              </a:rPr>
              <a:t>Heatmap</a:t>
            </a:r>
            <a:r>
              <a:rPr lang="en-US" sz="3200" dirty="0">
                <a:solidFill>
                  <a:srgbClr val="333333"/>
                </a:solidFill>
                <a:latin typeface="Copperplate Gothic Bold" panose="020E0705020206020404" pitchFamily="34" charset="77"/>
              </a:rPr>
              <a:t> for nucleosome positions</a:t>
            </a:r>
            <a:endParaRPr lang="en-US" sz="3200" b="0" i="0" dirty="0">
              <a:solidFill>
                <a:srgbClr val="333333"/>
              </a:solidFill>
              <a:effectLst/>
              <a:latin typeface="Copperplate Gothic Bold" panose="020E0705020206020404" pitchFamily="34" charset="77"/>
            </a:endParaRPr>
          </a:p>
        </p:txBody>
      </p:sp>
    </p:spTree>
    <p:extLst>
      <p:ext uri="{BB962C8B-B14F-4D97-AF65-F5344CB8AC3E}">
        <p14:creationId xmlns:p14="http://schemas.microsoft.com/office/powerpoint/2010/main" val="4219177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C770B6-B2FF-B049-8A45-207C925A96A6}"/>
              </a:ext>
            </a:extLst>
          </p:cNvPr>
          <p:cNvSpPr/>
          <p:nvPr/>
        </p:nvSpPr>
        <p:spPr>
          <a:xfrm>
            <a:off x="1199536" y="951650"/>
            <a:ext cx="10412362" cy="2585323"/>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rPr>
              <a:t>## get signals normalized for nucleosome-free and nucleosome-bound regions.</a:t>
            </a:r>
            <a:r>
              <a:rPr lang="en-US" dirty="0"/>
              <a:t> </a:t>
            </a:r>
          </a:p>
          <a:p>
            <a:r>
              <a:rPr lang="en-US" dirty="0"/>
              <a:t>out &lt;- </a:t>
            </a:r>
            <a:r>
              <a:rPr lang="en-US" dirty="0" err="1"/>
              <a:t>featureAlignedDistribution</a:t>
            </a:r>
            <a:r>
              <a:rPr lang="en-US" dirty="0"/>
              <a:t>(sigs, </a:t>
            </a:r>
            <a:r>
              <a:rPr lang="en-US" dirty="0" err="1"/>
              <a:t>reCenterPeaks</a:t>
            </a:r>
            <a:r>
              <a:rPr lang="en-US" dirty="0"/>
              <a:t>(TSS, width=</a:t>
            </a:r>
            <a:r>
              <a:rPr lang="en-US" dirty="0" err="1"/>
              <a:t>ups+dws</a:t>
            </a:r>
            <a:r>
              <a:rPr lang="en-US" dirty="0"/>
              <a:t>), </a:t>
            </a:r>
          </a:p>
          <a:p>
            <a:r>
              <a:rPr lang="en-US" dirty="0"/>
              <a:t>                                                            </a:t>
            </a:r>
            <a:r>
              <a:rPr lang="en-US" dirty="0" err="1"/>
              <a:t>zeroAt</a:t>
            </a:r>
            <a:r>
              <a:rPr lang="en-US" dirty="0"/>
              <a:t>=</a:t>
            </a:r>
            <a:r>
              <a:rPr lang="en-US" dirty="0">
                <a:solidFill>
                  <a:srgbClr val="009999"/>
                </a:solidFill>
              </a:rPr>
              <a:t>.5</a:t>
            </a:r>
            <a:r>
              <a:rPr lang="en-US" dirty="0"/>
              <a:t>, </a:t>
            </a:r>
            <a:r>
              <a:rPr lang="en-US" dirty="0" err="1"/>
              <a:t>n.tile</a:t>
            </a:r>
            <a:r>
              <a:rPr lang="en-US" dirty="0"/>
              <a:t>=NTILE, type=</a:t>
            </a:r>
            <a:r>
              <a:rPr lang="en-US" dirty="0">
                <a:solidFill>
                  <a:srgbClr val="DD1144"/>
                </a:solidFill>
              </a:rPr>
              <a:t>"l"</a:t>
            </a:r>
            <a:r>
              <a:rPr lang="en-US" dirty="0"/>
              <a:t>, </a:t>
            </a:r>
            <a:r>
              <a:rPr lang="en-US" dirty="0" err="1"/>
              <a:t>ylab</a:t>
            </a:r>
            <a:r>
              <a:rPr lang="en-US" dirty="0"/>
              <a:t>=</a:t>
            </a:r>
            <a:r>
              <a:rPr lang="en-US" dirty="0">
                <a:solidFill>
                  <a:srgbClr val="DD1144"/>
                </a:solidFill>
              </a:rPr>
              <a:t>"Averaged coverage"</a:t>
            </a:r>
            <a:r>
              <a:rPr lang="en-US" dirty="0"/>
              <a:t>)</a:t>
            </a:r>
          </a:p>
          <a:p>
            <a:r>
              <a:rPr lang="en-US" i="1" dirty="0">
                <a:solidFill>
                  <a:srgbClr val="999988"/>
                </a:solidFill>
              </a:rPr>
              <a:t>## rescale the nucleosome-free and nucleosome signals to 0~1</a:t>
            </a:r>
            <a:r>
              <a:rPr lang="en-US" dirty="0"/>
              <a:t> </a:t>
            </a:r>
          </a:p>
          <a:p>
            <a:r>
              <a:rPr lang="en-US" dirty="0"/>
              <a:t>range01 &lt;- </a:t>
            </a:r>
            <a:r>
              <a:rPr lang="en-US" b="1" dirty="0">
                <a:solidFill>
                  <a:srgbClr val="990000"/>
                </a:solidFill>
              </a:rPr>
              <a:t>function</a:t>
            </a:r>
            <a:r>
              <a:rPr lang="en-US" dirty="0"/>
              <a:t>(x){(x-min(x))/(max(x)-min(x))} </a:t>
            </a:r>
          </a:p>
          <a:p>
            <a:r>
              <a:rPr lang="en-US" dirty="0"/>
              <a:t>out &lt;- apply(out, </a:t>
            </a:r>
            <a:r>
              <a:rPr lang="en-US" dirty="0">
                <a:solidFill>
                  <a:srgbClr val="009999"/>
                </a:solidFill>
              </a:rPr>
              <a:t>2</a:t>
            </a:r>
            <a:r>
              <a:rPr lang="en-US" dirty="0"/>
              <a:t>, range01)</a:t>
            </a:r>
          </a:p>
          <a:p>
            <a:r>
              <a:rPr lang="en-US" dirty="0" err="1"/>
              <a:t>matplot</a:t>
            </a:r>
            <a:r>
              <a:rPr lang="en-US" dirty="0"/>
              <a:t>(out, type=</a:t>
            </a:r>
            <a:r>
              <a:rPr lang="en-US" dirty="0">
                <a:solidFill>
                  <a:srgbClr val="DD1144"/>
                </a:solidFill>
              </a:rPr>
              <a:t>"l"</a:t>
            </a:r>
            <a:r>
              <a:rPr lang="en-US" dirty="0"/>
              <a:t>, </a:t>
            </a:r>
            <a:r>
              <a:rPr lang="en-US" dirty="0" err="1"/>
              <a:t>xaxt</a:t>
            </a:r>
            <a:r>
              <a:rPr lang="en-US" dirty="0"/>
              <a:t>=</a:t>
            </a:r>
            <a:r>
              <a:rPr lang="en-US" dirty="0">
                <a:solidFill>
                  <a:srgbClr val="DD1144"/>
                </a:solidFill>
              </a:rPr>
              <a:t>"n"</a:t>
            </a:r>
            <a:r>
              <a:rPr lang="en-US" dirty="0"/>
              <a:t>, </a:t>
            </a:r>
            <a:r>
              <a:rPr lang="en-US" dirty="0" err="1"/>
              <a:t>xlab</a:t>
            </a:r>
            <a:r>
              <a:rPr lang="en-US" dirty="0"/>
              <a:t>=</a:t>
            </a:r>
            <a:r>
              <a:rPr lang="en-US" dirty="0">
                <a:solidFill>
                  <a:srgbClr val="DD1144"/>
                </a:solidFill>
              </a:rPr>
              <a:t>"Position (bp)"</a:t>
            </a:r>
            <a:r>
              <a:rPr lang="en-US" dirty="0"/>
              <a:t>, </a:t>
            </a:r>
            <a:r>
              <a:rPr lang="en-US" dirty="0" err="1"/>
              <a:t>ylab</a:t>
            </a:r>
            <a:r>
              <a:rPr lang="en-US" dirty="0"/>
              <a:t>=</a:t>
            </a:r>
            <a:r>
              <a:rPr lang="en-US" dirty="0">
                <a:solidFill>
                  <a:srgbClr val="DD1144"/>
                </a:solidFill>
              </a:rPr>
              <a:t>"Fraction of signal"</a:t>
            </a:r>
            <a:r>
              <a:rPr lang="en-US" dirty="0"/>
              <a:t>)</a:t>
            </a:r>
          </a:p>
          <a:p>
            <a:r>
              <a:rPr lang="en-US" dirty="0"/>
              <a:t>               axis(</a:t>
            </a:r>
            <a:r>
              <a:rPr lang="en-US" dirty="0">
                <a:solidFill>
                  <a:srgbClr val="009999"/>
                </a:solidFill>
              </a:rPr>
              <a:t>1</a:t>
            </a:r>
            <a:r>
              <a:rPr lang="en-US" dirty="0"/>
              <a:t>, at=seq(</a:t>
            </a:r>
            <a:r>
              <a:rPr lang="en-US" dirty="0">
                <a:solidFill>
                  <a:srgbClr val="009999"/>
                </a:solidFill>
              </a:rPr>
              <a:t>0</a:t>
            </a:r>
            <a:r>
              <a:rPr lang="en-US" dirty="0"/>
              <a:t>, </a:t>
            </a:r>
            <a:r>
              <a:rPr lang="en-US" dirty="0">
                <a:solidFill>
                  <a:srgbClr val="009999"/>
                </a:solidFill>
              </a:rPr>
              <a:t>100</a:t>
            </a:r>
            <a:r>
              <a:rPr lang="en-US" dirty="0"/>
              <a:t>, by=</a:t>
            </a:r>
            <a:r>
              <a:rPr lang="en-US" dirty="0">
                <a:solidFill>
                  <a:srgbClr val="009999"/>
                </a:solidFill>
              </a:rPr>
              <a:t>10</a:t>
            </a:r>
            <a:r>
              <a:rPr lang="en-US" dirty="0"/>
              <a:t>)+</a:t>
            </a:r>
            <a:r>
              <a:rPr lang="en-US" dirty="0">
                <a:solidFill>
                  <a:srgbClr val="009999"/>
                </a:solidFill>
              </a:rPr>
              <a:t>1</a:t>
            </a:r>
            <a:r>
              <a:rPr lang="en-US" dirty="0"/>
              <a:t>, labels=c(</a:t>
            </a:r>
            <a:r>
              <a:rPr lang="en-US" dirty="0">
                <a:solidFill>
                  <a:srgbClr val="DD1144"/>
                </a:solidFill>
              </a:rPr>
              <a:t>"-1K"</a:t>
            </a:r>
            <a:r>
              <a:rPr lang="en-US" dirty="0"/>
              <a:t>, seq(-</a:t>
            </a:r>
            <a:r>
              <a:rPr lang="en-US" dirty="0">
                <a:solidFill>
                  <a:srgbClr val="009999"/>
                </a:solidFill>
              </a:rPr>
              <a:t>800</a:t>
            </a:r>
            <a:r>
              <a:rPr lang="en-US" dirty="0"/>
              <a:t>, </a:t>
            </a:r>
            <a:r>
              <a:rPr lang="en-US" dirty="0">
                <a:solidFill>
                  <a:srgbClr val="009999"/>
                </a:solidFill>
              </a:rPr>
              <a:t>800</a:t>
            </a:r>
            <a:r>
              <a:rPr lang="en-US" dirty="0"/>
              <a:t>, by=</a:t>
            </a:r>
            <a:r>
              <a:rPr lang="en-US" dirty="0">
                <a:solidFill>
                  <a:srgbClr val="009999"/>
                </a:solidFill>
              </a:rPr>
              <a:t>200</a:t>
            </a:r>
            <a:r>
              <a:rPr lang="en-US" dirty="0"/>
              <a:t>), </a:t>
            </a:r>
            <a:r>
              <a:rPr lang="en-US" dirty="0">
                <a:solidFill>
                  <a:srgbClr val="DD1144"/>
                </a:solidFill>
              </a:rPr>
              <a:t>"1K"</a:t>
            </a:r>
            <a:r>
              <a:rPr lang="en-US" dirty="0"/>
              <a:t>), las=</a:t>
            </a:r>
            <a:r>
              <a:rPr lang="en-US" dirty="0">
                <a:solidFill>
                  <a:srgbClr val="009999"/>
                </a:solidFill>
              </a:rPr>
              <a:t>2</a:t>
            </a:r>
            <a:r>
              <a:rPr lang="en-US" dirty="0"/>
              <a:t>)</a:t>
            </a:r>
          </a:p>
          <a:p>
            <a:r>
              <a:rPr lang="en-US" dirty="0" err="1"/>
              <a:t>abline</a:t>
            </a:r>
            <a:r>
              <a:rPr lang="en-US" dirty="0"/>
              <a:t>(v=seq(</a:t>
            </a:r>
            <a:r>
              <a:rPr lang="en-US" dirty="0">
                <a:solidFill>
                  <a:srgbClr val="009999"/>
                </a:solidFill>
              </a:rPr>
              <a:t>0</a:t>
            </a:r>
            <a:r>
              <a:rPr lang="en-US" dirty="0"/>
              <a:t>, </a:t>
            </a:r>
            <a:r>
              <a:rPr lang="en-US" dirty="0">
                <a:solidFill>
                  <a:srgbClr val="009999"/>
                </a:solidFill>
              </a:rPr>
              <a:t>100</a:t>
            </a:r>
            <a:r>
              <a:rPr lang="en-US" dirty="0"/>
              <a:t>, by=</a:t>
            </a:r>
            <a:r>
              <a:rPr lang="en-US" dirty="0">
                <a:solidFill>
                  <a:srgbClr val="009999"/>
                </a:solidFill>
              </a:rPr>
              <a:t>10</a:t>
            </a:r>
            <a:r>
              <a:rPr lang="en-US" dirty="0"/>
              <a:t>)+</a:t>
            </a:r>
            <a:r>
              <a:rPr lang="en-US" dirty="0">
                <a:solidFill>
                  <a:srgbClr val="009999"/>
                </a:solidFill>
              </a:rPr>
              <a:t>1</a:t>
            </a:r>
            <a:r>
              <a:rPr lang="en-US" dirty="0"/>
              <a:t>, </a:t>
            </a:r>
            <a:r>
              <a:rPr lang="en-US" dirty="0" err="1"/>
              <a:t>lty</a:t>
            </a:r>
            <a:r>
              <a:rPr lang="en-US" dirty="0"/>
              <a:t>=</a:t>
            </a:r>
            <a:r>
              <a:rPr lang="en-US" dirty="0">
                <a:solidFill>
                  <a:srgbClr val="009999"/>
                </a:solidFill>
              </a:rPr>
              <a:t>2</a:t>
            </a:r>
            <a:r>
              <a:rPr lang="en-US" dirty="0"/>
              <a:t>, col=</a:t>
            </a:r>
            <a:r>
              <a:rPr lang="en-US" dirty="0">
                <a:solidFill>
                  <a:srgbClr val="DD1144"/>
                </a:solidFill>
              </a:rPr>
              <a:t>"gray"</a:t>
            </a:r>
            <a:r>
              <a:rPr lang="en-US" dirty="0"/>
              <a:t>)</a:t>
            </a:r>
          </a:p>
        </p:txBody>
      </p:sp>
      <p:pic>
        <p:nvPicPr>
          <p:cNvPr id="4" name="Picture 3">
            <a:extLst>
              <a:ext uri="{FF2B5EF4-FFF2-40B4-BE49-F238E27FC236}">
                <a16:creationId xmlns:a16="http://schemas.microsoft.com/office/drawing/2014/main" id="{C3563121-3965-8A40-B43D-34CBFDCA95E7}"/>
              </a:ext>
            </a:extLst>
          </p:cNvPr>
          <p:cNvPicPr>
            <a:picLocks noChangeAspect="1"/>
          </p:cNvPicPr>
          <p:nvPr/>
        </p:nvPicPr>
        <p:blipFill rotWithShape="1">
          <a:blip r:embed="rId3"/>
          <a:srcRect t="13193"/>
          <a:stretch/>
        </p:blipFill>
        <p:spPr>
          <a:xfrm>
            <a:off x="3483595" y="3536973"/>
            <a:ext cx="4812622" cy="2984090"/>
          </a:xfrm>
          <a:prstGeom prst="rect">
            <a:avLst/>
          </a:prstGeom>
        </p:spPr>
      </p:pic>
      <p:sp>
        <p:nvSpPr>
          <p:cNvPr id="5" name="Rectangle 4">
            <a:extLst>
              <a:ext uri="{FF2B5EF4-FFF2-40B4-BE49-F238E27FC236}">
                <a16:creationId xmlns:a16="http://schemas.microsoft.com/office/drawing/2014/main" id="{75A29870-D6F9-D444-8A52-E82455735D25}"/>
              </a:ext>
            </a:extLst>
          </p:cNvPr>
          <p:cNvSpPr/>
          <p:nvPr/>
        </p:nvSpPr>
        <p:spPr>
          <a:xfrm>
            <a:off x="796413" y="366875"/>
            <a:ext cx="10029669" cy="584775"/>
          </a:xfrm>
          <a:prstGeom prst="rect">
            <a:avLst/>
          </a:prstGeom>
        </p:spPr>
        <p:txBody>
          <a:bodyPr wrap="none">
            <a:spAutoFit/>
          </a:bodyPr>
          <a:lstStyle/>
          <a:p>
            <a:r>
              <a:rPr lang="en-US" sz="3200" dirty="0">
                <a:solidFill>
                  <a:srgbClr val="00B0F0"/>
                </a:solidFill>
                <a:latin typeface="Copperplate Gothic Bold" panose="020E0705020206020404" pitchFamily="34" charset="77"/>
              </a:rPr>
              <a:t>Coverage curve </a:t>
            </a:r>
            <a:r>
              <a:rPr lang="en-US" sz="3200" dirty="0">
                <a:solidFill>
                  <a:srgbClr val="333333"/>
                </a:solidFill>
                <a:latin typeface="Copperplate Gothic Bold" panose="020E0705020206020404" pitchFamily="34" charset="77"/>
              </a:rPr>
              <a:t>for nucleosome positions</a:t>
            </a:r>
            <a:endParaRPr lang="en-US" sz="3200" b="0" i="0" dirty="0">
              <a:solidFill>
                <a:srgbClr val="333333"/>
              </a:solidFill>
              <a:effectLst/>
              <a:latin typeface="Copperplate Gothic Bold" panose="020E0705020206020404" pitchFamily="34" charset="77"/>
            </a:endParaRPr>
          </a:p>
        </p:txBody>
      </p:sp>
    </p:spTree>
    <p:extLst>
      <p:ext uri="{BB962C8B-B14F-4D97-AF65-F5344CB8AC3E}">
        <p14:creationId xmlns:p14="http://schemas.microsoft.com/office/powerpoint/2010/main" val="1399880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33" y="267991"/>
            <a:ext cx="6521025" cy="1325563"/>
          </a:xfrm>
        </p:spPr>
        <p:txBody>
          <a:bodyPr>
            <a:noAutofit/>
          </a:bodyPr>
          <a:lstStyle/>
          <a:p>
            <a:r>
              <a:rPr lang="en-US" sz="3600" b="1" dirty="0">
                <a:latin typeface="Copperplate Gothic Bold" panose="020E0705020206020404" pitchFamily="34" charset="77"/>
              </a:rPr>
              <a:t>Assessing </a:t>
            </a:r>
            <a:r>
              <a:rPr lang="en-US" sz="3600" b="1" dirty="0">
                <a:solidFill>
                  <a:srgbClr val="00B0F0"/>
                </a:solidFill>
                <a:latin typeface="Copperplate Gothic Bold" panose="020E0705020206020404" pitchFamily="34" charset="77"/>
              </a:rPr>
              <a:t>footprints</a:t>
            </a:r>
            <a:r>
              <a:rPr lang="en-US" sz="3600" b="1" dirty="0">
                <a:latin typeface="Copperplate Gothic Bold" panose="020E0705020206020404" pitchFamily="34" charset="77"/>
              </a:rPr>
              <a:t> of DNA-binding factors</a:t>
            </a:r>
          </a:p>
        </p:txBody>
      </p:sp>
      <p:grpSp>
        <p:nvGrpSpPr>
          <p:cNvPr id="5" name="Group 4">
            <a:extLst>
              <a:ext uri="{FF2B5EF4-FFF2-40B4-BE49-F238E27FC236}">
                <a16:creationId xmlns:a16="http://schemas.microsoft.com/office/drawing/2014/main" id="{48FB42E6-E2E4-B145-A9EF-C24787289A30}"/>
              </a:ext>
            </a:extLst>
          </p:cNvPr>
          <p:cNvGrpSpPr/>
          <p:nvPr/>
        </p:nvGrpSpPr>
        <p:grpSpPr>
          <a:xfrm>
            <a:off x="905404" y="1767869"/>
            <a:ext cx="6268081" cy="2010114"/>
            <a:chOff x="1013252" y="1603348"/>
            <a:chExt cx="6268081" cy="2010114"/>
          </a:xfrm>
        </p:grpSpPr>
        <p:sp>
          <p:nvSpPr>
            <p:cNvPr id="3" name="Rectangle 1"/>
            <p:cNvSpPr>
              <a:spLocks noChangeArrowheads="1"/>
            </p:cNvSpPr>
            <p:nvPr/>
          </p:nvSpPr>
          <p:spPr bwMode="auto">
            <a:xfrm>
              <a:off x="1013252" y="1603348"/>
              <a:ext cx="6268080" cy="100505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fontAlgn="base">
                <a:spcBef>
                  <a:spcPct val="0"/>
                </a:spcBef>
                <a:spcAft>
                  <a:spcPct val="0"/>
                </a:spcAft>
              </a:pPr>
              <a:r>
                <a:rPr lang="en-US" sz="2000" i="1" dirty="0">
                  <a:solidFill>
                    <a:srgbClr val="999988"/>
                  </a:solidFill>
                  <a:cs typeface="Courier New" pitchFamily="49" charset="0"/>
                </a:rPr>
                <a:t>## get PWM of TFs</a:t>
              </a:r>
              <a:endParaRPr lang="en-US" sz="2000" dirty="0">
                <a:solidFill>
                  <a:srgbClr val="444444"/>
                </a:solidFill>
                <a:cs typeface="Courier New" pitchFamily="49" charset="0"/>
              </a:endParaRPr>
            </a:p>
            <a:p>
              <a:pPr fontAlgn="base">
                <a:spcBef>
                  <a:spcPct val="0"/>
                </a:spcBef>
                <a:spcAft>
                  <a:spcPct val="0"/>
                </a:spcAft>
              </a:pPr>
              <a:r>
                <a:rPr lang="en-US" sz="2000" dirty="0">
                  <a:solidFill>
                    <a:srgbClr val="444444"/>
                  </a:solidFill>
                  <a:cs typeface="Courier New" pitchFamily="49" charset="0"/>
                </a:rPr>
                <a:t>CTCF &lt;- query(</a:t>
              </a:r>
              <a:r>
                <a:rPr lang="en-US" sz="2000" dirty="0" err="1">
                  <a:solidFill>
                    <a:srgbClr val="444444"/>
                  </a:solidFill>
                  <a:cs typeface="Courier New" pitchFamily="49" charset="0"/>
                </a:rPr>
                <a:t>MotifDb</a:t>
              </a:r>
              <a:r>
                <a:rPr lang="en-US" sz="2000" dirty="0">
                  <a:solidFill>
                    <a:srgbClr val="444444"/>
                  </a:solidFill>
                  <a:cs typeface="Courier New" pitchFamily="49" charset="0"/>
                </a:rPr>
                <a:t>, c(</a:t>
              </a:r>
              <a:r>
                <a:rPr lang="en-US" sz="2000" dirty="0">
                  <a:solidFill>
                    <a:srgbClr val="DD1144"/>
                  </a:solidFill>
                  <a:cs typeface="Courier New" pitchFamily="49" charset="0"/>
                </a:rPr>
                <a:t>"CTCF"</a:t>
              </a:r>
              <a:r>
                <a:rPr lang="en-US" sz="2000" dirty="0">
                  <a:solidFill>
                    <a:srgbClr val="444444"/>
                  </a:solidFill>
                  <a:cs typeface="Courier New" pitchFamily="49" charset="0"/>
                </a:rPr>
                <a:t>)) </a:t>
              </a:r>
            </a:p>
            <a:p>
              <a:pPr fontAlgn="base">
                <a:spcBef>
                  <a:spcPct val="0"/>
                </a:spcBef>
                <a:spcAft>
                  <a:spcPct val="0"/>
                </a:spcAft>
              </a:pPr>
              <a:r>
                <a:rPr lang="en-US" sz="2000" dirty="0">
                  <a:solidFill>
                    <a:srgbClr val="444444"/>
                  </a:solidFill>
                  <a:cs typeface="Courier New" pitchFamily="49" charset="0"/>
                </a:rPr>
                <a:t>CTCF &lt;- </a:t>
              </a:r>
              <a:r>
                <a:rPr lang="en-US" sz="2000" dirty="0" err="1">
                  <a:solidFill>
                    <a:srgbClr val="444444"/>
                  </a:solidFill>
                  <a:cs typeface="Courier New" pitchFamily="49" charset="0"/>
                </a:rPr>
                <a:t>as.list</a:t>
              </a:r>
              <a:r>
                <a:rPr lang="en-US" sz="2000" dirty="0">
                  <a:solidFill>
                    <a:srgbClr val="444444"/>
                  </a:solidFill>
                  <a:cs typeface="Courier New" pitchFamily="49" charset="0"/>
                </a:rPr>
                <a:t>(CTCF)</a:t>
              </a:r>
              <a:endParaRPr lang="en-US" sz="2000" dirty="0">
                <a:cs typeface="Arial" pitchFamily="34" charset="0"/>
              </a:endParaRPr>
            </a:p>
          </p:txBody>
        </p:sp>
        <p:sp>
          <p:nvSpPr>
            <p:cNvPr id="4" name="Rectangle 2"/>
            <p:cNvSpPr>
              <a:spLocks noChangeArrowheads="1"/>
            </p:cNvSpPr>
            <p:nvPr/>
          </p:nvSpPr>
          <p:spPr bwMode="auto">
            <a:xfrm>
              <a:off x="1013252" y="2608405"/>
              <a:ext cx="6268081" cy="100505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fontAlgn="base">
                <a:spcBef>
                  <a:spcPct val="0"/>
                </a:spcBef>
                <a:spcAft>
                  <a:spcPct val="0"/>
                </a:spcAft>
              </a:pPr>
              <a:r>
                <a:rPr lang="en-US" sz="2000" dirty="0">
                  <a:solidFill>
                    <a:srgbClr val="444444"/>
                  </a:solidFill>
                  <a:cs typeface="Courier New" pitchFamily="49" charset="0"/>
                </a:rPr>
                <a:t>sigs &lt;- </a:t>
              </a:r>
              <a:r>
                <a:rPr lang="en-US" sz="2000" b="1" dirty="0" err="1">
                  <a:solidFill>
                    <a:srgbClr val="7030A0"/>
                  </a:solidFill>
                  <a:cs typeface="Courier New" pitchFamily="49" charset="0"/>
                </a:rPr>
                <a:t>factorFootprints</a:t>
              </a:r>
              <a:r>
                <a:rPr lang="en-US" sz="2000" dirty="0">
                  <a:solidFill>
                    <a:srgbClr val="444444"/>
                  </a:solidFill>
                  <a:cs typeface="Courier New" pitchFamily="49" charset="0"/>
                </a:rPr>
                <a:t>(</a:t>
              </a:r>
              <a:r>
                <a:rPr lang="en-US" sz="2000" dirty="0" err="1">
                  <a:solidFill>
                    <a:srgbClr val="444444"/>
                  </a:solidFill>
                  <a:cs typeface="Courier New" pitchFamily="49" charset="0"/>
                </a:rPr>
                <a:t>shiftedBamFile</a:t>
              </a:r>
              <a:r>
                <a:rPr lang="en-US" sz="2000" dirty="0">
                  <a:solidFill>
                    <a:srgbClr val="444444"/>
                  </a:solidFill>
                  <a:cs typeface="Courier New" pitchFamily="49" charset="0"/>
                </a:rPr>
                <a:t>, </a:t>
              </a:r>
              <a:r>
                <a:rPr lang="en-US" sz="2000" dirty="0" err="1">
                  <a:solidFill>
                    <a:srgbClr val="444444"/>
                  </a:solidFill>
                  <a:cs typeface="Courier New" pitchFamily="49" charset="0"/>
                </a:rPr>
                <a:t>pfm</a:t>
              </a:r>
              <a:r>
                <a:rPr lang="en-US" sz="2000" dirty="0">
                  <a:solidFill>
                    <a:srgbClr val="444444"/>
                  </a:solidFill>
                  <a:cs typeface="Courier New" pitchFamily="49" charset="0"/>
                </a:rPr>
                <a:t>=CTCF[[</a:t>
              </a:r>
              <a:r>
                <a:rPr lang="en-US" sz="2000" dirty="0">
                  <a:solidFill>
                    <a:srgbClr val="009999"/>
                  </a:solidFill>
                  <a:cs typeface="Courier New" pitchFamily="49" charset="0"/>
                </a:rPr>
                <a:t>1</a:t>
              </a:r>
              <a:r>
                <a:rPr lang="en-US" sz="2000" dirty="0">
                  <a:solidFill>
                    <a:srgbClr val="444444"/>
                  </a:solidFill>
                  <a:cs typeface="Courier New" pitchFamily="49" charset="0"/>
                </a:rPr>
                <a:t>]],</a:t>
              </a:r>
            </a:p>
            <a:p>
              <a:pPr fontAlgn="base">
                <a:spcBef>
                  <a:spcPct val="0"/>
                </a:spcBef>
                <a:spcAft>
                  <a:spcPct val="0"/>
                </a:spcAft>
              </a:pPr>
              <a:r>
                <a:rPr lang="en-US" sz="2000" dirty="0">
                  <a:solidFill>
                    <a:srgbClr val="444444"/>
                  </a:solidFill>
                  <a:cs typeface="Courier New" pitchFamily="49" charset="0"/>
                </a:rPr>
                <a:t>            genome=genome, </a:t>
              </a:r>
              <a:r>
                <a:rPr lang="en-US" sz="2000" dirty="0" err="1">
                  <a:solidFill>
                    <a:srgbClr val="444444"/>
                  </a:solidFill>
                  <a:cs typeface="Courier New" pitchFamily="49" charset="0"/>
                </a:rPr>
                <a:t>min.score</a:t>
              </a:r>
              <a:r>
                <a:rPr lang="en-US" sz="2000" dirty="0">
                  <a:solidFill>
                    <a:srgbClr val="444444"/>
                  </a:solidFill>
                  <a:cs typeface="Courier New" pitchFamily="49" charset="0"/>
                </a:rPr>
                <a:t>=</a:t>
              </a:r>
              <a:r>
                <a:rPr lang="en-US" sz="2000" dirty="0">
                  <a:solidFill>
                    <a:srgbClr val="DD1144"/>
                  </a:solidFill>
                  <a:cs typeface="Courier New" pitchFamily="49" charset="0"/>
                </a:rPr>
                <a:t>"90%"</a:t>
              </a:r>
              <a:r>
                <a:rPr lang="en-US" sz="2000" dirty="0">
                  <a:solidFill>
                    <a:srgbClr val="444444"/>
                  </a:solidFill>
                  <a:cs typeface="Courier New" pitchFamily="49" charset="0"/>
                </a:rPr>
                <a:t>, </a:t>
              </a:r>
              <a:r>
                <a:rPr lang="en-US" sz="2000" dirty="0" err="1">
                  <a:solidFill>
                    <a:srgbClr val="444444"/>
                  </a:solidFill>
                  <a:cs typeface="Courier New" pitchFamily="49" charset="0"/>
                </a:rPr>
                <a:t>seqlev</a:t>
              </a:r>
              <a:r>
                <a:rPr lang="en-US" sz="2000" dirty="0">
                  <a:solidFill>
                    <a:srgbClr val="444444"/>
                  </a:solidFill>
                  <a:cs typeface="Courier New" pitchFamily="49" charset="0"/>
                </a:rPr>
                <a:t>=</a:t>
              </a:r>
              <a:r>
                <a:rPr lang="en-US" sz="2000" dirty="0" err="1">
                  <a:solidFill>
                    <a:srgbClr val="444444"/>
                  </a:solidFill>
                  <a:cs typeface="Courier New" pitchFamily="49" charset="0"/>
                </a:rPr>
                <a:t>seqlev</a:t>
              </a:r>
              <a:r>
                <a:rPr lang="en-US" sz="2000" dirty="0">
                  <a:solidFill>
                    <a:srgbClr val="444444"/>
                  </a:solidFill>
                  <a:cs typeface="Courier New" pitchFamily="49" charset="0"/>
                </a:rPr>
                <a:t>, </a:t>
              </a:r>
            </a:p>
            <a:p>
              <a:pPr fontAlgn="base">
                <a:spcBef>
                  <a:spcPct val="0"/>
                </a:spcBef>
                <a:spcAft>
                  <a:spcPct val="0"/>
                </a:spcAft>
              </a:pPr>
              <a:r>
                <a:rPr lang="en-US" sz="2000" dirty="0">
                  <a:solidFill>
                    <a:srgbClr val="444444"/>
                  </a:solidFill>
                  <a:cs typeface="Courier New" pitchFamily="49" charset="0"/>
                </a:rPr>
                <a:t>            upstream=</a:t>
              </a:r>
              <a:r>
                <a:rPr lang="en-US" sz="2000" dirty="0">
                  <a:solidFill>
                    <a:srgbClr val="009999"/>
                  </a:solidFill>
                  <a:cs typeface="Courier New" pitchFamily="49" charset="0"/>
                </a:rPr>
                <a:t>100</a:t>
              </a:r>
              <a:r>
                <a:rPr lang="en-US" sz="2000" dirty="0">
                  <a:solidFill>
                    <a:srgbClr val="444444"/>
                  </a:solidFill>
                  <a:cs typeface="Courier New" pitchFamily="49" charset="0"/>
                </a:rPr>
                <a:t>, downstream=</a:t>
              </a:r>
              <a:r>
                <a:rPr lang="en-US" sz="2000" dirty="0">
                  <a:solidFill>
                    <a:srgbClr val="009999"/>
                  </a:solidFill>
                  <a:cs typeface="Courier New" pitchFamily="49" charset="0"/>
                </a:rPr>
                <a:t>100</a:t>
              </a:r>
              <a:r>
                <a:rPr lang="en-US" sz="2000" dirty="0">
                  <a:solidFill>
                    <a:srgbClr val="444444"/>
                  </a:solidFill>
                  <a:cs typeface="Courier New" pitchFamily="49" charset="0"/>
                </a:rPr>
                <a:t>)</a:t>
              </a:r>
              <a:r>
                <a:rPr lang="en-US" sz="2000" dirty="0">
                  <a:cs typeface="Arial" pitchFamily="34" charset="0"/>
                </a:rPr>
                <a:t> </a:t>
              </a:r>
            </a:p>
          </p:txBody>
        </p:sp>
      </p:gr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7" y="3812458"/>
            <a:ext cx="2778218" cy="267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a:cxnSpLocks/>
          </p:cNvCxnSpPr>
          <p:nvPr/>
        </p:nvCxnSpPr>
        <p:spPr>
          <a:xfrm flipV="1">
            <a:off x="778933" y="460301"/>
            <a:ext cx="0" cy="8890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F7A083-5E7B-434A-8A8A-08EE4B65B8F2}"/>
              </a:ext>
            </a:extLst>
          </p:cNvPr>
          <p:cNvSpPr txBox="1"/>
          <p:nvPr/>
        </p:nvSpPr>
        <p:spPr>
          <a:xfrm>
            <a:off x="3043410" y="6448934"/>
            <a:ext cx="4256548" cy="307777"/>
          </a:xfrm>
          <a:prstGeom prst="rect">
            <a:avLst/>
          </a:prstGeom>
          <a:noFill/>
        </p:spPr>
        <p:txBody>
          <a:bodyPr wrap="square" rtlCol="0">
            <a:spAutoFit/>
          </a:bodyPr>
          <a:lstStyle/>
          <a:p>
            <a:r>
              <a:rPr lang="en-US" sz="1400" dirty="0">
                <a:solidFill>
                  <a:schemeClr val="tx1">
                    <a:lumMod val="75000"/>
                    <a:lumOff val="25000"/>
                  </a:schemeClr>
                </a:solidFill>
              </a:rPr>
              <a:t>Ref: </a:t>
            </a:r>
            <a:r>
              <a:rPr lang="en-US" sz="1400" dirty="0" err="1">
                <a:solidFill>
                  <a:schemeClr val="tx1">
                    <a:lumMod val="75000"/>
                    <a:lumOff val="25000"/>
                  </a:schemeClr>
                </a:solidFill>
              </a:rPr>
              <a:t>Ou</a:t>
            </a:r>
            <a:r>
              <a:rPr lang="en-US" sz="1400" dirty="0">
                <a:solidFill>
                  <a:schemeClr val="tx1">
                    <a:lumMod val="75000"/>
                    <a:lumOff val="25000"/>
                  </a:schemeClr>
                </a:solidFill>
              </a:rPr>
              <a:t> </a:t>
            </a:r>
            <a:r>
              <a:rPr lang="en-US" sz="1400" dirty="0" err="1">
                <a:solidFill>
                  <a:schemeClr val="tx1">
                    <a:lumMod val="75000"/>
                    <a:lumOff val="25000"/>
                  </a:schemeClr>
                </a:solidFill>
              </a:rPr>
              <a:t>et.al</a:t>
            </a:r>
            <a:r>
              <a:rPr lang="en-US" sz="1400" dirty="0">
                <a:solidFill>
                  <a:schemeClr val="tx1">
                    <a:lumMod val="75000"/>
                    <a:lumOff val="25000"/>
                  </a:schemeClr>
                </a:solidFill>
              </a:rPr>
              <a:t>.,  2018</a:t>
            </a:r>
            <a:r>
              <a:rPr lang="en-US" sz="1400" dirty="0"/>
              <a:t>. </a:t>
            </a:r>
            <a:r>
              <a:rPr lang="en-US" sz="1400" dirty="0" err="1"/>
              <a:t>doi</a:t>
            </a:r>
            <a:r>
              <a:rPr lang="en-US" sz="1400" dirty="0"/>
              <a:t>: 10.1186/s12864-018-4559-3</a:t>
            </a:r>
          </a:p>
        </p:txBody>
      </p:sp>
      <p:pic>
        <p:nvPicPr>
          <p:cNvPr id="14" name="Picture 13">
            <a:extLst>
              <a:ext uri="{FF2B5EF4-FFF2-40B4-BE49-F238E27FC236}">
                <a16:creationId xmlns:a16="http://schemas.microsoft.com/office/drawing/2014/main" id="{7E46D0BB-7CFE-1D4E-A193-47B62994ABE0}"/>
              </a:ext>
            </a:extLst>
          </p:cNvPr>
          <p:cNvPicPr>
            <a:picLocks noChangeAspect="1"/>
          </p:cNvPicPr>
          <p:nvPr/>
        </p:nvPicPr>
        <p:blipFill>
          <a:blip r:embed="rId4"/>
          <a:stretch>
            <a:fillRect/>
          </a:stretch>
        </p:blipFill>
        <p:spPr>
          <a:xfrm>
            <a:off x="7849686" y="392325"/>
            <a:ext cx="3738972" cy="6091084"/>
          </a:xfrm>
          <a:prstGeom prst="rect">
            <a:avLst/>
          </a:prstGeom>
        </p:spPr>
      </p:pic>
      <p:sp>
        <p:nvSpPr>
          <p:cNvPr id="15" name="TextBox 14">
            <a:extLst>
              <a:ext uri="{FF2B5EF4-FFF2-40B4-BE49-F238E27FC236}">
                <a16:creationId xmlns:a16="http://schemas.microsoft.com/office/drawing/2014/main" id="{8835987E-2CCD-2647-AE5A-A6628EC30951}"/>
              </a:ext>
            </a:extLst>
          </p:cNvPr>
          <p:cNvSpPr txBox="1"/>
          <p:nvPr/>
        </p:nvSpPr>
        <p:spPr>
          <a:xfrm>
            <a:off x="7976159" y="6448933"/>
            <a:ext cx="3682162" cy="307777"/>
          </a:xfrm>
          <a:prstGeom prst="rect">
            <a:avLst/>
          </a:prstGeom>
          <a:noFill/>
        </p:spPr>
        <p:txBody>
          <a:bodyPr wrap="none" rtlCol="0">
            <a:spAutoFit/>
          </a:bodyPr>
          <a:lstStyle/>
          <a:p>
            <a:r>
              <a:rPr lang="en-US" sz="1400" dirty="0"/>
              <a:t>Ref: Sung </a:t>
            </a:r>
            <a:r>
              <a:rPr lang="en-US" sz="1400" dirty="0" err="1"/>
              <a:t>et.al</a:t>
            </a:r>
            <a:r>
              <a:rPr lang="en-US" sz="1400" dirty="0"/>
              <a:t>., 2016. </a:t>
            </a:r>
            <a:r>
              <a:rPr lang="en-US" sz="1400" dirty="0" err="1"/>
              <a:t>doi</a:t>
            </a:r>
            <a:r>
              <a:rPr lang="en-US" sz="1400" dirty="0"/>
              <a:t>: 10.1038/nmeth.3766</a:t>
            </a:r>
          </a:p>
        </p:txBody>
      </p:sp>
    </p:spTree>
    <p:extLst>
      <p:ext uri="{BB962C8B-B14F-4D97-AF65-F5344CB8AC3E}">
        <p14:creationId xmlns:p14="http://schemas.microsoft.com/office/powerpoint/2010/main" val="273645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4D6917-919D-7F40-B081-923D76E9BCDF}"/>
              </a:ext>
            </a:extLst>
          </p:cNvPr>
          <p:cNvPicPr>
            <a:picLocks noChangeAspect="1"/>
          </p:cNvPicPr>
          <p:nvPr/>
        </p:nvPicPr>
        <p:blipFill>
          <a:blip r:embed="rId3"/>
          <a:stretch>
            <a:fillRect/>
          </a:stretch>
        </p:blipFill>
        <p:spPr>
          <a:xfrm>
            <a:off x="1032965" y="3276386"/>
            <a:ext cx="4086644" cy="3527256"/>
          </a:xfrm>
          <a:prstGeom prst="rect">
            <a:avLst/>
          </a:prstGeom>
        </p:spPr>
      </p:pic>
      <p:sp>
        <p:nvSpPr>
          <p:cNvPr id="4" name="Title 1">
            <a:extLst>
              <a:ext uri="{FF2B5EF4-FFF2-40B4-BE49-F238E27FC236}">
                <a16:creationId xmlns:a16="http://schemas.microsoft.com/office/drawing/2014/main" id="{7B303C71-2579-1448-A476-365592993A9A}"/>
              </a:ext>
            </a:extLst>
          </p:cNvPr>
          <p:cNvSpPr txBox="1">
            <a:spLocks/>
          </p:cNvSpPr>
          <p:nvPr/>
        </p:nvSpPr>
        <p:spPr>
          <a:xfrm>
            <a:off x="897192" y="287656"/>
            <a:ext cx="652102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rgbClr val="00B0F0"/>
                </a:solidFill>
                <a:latin typeface="Copperplate Gothic Bold" panose="020E0705020206020404" pitchFamily="34" charset="77"/>
              </a:rPr>
              <a:t>vPlot</a:t>
            </a:r>
            <a:endParaRPr lang="en-US" sz="3600" b="1" dirty="0">
              <a:solidFill>
                <a:srgbClr val="00B0F0"/>
              </a:solidFill>
              <a:latin typeface="Copperplate Gothic Bold" panose="020E0705020206020404" pitchFamily="34" charset="77"/>
            </a:endParaRPr>
          </a:p>
        </p:txBody>
      </p:sp>
      <p:cxnSp>
        <p:nvCxnSpPr>
          <p:cNvPr id="5" name="Straight Connector 4">
            <a:extLst>
              <a:ext uri="{FF2B5EF4-FFF2-40B4-BE49-F238E27FC236}">
                <a16:creationId xmlns:a16="http://schemas.microsoft.com/office/drawing/2014/main" id="{B1DB3A6A-8538-4445-AF65-E0F7AFCDDDBA}"/>
              </a:ext>
            </a:extLst>
          </p:cNvPr>
          <p:cNvCxnSpPr>
            <a:cxnSpLocks/>
          </p:cNvCxnSpPr>
          <p:nvPr/>
        </p:nvCxnSpPr>
        <p:spPr>
          <a:xfrm flipV="1">
            <a:off x="778659" y="707923"/>
            <a:ext cx="0" cy="46211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29E82CF-1539-284A-AF70-9A36A725DCA6}"/>
              </a:ext>
            </a:extLst>
          </p:cNvPr>
          <p:cNvSpPr txBox="1"/>
          <p:nvPr/>
        </p:nvSpPr>
        <p:spPr>
          <a:xfrm>
            <a:off x="5732207" y="6385678"/>
            <a:ext cx="5542223" cy="369332"/>
          </a:xfrm>
          <a:prstGeom prst="rect">
            <a:avLst/>
          </a:prstGeom>
          <a:noFill/>
        </p:spPr>
        <p:txBody>
          <a:bodyPr wrap="none" rtlCol="0">
            <a:spAutoFit/>
          </a:bodyPr>
          <a:lstStyle/>
          <a:p>
            <a:r>
              <a:rPr lang="en-US" dirty="0"/>
              <a:t>Ref: </a:t>
            </a:r>
            <a:r>
              <a:rPr lang="en-US" dirty="0" err="1"/>
              <a:t>Henikoff</a:t>
            </a:r>
            <a:r>
              <a:rPr lang="en-US" dirty="0"/>
              <a:t> </a:t>
            </a:r>
            <a:r>
              <a:rPr lang="en-US" dirty="0" err="1"/>
              <a:t>et.al</a:t>
            </a:r>
            <a:r>
              <a:rPr lang="en-US" dirty="0"/>
              <a:t>., 2011. </a:t>
            </a:r>
            <a:r>
              <a:rPr lang="en-US" dirty="0" err="1"/>
              <a:t>doi</a:t>
            </a:r>
            <a:r>
              <a:rPr lang="en-US" dirty="0"/>
              <a:t>: 10.1073/pnas.1110731108</a:t>
            </a:r>
          </a:p>
        </p:txBody>
      </p:sp>
      <p:pic>
        <p:nvPicPr>
          <p:cNvPr id="7" name="Picture 6">
            <a:extLst>
              <a:ext uri="{FF2B5EF4-FFF2-40B4-BE49-F238E27FC236}">
                <a16:creationId xmlns:a16="http://schemas.microsoft.com/office/drawing/2014/main" id="{DE08B22A-9A6D-A648-A249-B48EE5597D3C}"/>
              </a:ext>
            </a:extLst>
          </p:cNvPr>
          <p:cNvPicPr>
            <a:picLocks noChangeAspect="1"/>
          </p:cNvPicPr>
          <p:nvPr/>
        </p:nvPicPr>
        <p:blipFill>
          <a:blip r:embed="rId4"/>
          <a:stretch>
            <a:fillRect/>
          </a:stretch>
        </p:blipFill>
        <p:spPr>
          <a:xfrm>
            <a:off x="5524734" y="287656"/>
            <a:ext cx="6098022" cy="6098022"/>
          </a:xfrm>
          <a:prstGeom prst="rect">
            <a:avLst/>
          </a:prstGeom>
        </p:spPr>
      </p:pic>
      <p:sp>
        <p:nvSpPr>
          <p:cNvPr id="8" name="TextBox 7">
            <a:extLst>
              <a:ext uri="{FF2B5EF4-FFF2-40B4-BE49-F238E27FC236}">
                <a16:creationId xmlns:a16="http://schemas.microsoft.com/office/drawing/2014/main" id="{C7BF0A50-026D-C844-A158-B9E9848219D3}"/>
              </a:ext>
            </a:extLst>
          </p:cNvPr>
          <p:cNvSpPr txBox="1"/>
          <p:nvPr/>
        </p:nvSpPr>
        <p:spPr>
          <a:xfrm>
            <a:off x="724870" y="1217462"/>
            <a:ext cx="4511043" cy="646331"/>
          </a:xfrm>
          <a:prstGeom prst="rect">
            <a:avLst/>
          </a:prstGeom>
          <a:noFill/>
        </p:spPr>
        <p:txBody>
          <a:bodyPr wrap="square" rtlCol="0">
            <a:spAutoFit/>
          </a:bodyPr>
          <a:lstStyle/>
          <a:p>
            <a:r>
              <a:rPr lang="en-US" dirty="0">
                <a:solidFill>
                  <a:schemeClr val="bg2">
                    <a:lumMod val="50000"/>
                  </a:schemeClr>
                </a:solidFill>
              </a:rPr>
              <a:t>V-plot is a plot to visualize fragment midpoint vs length for a given transcription factors.</a:t>
            </a:r>
          </a:p>
        </p:txBody>
      </p:sp>
      <p:sp>
        <p:nvSpPr>
          <p:cNvPr id="15" name="Rectangle 1">
            <a:extLst>
              <a:ext uri="{FF2B5EF4-FFF2-40B4-BE49-F238E27FC236}">
                <a16:creationId xmlns:a16="http://schemas.microsoft.com/office/drawing/2014/main" id="{50DEC814-D399-C848-BA42-519045CDF411}"/>
              </a:ext>
            </a:extLst>
          </p:cNvPr>
          <p:cNvSpPr>
            <a:spLocks noChangeArrowheads="1"/>
          </p:cNvSpPr>
          <p:nvPr/>
        </p:nvSpPr>
        <p:spPr bwMode="auto">
          <a:xfrm>
            <a:off x="800162" y="1809664"/>
            <a:ext cx="4552250" cy="146672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fontAlgn="base">
              <a:spcBef>
                <a:spcPct val="0"/>
              </a:spcBef>
              <a:spcAft>
                <a:spcPct val="0"/>
              </a:spcAft>
            </a:pPr>
            <a:r>
              <a:rPr lang="en-US" dirty="0" err="1">
                <a:solidFill>
                  <a:srgbClr val="444444"/>
                </a:solidFill>
                <a:cs typeface="Courier New" pitchFamily="49" charset="0"/>
              </a:rPr>
              <a:t>vp</a:t>
            </a:r>
            <a:r>
              <a:rPr lang="en-US" dirty="0">
                <a:solidFill>
                  <a:srgbClr val="444444"/>
                </a:solidFill>
                <a:cs typeface="Courier New" pitchFamily="49" charset="0"/>
              </a:rPr>
              <a:t> &lt;- </a:t>
            </a:r>
            <a:r>
              <a:rPr lang="en-US" dirty="0" err="1">
                <a:solidFill>
                  <a:srgbClr val="444444"/>
                </a:solidFill>
                <a:cs typeface="Courier New" pitchFamily="49" charset="0"/>
              </a:rPr>
              <a:t>vPlot</a:t>
            </a:r>
            <a:r>
              <a:rPr lang="en-US" dirty="0">
                <a:solidFill>
                  <a:srgbClr val="444444"/>
                </a:solidFill>
                <a:cs typeface="Courier New" pitchFamily="49" charset="0"/>
              </a:rPr>
              <a:t>(</a:t>
            </a:r>
            <a:r>
              <a:rPr lang="en-US" dirty="0" err="1">
                <a:solidFill>
                  <a:srgbClr val="444444"/>
                </a:solidFill>
                <a:cs typeface="Courier New" pitchFamily="49" charset="0"/>
              </a:rPr>
              <a:t>shiftedBamfile</a:t>
            </a:r>
            <a:r>
              <a:rPr lang="en-US" dirty="0">
                <a:solidFill>
                  <a:srgbClr val="444444"/>
                </a:solidFill>
                <a:cs typeface="Courier New" pitchFamily="49" charset="0"/>
              </a:rPr>
              <a:t>, </a:t>
            </a:r>
            <a:r>
              <a:rPr lang="en-US" dirty="0" err="1">
                <a:solidFill>
                  <a:srgbClr val="444444"/>
                </a:solidFill>
                <a:cs typeface="Courier New" pitchFamily="49" charset="0"/>
              </a:rPr>
              <a:t>pfm</a:t>
            </a:r>
            <a:r>
              <a:rPr lang="en-US" dirty="0">
                <a:solidFill>
                  <a:srgbClr val="444444"/>
                </a:solidFill>
                <a:cs typeface="Courier New" pitchFamily="49" charset="0"/>
              </a:rPr>
              <a:t>=CTCF[[1]], </a:t>
            </a:r>
          </a:p>
          <a:p>
            <a:pPr fontAlgn="base">
              <a:spcBef>
                <a:spcPct val="0"/>
              </a:spcBef>
              <a:spcAft>
                <a:spcPct val="0"/>
              </a:spcAft>
            </a:pPr>
            <a:r>
              <a:rPr lang="en-US" dirty="0">
                <a:solidFill>
                  <a:srgbClr val="444444"/>
                </a:solidFill>
                <a:cs typeface="Courier New" pitchFamily="49" charset="0"/>
              </a:rPr>
              <a:t>            genome=genome, </a:t>
            </a:r>
            <a:r>
              <a:rPr lang="en-US" dirty="0" err="1">
                <a:solidFill>
                  <a:srgbClr val="444444"/>
                </a:solidFill>
                <a:cs typeface="Courier New" pitchFamily="49" charset="0"/>
              </a:rPr>
              <a:t>min.score</a:t>
            </a:r>
            <a:r>
              <a:rPr lang="en-US" dirty="0">
                <a:solidFill>
                  <a:srgbClr val="444444"/>
                </a:solidFill>
                <a:cs typeface="Courier New" pitchFamily="49" charset="0"/>
              </a:rPr>
              <a:t>="90%",</a:t>
            </a:r>
          </a:p>
          <a:p>
            <a:pPr fontAlgn="base">
              <a:spcBef>
                <a:spcPct val="0"/>
              </a:spcBef>
              <a:spcAft>
                <a:spcPct val="0"/>
              </a:spcAft>
            </a:pPr>
            <a:r>
              <a:rPr lang="en-US" dirty="0">
                <a:solidFill>
                  <a:srgbClr val="444444"/>
                </a:solidFill>
                <a:cs typeface="Courier New" pitchFamily="49" charset="0"/>
              </a:rPr>
              <a:t>            </a:t>
            </a:r>
            <a:r>
              <a:rPr lang="en-US" dirty="0" err="1">
                <a:solidFill>
                  <a:srgbClr val="444444"/>
                </a:solidFill>
                <a:cs typeface="Courier New" pitchFamily="49" charset="0"/>
              </a:rPr>
              <a:t>seqlev</a:t>
            </a:r>
            <a:r>
              <a:rPr lang="en-US" dirty="0">
                <a:solidFill>
                  <a:srgbClr val="444444"/>
                </a:solidFill>
                <a:cs typeface="Courier New" pitchFamily="49" charset="0"/>
              </a:rPr>
              <a:t>=</a:t>
            </a:r>
            <a:r>
              <a:rPr lang="en-US" dirty="0" err="1">
                <a:solidFill>
                  <a:srgbClr val="444444"/>
                </a:solidFill>
                <a:cs typeface="Courier New" pitchFamily="49" charset="0"/>
              </a:rPr>
              <a:t>seqlev</a:t>
            </a:r>
            <a:r>
              <a:rPr lang="en-US" dirty="0">
                <a:solidFill>
                  <a:srgbClr val="444444"/>
                </a:solidFill>
                <a:cs typeface="Courier New" pitchFamily="49" charset="0"/>
              </a:rPr>
              <a:t>,</a:t>
            </a:r>
          </a:p>
          <a:p>
            <a:pPr fontAlgn="base">
              <a:spcBef>
                <a:spcPct val="0"/>
              </a:spcBef>
              <a:spcAft>
                <a:spcPct val="0"/>
              </a:spcAft>
            </a:pPr>
            <a:r>
              <a:rPr lang="en-US" dirty="0">
                <a:solidFill>
                  <a:srgbClr val="444444"/>
                </a:solidFill>
                <a:cs typeface="Courier New" pitchFamily="49" charset="0"/>
              </a:rPr>
              <a:t>            upstream=200, downstream=200, </a:t>
            </a:r>
          </a:p>
          <a:p>
            <a:pPr fontAlgn="base">
              <a:spcBef>
                <a:spcPct val="0"/>
              </a:spcBef>
              <a:spcAft>
                <a:spcPct val="0"/>
              </a:spcAft>
            </a:pPr>
            <a:r>
              <a:rPr lang="en-US" dirty="0">
                <a:solidFill>
                  <a:srgbClr val="444444"/>
                </a:solidFill>
                <a:cs typeface="Courier New" pitchFamily="49" charset="0"/>
              </a:rPr>
              <a:t>            </a:t>
            </a:r>
            <a:r>
              <a:rPr lang="en-US" dirty="0" err="1">
                <a:solidFill>
                  <a:srgbClr val="444444"/>
                </a:solidFill>
                <a:cs typeface="Courier New" pitchFamily="49" charset="0"/>
              </a:rPr>
              <a:t>ylim</a:t>
            </a:r>
            <a:r>
              <a:rPr lang="en-US" dirty="0">
                <a:solidFill>
                  <a:srgbClr val="444444"/>
                </a:solidFill>
                <a:cs typeface="Courier New" pitchFamily="49" charset="0"/>
              </a:rPr>
              <a:t>=c(30, 250), bandwidth=c(2, 1))</a:t>
            </a:r>
            <a:endParaRPr lang="en-US" dirty="0">
              <a:cs typeface="Arial" pitchFamily="34" charset="0"/>
            </a:endParaRPr>
          </a:p>
        </p:txBody>
      </p:sp>
      <p:pic>
        <p:nvPicPr>
          <p:cNvPr id="17" name="Picture 16">
            <a:extLst>
              <a:ext uri="{FF2B5EF4-FFF2-40B4-BE49-F238E27FC236}">
                <a16:creationId xmlns:a16="http://schemas.microsoft.com/office/drawing/2014/main" id="{D10D684B-7C41-8B4A-8658-766556AB8D5B}"/>
              </a:ext>
            </a:extLst>
          </p:cNvPr>
          <p:cNvPicPr>
            <a:picLocks noChangeAspect="1"/>
          </p:cNvPicPr>
          <p:nvPr/>
        </p:nvPicPr>
        <p:blipFill>
          <a:blip r:embed="rId4"/>
          <a:stretch>
            <a:fillRect/>
          </a:stretch>
        </p:blipFill>
        <p:spPr>
          <a:xfrm>
            <a:off x="5524734" y="295030"/>
            <a:ext cx="6098022" cy="6098022"/>
          </a:xfrm>
          <a:prstGeom prst="rect">
            <a:avLst/>
          </a:prstGeom>
        </p:spPr>
      </p:pic>
    </p:spTree>
    <p:extLst>
      <p:ext uri="{BB962C8B-B14F-4D97-AF65-F5344CB8AC3E}">
        <p14:creationId xmlns:p14="http://schemas.microsoft.com/office/powerpoint/2010/main" val="1323998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A6492F-5351-2247-89A2-A33C493F18FE}"/>
              </a:ext>
            </a:extLst>
          </p:cNvPr>
          <p:cNvSpPr/>
          <p:nvPr/>
        </p:nvSpPr>
        <p:spPr>
          <a:xfrm>
            <a:off x="1091382" y="790094"/>
            <a:ext cx="6646606" cy="4801314"/>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rPr>
              <a:t>## foot prints</a:t>
            </a:r>
            <a:r>
              <a:rPr lang="en-US" dirty="0"/>
              <a:t> </a:t>
            </a:r>
          </a:p>
          <a:p>
            <a:r>
              <a:rPr lang="en-US" b="1" dirty="0">
                <a:solidFill>
                  <a:srgbClr val="990000"/>
                </a:solidFill>
              </a:rPr>
              <a:t>library</a:t>
            </a:r>
            <a:r>
              <a:rPr lang="en-US" dirty="0"/>
              <a:t>(</a:t>
            </a:r>
            <a:r>
              <a:rPr lang="en-US" dirty="0" err="1"/>
              <a:t>MotifDb</a:t>
            </a:r>
            <a:r>
              <a:rPr lang="en-US" dirty="0"/>
              <a:t>)</a:t>
            </a:r>
            <a:br>
              <a:rPr lang="en-US" dirty="0"/>
            </a:br>
            <a:r>
              <a:rPr lang="en-US" dirty="0"/>
              <a:t>CTCF &lt;- query(</a:t>
            </a:r>
            <a:r>
              <a:rPr lang="en-US" dirty="0" err="1"/>
              <a:t>MotifDb</a:t>
            </a:r>
            <a:r>
              <a:rPr lang="en-US" dirty="0"/>
              <a:t>, c(</a:t>
            </a:r>
            <a:r>
              <a:rPr lang="en-US" dirty="0">
                <a:solidFill>
                  <a:srgbClr val="DD1144"/>
                </a:solidFill>
              </a:rPr>
              <a:t>"CTCF"</a:t>
            </a:r>
            <a:r>
              <a:rPr lang="en-US" dirty="0"/>
              <a:t>)) CTCF &lt;- </a:t>
            </a:r>
            <a:r>
              <a:rPr lang="en-US" dirty="0" err="1"/>
              <a:t>as.list</a:t>
            </a:r>
            <a:r>
              <a:rPr lang="en-US" dirty="0"/>
              <a:t>(CTCF)</a:t>
            </a:r>
          </a:p>
          <a:p>
            <a:r>
              <a:rPr lang="en-US" dirty="0"/>
              <a:t>sigs &lt;- </a:t>
            </a:r>
            <a:r>
              <a:rPr lang="en-US" dirty="0" err="1"/>
              <a:t>factorFootprints</a:t>
            </a:r>
            <a:r>
              <a:rPr lang="en-US" dirty="0"/>
              <a:t>(</a:t>
            </a:r>
            <a:r>
              <a:rPr lang="en-US" dirty="0" err="1"/>
              <a:t>shiftedBamfile</a:t>
            </a:r>
            <a:r>
              <a:rPr lang="en-US" dirty="0"/>
              <a:t>, </a:t>
            </a:r>
            <a:r>
              <a:rPr lang="en-US" dirty="0" err="1"/>
              <a:t>pfm</a:t>
            </a:r>
            <a:r>
              <a:rPr lang="en-US" dirty="0"/>
              <a:t>=CTCF[[</a:t>
            </a:r>
            <a:r>
              <a:rPr lang="en-US" dirty="0">
                <a:solidFill>
                  <a:srgbClr val="009999"/>
                </a:solidFill>
              </a:rPr>
              <a:t>1</a:t>
            </a:r>
            <a:r>
              <a:rPr lang="en-US" dirty="0"/>
              <a:t>]],</a:t>
            </a:r>
          </a:p>
          <a:p>
            <a:r>
              <a:rPr lang="en-US" dirty="0"/>
              <a:t>                                          genome=genome, </a:t>
            </a:r>
            <a:r>
              <a:rPr lang="en-US" dirty="0" err="1"/>
              <a:t>min.score</a:t>
            </a:r>
            <a:r>
              <a:rPr lang="en-US" dirty="0"/>
              <a:t>=</a:t>
            </a:r>
            <a:r>
              <a:rPr lang="en-US" dirty="0">
                <a:solidFill>
                  <a:srgbClr val="DD1144"/>
                </a:solidFill>
              </a:rPr>
              <a:t>"90%"</a:t>
            </a:r>
            <a:r>
              <a:rPr lang="en-US" dirty="0"/>
              <a:t>,</a:t>
            </a:r>
          </a:p>
          <a:p>
            <a:r>
              <a:rPr lang="en-US" dirty="0"/>
              <a:t>                                          </a:t>
            </a:r>
            <a:r>
              <a:rPr lang="en-US" dirty="0" err="1"/>
              <a:t>seqlev</a:t>
            </a:r>
            <a:r>
              <a:rPr lang="en-US" dirty="0"/>
              <a:t>=</a:t>
            </a:r>
            <a:r>
              <a:rPr lang="en-US" dirty="0" err="1"/>
              <a:t>seqlev</a:t>
            </a:r>
            <a:r>
              <a:rPr lang="en-US" dirty="0"/>
              <a:t>, </a:t>
            </a:r>
          </a:p>
          <a:p>
            <a:r>
              <a:rPr lang="en-US" dirty="0"/>
              <a:t>                                          upstream=</a:t>
            </a:r>
            <a:r>
              <a:rPr lang="en-US" dirty="0">
                <a:solidFill>
                  <a:srgbClr val="009999"/>
                </a:solidFill>
              </a:rPr>
              <a:t>100</a:t>
            </a:r>
            <a:r>
              <a:rPr lang="en-US" dirty="0"/>
              <a:t>, downstream=</a:t>
            </a:r>
            <a:r>
              <a:rPr lang="en-US" dirty="0">
                <a:solidFill>
                  <a:srgbClr val="009999"/>
                </a:solidFill>
              </a:rPr>
              <a:t>100</a:t>
            </a:r>
            <a:r>
              <a:rPr lang="en-US" dirty="0"/>
              <a:t>)</a:t>
            </a:r>
          </a:p>
          <a:p>
            <a:endParaRPr lang="en-US" dirty="0"/>
          </a:p>
          <a:p>
            <a:endParaRPr lang="en-US" dirty="0"/>
          </a:p>
          <a:p>
            <a:endParaRPr lang="en-US" dirty="0"/>
          </a:p>
          <a:p>
            <a:endParaRPr lang="en-US" dirty="0"/>
          </a:p>
          <a:p>
            <a:r>
              <a:rPr lang="en-US" dirty="0" err="1"/>
              <a:t>vp</a:t>
            </a:r>
            <a:r>
              <a:rPr lang="en-US" dirty="0"/>
              <a:t> &lt;- </a:t>
            </a:r>
            <a:r>
              <a:rPr lang="en-US" dirty="0" err="1"/>
              <a:t>vPlot</a:t>
            </a:r>
            <a:r>
              <a:rPr lang="en-US" dirty="0"/>
              <a:t>(</a:t>
            </a:r>
            <a:r>
              <a:rPr lang="en-US" dirty="0" err="1"/>
              <a:t>shiftedBamfile</a:t>
            </a:r>
            <a:r>
              <a:rPr lang="en-US" dirty="0"/>
              <a:t>, </a:t>
            </a:r>
            <a:r>
              <a:rPr lang="en-US" dirty="0" err="1"/>
              <a:t>pfm</a:t>
            </a:r>
            <a:r>
              <a:rPr lang="en-US" dirty="0"/>
              <a:t>=CTCF[[</a:t>
            </a:r>
            <a:r>
              <a:rPr lang="en-US" dirty="0">
                <a:solidFill>
                  <a:srgbClr val="009999"/>
                </a:solidFill>
              </a:rPr>
              <a:t>1</a:t>
            </a:r>
            <a:r>
              <a:rPr lang="en-US" dirty="0"/>
              <a:t>]], </a:t>
            </a:r>
          </a:p>
          <a:p>
            <a:r>
              <a:rPr lang="en-US" dirty="0"/>
              <a:t>                    genome=genome, </a:t>
            </a:r>
            <a:r>
              <a:rPr lang="en-US" dirty="0" err="1"/>
              <a:t>min.score</a:t>
            </a:r>
            <a:r>
              <a:rPr lang="en-US" dirty="0"/>
              <a:t>=</a:t>
            </a:r>
            <a:r>
              <a:rPr lang="en-US" dirty="0">
                <a:solidFill>
                  <a:srgbClr val="DD1144"/>
                </a:solidFill>
              </a:rPr>
              <a:t>"90%"</a:t>
            </a:r>
            <a:r>
              <a:rPr lang="en-US" dirty="0"/>
              <a:t>, </a:t>
            </a:r>
            <a:r>
              <a:rPr lang="en-US" dirty="0" err="1"/>
              <a:t>seqlev</a:t>
            </a:r>
            <a:r>
              <a:rPr lang="en-US" dirty="0"/>
              <a:t>=</a:t>
            </a:r>
            <a:r>
              <a:rPr lang="en-US" dirty="0" err="1"/>
              <a:t>seqlev</a:t>
            </a:r>
            <a:r>
              <a:rPr lang="en-US" dirty="0"/>
              <a:t>,</a:t>
            </a:r>
          </a:p>
          <a:p>
            <a:r>
              <a:rPr lang="en-US" dirty="0"/>
              <a:t>                    upstream=</a:t>
            </a:r>
            <a:r>
              <a:rPr lang="en-US" dirty="0">
                <a:solidFill>
                  <a:srgbClr val="009999"/>
                </a:solidFill>
              </a:rPr>
              <a:t>200</a:t>
            </a:r>
            <a:r>
              <a:rPr lang="en-US" dirty="0"/>
              <a:t>, downstream=</a:t>
            </a:r>
            <a:r>
              <a:rPr lang="en-US" dirty="0">
                <a:solidFill>
                  <a:srgbClr val="009999"/>
                </a:solidFill>
              </a:rPr>
              <a:t>200</a:t>
            </a:r>
            <a:r>
              <a:rPr lang="en-US" dirty="0"/>
              <a:t>,</a:t>
            </a:r>
          </a:p>
          <a:p>
            <a:r>
              <a:rPr lang="en-US" dirty="0"/>
              <a:t>                    </a:t>
            </a:r>
            <a:r>
              <a:rPr lang="en-US" dirty="0" err="1"/>
              <a:t>ylim</a:t>
            </a:r>
            <a:r>
              <a:rPr lang="en-US" dirty="0"/>
              <a:t>=c(</a:t>
            </a:r>
            <a:r>
              <a:rPr lang="en-US" dirty="0">
                <a:solidFill>
                  <a:srgbClr val="009999"/>
                </a:solidFill>
              </a:rPr>
              <a:t>30</a:t>
            </a:r>
            <a:r>
              <a:rPr lang="en-US" dirty="0"/>
              <a:t>, </a:t>
            </a:r>
            <a:r>
              <a:rPr lang="en-US" dirty="0">
                <a:solidFill>
                  <a:srgbClr val="009999"/>
                </a:solidFill>
              </a:rPr>
              <a:t>250</a:t>
            </a:r>
            <a:r>
              <a:rPr lang="en-US" dirty="0"/>
              <a:t>), bandwidth=c(</a:t>
            </a:r>
            <a:r>
              <a:rPr lang="en-US" dirty="0">
                <a:solidFill>
                  <a:srgbClr val="009999"/>
                </a:solidFill>
              </a:rPr>
              <a:t>2</a:t>
            </a:r>
            <a:r>
              <a:rPr lang="en-US" dirty="0"/>
              <a:t>, </a:t>
            </a:r>
            <a:r>
              <a:rPr lang="en-US" dirty="0">
                <a:solidFill>
                  <a:srgbClr val="009999"/>
                </a:solidFill>
              </a:rPr>
              <a:t>1</a:t>
            </a:r>
            <a:r>
              <a:rPr lang="en-US" dirty="0"/>
              <a:t>))</a:t>
            </a:r>
            <a:br>
              <a:rPr lang="en-US" dirty="0"/>
            </a:br>
            <a:endParaRPr lang="en-US" dirty="0"/>
          </a:p>
          <a:p>
            <a:endParaRPr lang="en-US" dirty="0"/>
          </a:p>
        </p:txBody>
      </p:sp>
      <p:pic>
        <p:nvPicPr>
          <p:cNvPr id="6" name="Picture 5">
            <a:extLst>
              <a:ext uri="{FF2B5EF4-FFF2-40B4-BE49-F238E27FC236}">
                <a16:creationId xmlns:a16="http://schemas.microsoft.com/office/drawing/2014/main" id="{7D8803FA-E4D6-6C40-9350-0AA896FB9E23}"/>
              </a:ext>
            </a:extLst>
          </p:cNvPr>
          <p:cNvPicPr>
            <a:picLocks noChangeAspect="1"/>
          </p:cNvPicPr>
          <p:nvPr/>
        </p:nvPicPr>
        <p:blipFill>
          <a:blip r:embed="rId3"/>
          <a:stretch>
            <a:fillRect/>
          </a:stretch>
        </p:blipFill>
        <p:spPr>
          <a:xfrm>
            <a:off x="7762566" y="497706"/>
            <a:ext cx="4429434" cy="3163881"/>
          </a:xfrm>
          <a:prstGeom prst="rect">
            <a:avLst/>
          </a:prstGeom>
        </p:spPr>
      </p:pic>
      <p:pic>
        <p:nvPicPr>
          <p:cNvPr id="8" name="Picture 7">
            <a:extLst>
              <a:ext uri="{FF2B5EF4-FFF2-40B4-BE49-F238E27FC236}">
                <a16:creationId xmlns:a16="http://schemas.microsoft.com/office/drawing/2014/main" id="{7C998BFC-DE29-D741-A4FF-5007293394EC}"/>
              </a:ext>
            </a:extLst>
          </p:cNvPr>
          <p:cNvPicPr>
            <a:picLocks noChangeAspect="1"/>
          </p:cNvPicPr>
          <p:nvPr/>
        </p:nvPicPr>
        <p:blipFill>
          <a:blip r:embed="rId4"/>
          <a:stretch>
            <a:fillRect/>
          </a:stretch>
        </p:blipFill>
        <p:spPr>
          <a:xfrm>
            <a:off x="7762566" y="3432739"/>
            <a:ext cx="4429433" cy="3163881"/>
          </a:xfrm>
          <a:prstGeom prst="rect">
            <a:avLst/>
          </a:prstGeom>
        </p:spPr>
      </p:pic>
      <p:sp>
        <p:nvSpPr>
          <p:cNvPr id="9" name="TextBox 8">
            <a:extLst>
              <a:ext uri="{FF2B5EF4-FFF2-40B4-BE49-F238E27FC236}">
                <a16:creationId xmlns:a16="http://schemas.microsoft.com/office/drawing/2014/main" id="{EA55A8DB-3BD6-CB46-948E-901DF0CB856C}"/>
              </a:ext>
            </a:extLst>
          </p:cNvPr>
          <p:cNvSpPr txBox="1"/>
          <p:nvPr/>
        </p:nvSpPr>
        <p:spPr>
          <a:xfrm>
            <a:off x="914401" y="205319"/>
            <a:ext cx="2743251" cy="584775"/>
          </a:xfrm>
          <a:prstGeom prst="rect">
            <a:avLst/>
          </a:prstGeom>
          <a:noFill/>
        </p:spPr>
        <p:txBody>
          <a:bodyPr wrap="none" rtlCol="0">
            <a:spAutoFit/>
          </a:bodyPr>
          <a:lstStyle/>
          <a:p>
            <a:r>
              <a:rPr lang="en-US" sz="3200" dirty="0">
                <a:latin typeface="Copperplate Gothic Bold" panose="020E0705020206020404" pitchFamily="34" charset="77"/>
              </a:rPr>
              <a:t>Footprints</a:t>
            </a:r>
          </a:p>
        </p:txBody>
      </p:sp>
    </p:spTree>
    <p:extLst>
      <p:ext uri="{BB962C8B-B14F-4D97-AF65-F5344CB8AC3E}">
        <p14:creationId xmlns:p14="http://schemas.microsoft.com/office/powerpoint/2010/main" val="2542208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30625A01-73CD-1240-AA46-345FC7241F77}"/>
              </a:ext>
            </a:extLst>
          </p:cNvPr>
          <p:cNvSpPr txBox="1"/>
          <p:nvPr/>
        </p:nvSpPr>
        <p:spPr>
          <a:xfrm>
            <a:off x="704937" y="430070"/>
            <a:ext cx="7563992" cy="584775"/>
          </a:xfrm>
          <a:prstGeom prst="rect">
            <a:avLst/>
          </a:prstGeom>
          <a:noFill/>
        </p:spPr>
        <p:txBody>
          <a:bodyPr wrap="square" rtlCol="0">
            <a:spAutoFit/>
          </a:bodyPr>
          <a:lstStyle/>
          <a:p>
            <a:r>
              <a:rPr lang="en-US" sz="3200" dirty="0" err="1">
                <a:latin typeface="Helvetica" pitchFamily="2" charset="0"/>
              </a:rPr>
              <a:t>ATACseqQC</a:t>
            </a:r>
            <a:r>
              <a:rPr lang="en-US" sz="3200" dirty="0">
                <a:latin typeface="Copperplate Gothic Bold" panose="020E0705020206020404" pitchFamily="34" charset="77"/>
              </a:rPr>
              <a:t> can …</a:t>
            </a:r>
          </a:p>
        </p:txBody>
      </p:sp>
      <p:cxnSp>
        <p:nvCxnSpPr>
          <p:cNvPr id="150" name="Straight Connector 149">
            <a:extLst>
              <a:ext uri="{FF2B5EF4-FFF2-40B4-BE49-F238E27FC236}">
                <a16:creationId xmlns:a16="http://schemas.microsoft.com/office/drawing/2014/main" id="{C19DF0A2-3CEA-C64A-AFC5-DC39159B5488}"/>
              </a:ext>
            </a:extLst>
          </p:cNvPr>
          <p:cNvCxnSpPr>
            <a:cxnSpLocks/>
          </p:cNvCxnSpPr>
          <p:nvPr/>
        </p:nvCxnSpPr>
        <p:spPr>
          <a:xfrm>
            <a:off x="1431737" y="1542858"/>
            <a:ext cx="0" cy="489172"/>
          </a:xfrm>
          <a:prstGeom prst="line">
            <a:avLst/>
          </a:prstGeom>
          <a:ln w="25400">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3C4A5CAE-268A-EB4E-8206-9A0BDBB6A30D}"/>
              </a:ext>
            </a:extLst>
          </p:cNvPr>
          <p:cNvGrpSpPr/>
          <p:nvPr/>
        </p:nvGrpSpPr>
        <p:grpSpPr>
          <a:xfrm>
            <a:off x="874092" y="1454763"/>
            <a:ext cx="4788343" cy="2771156"/>
            <a:chOff x="453468" y="1445619"/>
            <a:chExt cx="4788343" cy="2771156"/>
          </a:xfrm>
        </p:grpSpPr>
        <p:grpSp>
          <p:nvGrpSpPr>
            <p:cNvPr id="123" name="Group 122">
              <a:extLst>
                <a:ext uri="{FF2B5EF4-FFF2-40B4-BE49-F238E27FC236}">
                  <a16:creationId xmlns:a16="http://schemas.microsoft.com/office/drawing/2014/main" id="{F980A753-02C5-884F-8D70-6C5C230507F0}"/>
                </a:ext>
              </a:extLst>
            </p:cNvPr>
            <p:cNvGrpSpPr/>
            <p:nvPr/>
          </p:nvGrpSpPr>
          <p:grpSpPr>
            <a:xfrm>
              <a:off x="1029400" y="1447180"/>
              <a:ext cx="4212411" cy="2769595"/>
              <a:chOff x="1029400" y="1447180"/>
              <a:chExt cx="4212411" cy="2769595"/>
            </a:xfrm>
          </p:grpSpPr>
          <p:sp>
            <p:nvSpPr>
              <p:cNvPr id="5" name="TextBox 4">
                <a:extLst>
                  <a:ext uri="{FF2B5EF4-FFF2-40B4-BE49-F238E27FC236}">
                    <a16:creationId xmlns:a16="http://schemas.microsoft.com/office/drawing/2014/main" id="{870338EC-5D39-B243-8BD9-0563C787A870}"/>
                  </a:ext>
                </a:extLst>
              </p:cNvPr>
              <p:cNvSpPr txBox="1"/>
              <p:nvPr/>
            </p:nvSpPr>
            <p:spPr>
              <a:xfrm>
                <a:off x="1180964" y="3570444"/>
                <a:ext cx="2947491" cy="646331"/>
              </a:xfrm>
              <a:prstGeom prst="rect">
                <a:avLst/>
              </a:prstGeom>
              <a:solidFill>
                <a:schemeClr val="accent6">
                  <a:lumMod val="60000"/>
                  <a:lumOff val="40000"/>
                </a:schemeClr>
              </a:solidFill>
              <a:ln w="12700">
                <a:solidFill>
                  <a:schemeClr val="accent6">
                    <a:lumMod val="75000"/>
                  </a:schemeClr>
                </a:solidFill>
              </a:ln>
            </p:spPr>
            <p:txBody>
              <a:bodyPr wrap="square" rtlCol="0">
                <a:spAutoFit/>
              </a:bodyPr>
              <a:lstStyle/>
              <a:p>
                <a:pPr marL="285750" indent="-285750">
                  <a:buFont typeface="Wingdings" pitchFamily="2" charset="2"/>
                  <a:buChar char="v"/>
                </a:pPr>
                <a:r>
                  <a:rPr lang="en-US" dirty="0"/>
                  <a:t>Shifted aligned reads</a:t>
                </a:r>
              </a:p>
              <a:p>
                <a:pPr marL="285750" indent="-285750">
                  <a:buFont typeface="Wingdings" pitchFamily="2" charset="2"/>
                  <a:buChar char="v"/>
                </a:pPr>
                <a:r>
                  <a:rPr lang="en-US" dirty="0"/>
                  <a:t>Splitting BAM files</a:t>
                </a:r>
              </a:p>
            </p:txBody>
          </p:sp>
          <p:sp>
            <p:nvSpPr>
              <p:cNvPr id="107" name="TextBox 106">
                <a:extLst>
                  <a:ext uri="{FF2B5EF4-FFF2-40B4-BE49-F238E27FC236}">
                    <a16:creationId xmlns:a16="http://schemas.microsoft.com/office/drawing/2014/main" id="{914B1917-09F3-2E49-B9CD-A57A266CFE4E}"/>
                  </a:ext>
                </a:extLst>
              </p:cNvPr>
              <p:cNvSpPr txBox="1"/>
              <p:nvPr/>
            </p:nvSpPr>
            <p:spPr>
              <a:xfrm>
                <a:off x="1029400" y="1447180"/>
                <a:ext cx="4212411" cy="646331"/>
              </a:xfrm>
              <a:prstGeom prst="rect">
                <a:avLst/>
              </a:prstGeom>
              <a:noFill/>
            </p:spPr>
            <p:txBody>
              <a:bodyPr wrap="square" rtlCol="0">
                <a:spAutoFit/>
              </a:bodyPr>
              <a:lstStyle/>
              <a:p>
                <a:pPr>
                  <a:buClr>
                    <a:schemeClr val="tx1">
                      <a:lumMod val="50000"/>
                      <a:lumOff val="50000"/>
                    </a:schemeClr>
                  </a:buClr>
                  <a:buSzPct val="250000"/>
                </a:pPr>
                <a:r>
                  <a:rPr lang="en-US" dirty="0"/>
                  <a:t>help researcher to assess the quality of the ATAC library preparation by simple plots. </a:t>
                </a:r>
              </a:p>
            </p:txBody>
          </p:sp>
          <p:sp>
            <p:nvSpPr>
              <p:cNvPr id="119" name="Down Arrow 118">
                <a:extLst>
                  <a:ext uri="{FF2B5EF4-FFF2-40B4-BE49-F238E27FC236}">
                    <a16:creationId xmlns:a16="http://schemas.microsoft.com/office/drawing/2014/main" id="{D5D1F766-3D95-714F-91FE-E0037D80407F}"/>
                  </a:ext>
                </a:extLst>
              </p:cNvPr>
              <p:cNvSpPr/>
              <p:nvPr/>
            </p:nvSpPr>
            <p:spPr>
              <a:xfrm>
                <a:off x="2359742" y="3064346"/>
                <a:ext cx="294968" cy="364654"/>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49C33387-E116-1F48-AA18-7FA484BF3A58}"/>
                </a:ext>
              </a:extLst>
            </p:cNvPr>
            <p:cNvGrpSpPr/>
            <p:nvPr/>
          </p:nvGrpSpPr>
          <p:grpSpPr>
            <a:xfrm>
              <a:off x="460351" y="2091951"/>
              <a:ext cx="4781456" cy="646331"/>
              <a:chOff x="460351" y="2091951"/>
              <a:chExt cx="4781456" cy="646331"/>
            </a:xfrm>
          </p:grpSpPr>
          <p:sp>
            <p:nvSpPr>
              <p:cNvPr id="128" name="Rectangle 127">
                <a:extLst>
                  <a:ext uri="{FF2B5EF4-FFF2-40B4-BE49-F238E27FC236}">
                    <a16:creationId xmlns:a16="http://schemas.microsoft.com/office/drawing/2014/main" id="{EBEFEB55-CE7E-9344-B84C-5DD2A9DF7BEA}"/>
                  </a:ext>
                </a:extLst>
              </p:cNvPr>
              <p:cNvSpPr/>
              <p:nvPr/>
            </p:nvSpPr>
            <p:spPr>
              <a:xfrm>
                <a:off x="460351" y="2091951"/>
                <a:ext cx="56905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4C2206D6-EF7F-5646-81D1-FD8CC3679435}"/>
                  </a:ext>
                </a:extLst>
              </p:cNvPr>
              <p:cNvSpPr txBox="1"/>
              <p:nvPr/>
            </p:nvSpPr>
            <p:spPr>
              <a:xfrm>
                <a:off x="1029401" y="2091951"/>
                <a:ext cx="4212406" cy="646331"/>
              </a:xfrm>
              <a:prstGeom prst="rect">
                <a:avLst/>
              </a:prstGeom>
              <a:solidFill>
                <a:schemeClr val="bg1">
                  <a:lumMod val="95000"/>
                </a:schemeClr>
              </a:solidFill>
            </p:spPr>
            <p:txBody>
              <a:bodyPr wrap="square" rtlCol="0">
                <a:spAutoFit/>
              </a:bodyPr>
              <a:lstStyle/>
              <a:p>
                <a:r>
                  <a:rPr lang="en-US" dirty="0"/>
                  <a:t>split bam files for downstream analysis and validation.</a:t>
                </a:r>
              </a:p>
            </p:txBody>
          </p:sp>
          <p:pic>
            <p:nvPicPr>
              <p:cNvPr id="127" name="Graphic 126" descr="Database">
                <a:extLst>
                  <a:ext uri="{FF2B5EF4-FFF2-40B4-BE49-F238E27FC236}">
                    <a16:creationId xmlns:a16="http://schemas.microsoft.com/office/drawing/2014/main" id="{89AC94EA-977B-ED4C-B6C9-26A4D94C8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351" y="2170530"/>
                <a:ext cx="489172" cy="489172"/>
              </a:xfrm>
              <a:prstGeom prst="rect">
                <a:avLst/>
              </a:prstGeom>
            </p:spPr>
          </p:pic>
          <p:cxnSp>
            <p:nvCxnSpPr>
              <p:cNvPr id="130" name="Straight Connector 129">
                <a:extLst>
                  <a:ext uri="{FF2B5EF4-FFF2-40B4-BE49-F238E27FC236}">
                    <a16:creationId xmlns:a16="http://schemas.microsoft.com/office/drawing/2014/main" id="{3D46DC86-25A1-764A-AC85-827DB163BE23}"/>
                  </a:ext>
                </a:extLst>
              </p:cNvPr>
              <p:cNvCxnSpPr>
                <a:cxnSpLocks/>
              </p:cNvCxnSpPr>
              <p:nvPr/>
            </p:nvCxnSpPr>
            <p:spPr>
              <a:xfrm>
                <a:off x="1011113" y="2170530"/>
                <a:ext cx="0" cy="489172"/>
              </a:xfrm>
              <a:prstGeom prst="line">
                <a:avLst/>
              </a:prstGeom>
              <a:ln w="2540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CDD26845-6224-804E-9110-5549C6095467}"/>
                </a:ext>
              </a:extLst>
            </p:cNvPr>
            <p:cNvSpPr/>
            <p:nvPr/>
          </p:nvSpPr>
          <p:spPr>
            <a:xfrm>
              <a:off x="460351" y="1445619"/>
              <a:ext cx="4781456" cy="646332"/>
            </a:xfrm>
            <a:prstGeom prst="rect">
              <a:avLst/>
            </a:prstGeom>
            <a:noFill/>
            <a:ln w="222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Graphic 150" descr="Bar chart">
              <a:extLst>
                <a:ext uri="{FF2B5EF4-FFF2-40B4-BE49-F238E27FC236}">
                  <a16:creationId xmlns:a16="http://schemas.microsoft.com/office/drawing/2014/main" id="{8A5B7A27-67EB-064C-80D2-886BE79F14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468" y="1533714"/>
              <a:ext cx="493776" cy="493776"/>
            </a:xfrm>
            <a:prstGeom prst="rect">
              <a:avLst/>
            </a:prstGeom>
          </p:spPr>
        </p:pic>
      </p:grpSp>
      <p:pic>
        <p:nvPicPr>
          <p:cNvPr id="32" name="Picture 2">
            <a:extLst>
              <a:ext uri="{FF2B5EF4-FFF2-40B4-BE49-F238E27FC236}">
                <a16:creationId xmlns:a16="http://schemas.microsoft.com/office/drawing/2014/main" id="{9A099198-FC79-8541-B0BD-7D3E6749DF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5175" y="1489068"/>
            <a:ext cx="2614652" cy="20420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a:extLst>
              <a:ext uri="{FF2B5EF4-FFF2-40B4-BE49-F238E27FC236}">
                <a16:creationId xmlns:a16="http://schemas.microsoft.com/office/drawing/2014/main" id="{B9731D4C-BA1E-3641-B02A-AB3798C63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2567" y="1481841"/>
            <a:ext cx="2574052" cy="204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Graphic 33" descr="Checkmark">
            <a:extLst>
              <a:ext uri="{FF2B5EF4-FFF2-40B4-BE49-F238E27FC236}">
                <a16:creationId xmlns:a16="http://schemas.microsoft.com/office/drawing/2014/main" id="{64C4A3EA-5EFD-C74D-9BC7-67B4FFC6A4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6834" y="557645"/>
            <a:ext cx="914400" cy="914400"/>
          </a:xfrm>
          <a:prstGeom prst="rect">
            <a:avLst/>
          </a:prstGeom>
        </p:spPr>
      </p:pic>
      <p:pic>
        <p:nvPicPr>
          <p:cNvPr id="35" name="Graphic 34" descr="Close">
            <a:extLst>
              <a:ext uri="{FF2B5EF4-FFF2-40B4-BE49-F238E27FC236}">
                <a16:creationId xmlns:a16="http://schemas.microsoft.com/office/drawing/2014/main" id="{4C849633-6F7B-1F4C-8E65-CABCAAAC07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6966" y="581419"/>
            <a:ext cx="914400" cy="914400"/>
          </a:xfrm>
          <a:prstGeom prst="rect">
            <a:avLst/>
          </a:prstGeom>
        </p:spPr>
      </p:pic>
      <p:pic>
        <p:nvPicPr>
          <p:cNvPr id="36" name="Picture 2">
            <a:extLst>
              <a:ext uri="{FF2B5EF4-FFF2-40B4-BE49-F238E27FC236}">
                <a16:creationId xmlns:a16="http://schemas.microsoft.com/office/drawing/2014/main" id="{7A679AFB-60F1-E543-8783-A0FFE06DB4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57175" y="3579588"/>
            <a:ext cx="2611664" cy="256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a:extLst>
              <a:ext uri="{FF2B5EF4-FFF2-40B4-BE49-F238E27FC236}">
                <a16:creationId xmlns:a16="http://schemas.microsoft.com/office/drawing/2014/main" id="{736376F3-E991-3C43-9830-8761466579C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5484" y="3579588"/>
            <a:ext cx="2471135" cy="256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892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AF3573-31E2-BF4E-89D1-DE505C1B5632}"/>
              </a:ext>
            </a:extLst>
          </p:cNvPr>
          <p:cNvPicPr>
            <a:picLocks noChangeAspect="1"/>
          </p:cNvPicPr>
          <p:nvPr/>
        </p:nvPicPr>
        <p:blipFill rotWithShape="1">
          <a:blip r:embed="rId3"/>
          <a:srcRect t="1331" r="6" b="21711"/>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4" name="Picture 3">
            <a:extLst>
              <a:ext uri="{FF2B5EF4-FFF2-40B4-BE49-F238E27FC236}">
                <a16:creationId xmlns:a16="http://schemas.microsoft.com/office/drawing/2014/main" id="{0C13B755-377A-1343-8D6B-3B0EC9A11C00}"/>
              </a:ext>
            </a:extLst>
          </p:cNvPr>
          <p:cNvPicPr>
            <a:picLocks noChangeAspect="1"/>
          </p:cNvPicPr>
          <p:nvPr/>
        </p:nvPicPr>
        <p:blipFill rotWithShape="1">
          <a:blip r:embed="rId4"/>
          <a:srcRect l="449" t="2012" r="3283" b="65066"/>
          <a:stretch/>
        </p:blipFill>
        <p:spPr>
          <a:xfrm>
            <a:off x="7310584" y="0"/>
            <a:ext cx="4881415" cy="2499222"/>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1" name="Picture 10">
            <a:extLst>
              <a:ext uri="{FF2B5EF4-FFF2-40B4-BE49-F238E27FC236}">
                <a16:creationId xmlns:a16="http://schemas.microsoft.com/office/drawing/2014/main" id="{F892F18F-BEF8-054B-B756-71C567AF4F19}"/>
              </a:ext>
            </a:extLst>
          </p:cNvPr>
          <p:cNvPicPr>
            <a:picLocks noChangeAspect="1"/>
          </p:cNvPicPr>
          <p:nvPr/>
        </p:nvPicPr>
        <p:blipFill rotWithShape="1">
          <a:blip r:embed="rId5"/>
          <a:srcRect l="56591" t="21285" r="12694" b="48354"/>
          <a:stretch/>
        </p:blipFill>
        <p:spPr>
          <a:xfrm>
            <a:off x="4570874" y="0"/>
            <a:ext cx="3805084" cy="2507295"/>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8" name="Picture 7">
            <a:extLst>
              <a:ext uri="{FF2B5EF4-FFF2-40B4-BE49-F238E27FC236}">
                <a16:creationId xmlns:a16="http://schemas.microsoft.com/office/drawing/2014/main" id="{D0DDF9B8-AF33-2745-BF5B-44A193405D1E}"/>
              </a:ext>
            </a:extLst>
          </p:cNvPr>
          <p:cNvPicPr>
            <a:picLocks noChangeAspect="1"/>
          </p:cNvPicPr>
          <p:nvPr/>
        </p:nvPicPr>
        <p:blipFill rotWithShape="1">
          <a:blip r:embed="rId6"/>
          <a:srcRect l="1064" t="28607" r="6"/>
          <a:stretch/>
        </p:blipFill>
        <p:spPr>
          <a:xfrm>
            <a:off x="0" y="2668161"/>
            <a:ext cx="7163100" cy="4189829"/>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16"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2A45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813B4A5-2E00-9641-989E-B02699236917}"/>
              </a:ext>
            </a:extLst>
          </p:cNvPr>
          <p:cNvSpPr txBox="1"/>
          <p:nvPr/>
        </p:nvSpPr>
        <p:spPr>
          <a:xfrm>
            <a:off x="6235706" y="5252403"/>
            <a:ext cx="5435184" cy="1070395"/>
          </a:xfrm>
          <a:prstGeom prst="rect">
            <a:avLst/>
          </a:prstGeom>
        </p:spPr>
        <p:txBody>
          <a:bodyPr vert="horz" lIns="91440" tIns="45720" rIns="91440" bIns="45720" rtlCol="0" anchor="t">
            <a:normAutofit/>
          </a:bodyPr>
          <a:lstStyle/>
          <a:p>
            <a:pPr algn="r" defTabSz="914400">
              <a:lnSpc>
                <a:spcPct val="90000"/>
              </a:lnSpc>
              <a:spcBef>
                <a:spcPct val="0"/>
              </a:spcBef>
              <a:spcAft>
                <a:spcPts val="600"/>
              </a:spcAft>
            </a:pPr>
            <a:r>
              <a:rPr lang="en-US" sz="3600" kern="1200" dirty="0">
                <a:solidFill>
                  <a:srgbClr val="FFFFFF"/>
                </a:solidFill>
                <a:latin typeface="Copperplate Gothic Bold" panose="020E0705020206020404" pitchFamily="34" charset="77"/>
                <a:ea typeface="+mj-ea"/>
                <a:cs typeface="+mj-cs"/>
              </a:rPr>
              <a:t>Acknowledgement</a:t>
            </a:r>
          </a:p>
        </p:txBody>
      </p:sp>
      <p:pic>
        <p:nvPicPr>
          <p:cNvPr id="10" name="Picture 9" descr="A person standing in front of a group of people posing for the camera&#10;&#10;Description automatically generated">
            <a:extLst>
              <a:ext uri="{FF2B5EF4-FFF2-40B4-BE49-F238E27FC236}">
                <a16:creationId xmlns:a16="http://schemas.microsoft.com/office/drawing/2014/main" id="{7D587B81-C343-0241-A46F-4EFF77FD6B3B}"/>
              </a:ext>
            </a:extLst>
          </p:cNvPr>
          <p:cNvPicPr>
            <a:picLocks noChangeAspect="1"/>
          </p:cNvPicPr>
          <p:nvPr/>
        </p:nvPicPr>
        <p:blipFill rotWithShape="1">
          <a:blip r:embed="rId7"/>
          <a:srcRect r="2" b="1676"/>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3891130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DDDBC-46FA-C045-AFFE-A044C468106B}"/>
              </a:ext>
            </a:extLst>
          </p:cNvPr>
          <p:cNvSpPr txBox="1"/>
          <p:nvPr/>
        </p:nvSpPr>
        <p:spPr>
          <a:xfrm>
            <a:off x="572232" y="451452"/>
            <a:ext cx="10719601" cy="646331"/>
          </a:xfrm>
          <a:prstGeom prst="rect">
            <a:avLst/>
          </a:prstGeom>
          <a:noFill/>
        </p:spPr>
        <p:txBody>
          <a:bodyPr wrap="none" rtlCol="0">
            <a:spAutoFit/>
          </a:bodyPr>
          <a:lstStyle/>
          <a:p>
            <a:r>
              <a:rPr lang="en-US" sz="3600" dirty="0">
                <a:latin typeface="Copperplate Gothic Bold" panose="020E0705020206020404" pitchFamily="34" charset="77"/>
              </a:rPr>
              <a:t>The ATAC-seq datasets submitted to GEO</a:t>
            </a:r>
          </a:p>
        </p:txBody>
      </p:sp>
      <p:sp>
        <p:nvSpPr>
          <p:cNvPr id="3" name="Rectangle 2">
            <a:extLst>
              <a:ext uri="{FF2B5EF4-FFF2-40B4-BE49-F238E27FC236}">
                <a16:creationId xmlns:a16="http://schemas.microsoft.com/office/drawing/2014/main" id="{35DF81B3-1692-DD4C-9CAD-F7765C10F63E}"/>
              </a:ext>
            </a:extLst>
          </p:cNvPr>
          <p:cNvSpPr/>
          <p:nvPr/>
        </p:nvSpPr>
        <p:spPr>
          <a:xfrm>
            <a:off x="6745941" y="1823513"/>
            <a:ext cx="4572000" cy="3631763"/>
          </a:xfrm>
          <a:prstGeom prst="rect">
            <a:avLst/>
          </a:prstGeom>
          <a:solidFill>
            <a:schemeClr val="bg1">
              <a:lumMod val="95000"/>
            </a:schemeClr>
          </a:solidFill>
          <a:ln>
            <a:solidFill>
              <a:schemeClr val="bg2">
                <a:lumMod val="90000"/>
              </a:schemeClr>
            </a:solidFill>
          </a:ln>
        </p:spPr>
        <p:txBody>
          <a:bodyPr wrap="square" lIns="182880" tIns="91440" rIns="91440" bIns="91440">
            <a:spAutoFit/>
          </a:bodyPr>
          <a:lstStyle/>
          <a:p>
            <a:r>
              <a:rPr lang="en-US" sz="1400" dirty="0">
                <a:solidFill>
                  <a:schemeClr val="bg2">
                    <a:lumMod val="50000"/>
                  </a:schemeClr>
                </a:solidFill>
                <a:latin typeface="Helvetica" pitchFamily="2" charset="0"/>
              </a:rPr>
              <a:t>library(</a:t>
            </a:r>
            <a:r>
              <a:rPr lang="en-US" sz="1400" dirty="0" err="1">
                <a:solidFill>
                  <a:schemeClr val="bg2">
                    <a:lumMod val="50000"/>
                  </a:schemeClr>
                </a:solidFill>
                <a:latin typeface="Helvetica" pitchFamily="2" charset="0"/>
              </a:rPr>
              <a:t>SRAdb</a:t>
            </a:r>
            <a:r>
              <a:rPr lang="en-US" sz="1400" dirty="0">
                <a:solidFill>
                  <a:schemeClr val="bg2">
                    <a:lumMod val="50000"/>
                  </a:schemeClr>
                </a:solidFill>
                <a:latin typeface="Helvetica" pitchFamily="2" charset="0"/>
              </a:rPr>
              <a:t>)</a:t>
            </a:r>
          </a:p>
          <a:p>
            <a:r>
              <a:rPr lang="en-US" sz="1400" dirty="0" err="1">
                <a:solidFill>
                  <a:schemeClr val="bg2">
                    <a:lumMod val="50000"/>
                  </a:schemeClr>
                </a:solidFill>
                <a:latin typeface="Helvetica" pitchFamily="2" charset="0"/>
              </a:rPr>
              <a:t>sqlfile</a:t>
            </a:r>
            <a:r>
              <a:rPr lang="en-US" sz="1400" dirty="0">
                <a:solidFill>
                  <a:schemeClr val="bg2">
                    <a:lumMod val="50000"/>
                  </a:schemeClr>
                </a:solidFill>
                <a:latin typeface="Helvetica" pitchFamily="2" charset="0"/>
              </a:rPr>
              <a:t> &lt;- </a:t>
            </a:r>
            <a:r>
              <a:rPr lang="en-US" sz="1400" dirty="0" err="1">
                <a:solidFill>
                  <a:schemeClr val="bg2">
                    <a:lumMod val="50000"/>
                  </a:schemeClr>
                </a:solidFill>
                <a:latin typeface="Helvetica" pitchFamily="2" charset="0"/>
              </a:rPr>
              <a:t>getSRAdbFile</a:t>
            </a:r>
            <a:r>
              <a:rPr lang="en-US" sz="1400" dirty="0">
                <a:solidFill>
                  <a:schemeClr val="bg2">
                    <a:lumMod val="50000"/>
                  </a:schemeClr>
                </a:solidFill>
                <a:latin typeface="Helvetica" pitchFamily="2" charset="0"/>
              </a:rPr>
              <a:t>()</a:t>
            </a:r>
          </a:p>
          <a:p>
            <a:r>
              <a:rPr lang="en-US" sz="1400" dirty="0" err="1">
                <a:solidFill>
                  <a:schemeClr val="bg2">
                    <a:lumMod val="50000"/>
                  </a:schemeClr>
                </a:solidFill>
                <a:latin typeface="Helvetica" pitchFamily="2" charset="0"/>
              </a:rPr>
              <a:t>sra_con</a:t>
            </a:r>
            <a:r>
              <a:rPr lang="en-US" sz="1400" dirty="0">
                <a:solidFill>
                  <a:schemeClr val="bg2">
                    <a:lumMod val="50000"/>
                  </a:schemeClr>
                </a:solidFill>
                <a:latin typeface="Helvetica" pitchFamily="2" charset="0"/>
              </a:rPr>
              <a:t> &lt;- </a:t>
            </a:r>
            <a:r>
              <a:rPr lang="en-US" sz="1400" dirty="0" err="1">
                <a:solidFill>
                  <a:schemeClr val="bg2">
                    <a:lumMod val="50000"/>
                  </a:schemeClr>
                </a:solidFill>
                <a:latin typeface="Helvetica" pitchFamily="2" charset="0"/>
              </a:rPr>
              <a:t>dbConnect</a:t>
            </a:r>
            <a:r>
              <a:rPr lang="en-US" sz="1400" dirty="0">
                <a:solidFill>
                  <a:schemeClr val="bg2">
                    <a:lumMod val="50000"/>
                  </a:schemeClr>
                </a:solidFill>
                <a:latin typeface="Helvetica" pitchFamily="2" charset="0"/>
              </a:rPr>
              <a:t>(SQLite(),</a:t>
            </a:r>
            <a:r>
              <a:rPr lang="en-US" sz="1400" dirty="0" err="1">
                <a:solidFill>
                  <a:schemeClr val="bg2">
                    <a:lumMod val="50000"/>
                  </a:schemeClr>
                </a:solidFill>
                <a:latin typeface="Helvetica" pitchFamily="2" charset="0"/>
              </a:rPr>
              <a:t>sqlfile</a:t>
            </a:r>
            <a:r>
              <a:rPr lang="en-US" sz="1400" dirty="0">
                <a:solidFill>
                  <a:schemeClr val="bg2">
                    <a:lumMod val="50000"/>
                  </a:schemeClr>
                </a:solidFill>
                <a:latin typeface="Helvetica" pitchFamily="2" charset="0"/>
              </a:rPr>
              <a:t>)</a:t>
            </a:r>
          </a:p>
          <a:p>
            <a:r>
              <a:rPr lang="en-US" sz="1400" dirty="0">
                <a:solidFill>
                  <a:schemeClr val="bg2">
                    <a:lumMod val="50000"/>
                  </a:schemeClr>
                </a:solidFill>
                <a:latin typeface="Helvetica" pitchFamily="2" charset="0"/>
              </a:rPr>
              <a:t>(</a:t>
            </a:r>
            <a:r>
              <a:rPr lang="en-US" sz="1400" dirty="0" err="1">
                <a:solidFill>
                  <a:schemeClr val="bg2">
                    <a:lumMod val="50000"/>
                  </a:schemeClr>
                </a:solidFill>
                <a:latin typeface="Helvetica" pitchFamily="2" charset="0"/>
              </a:rPr>
              <a:t>sra_tables</a:t>
            </a:r>
            <a:r>
              <a:rPr lang="en-US" sz="1400" dirty="0">
                <a:solidFill>
                  <a:schemeClr val="bg2">
                    <a:lumMod val="50000"/>
                  </a:schemeClr>
                </a:solidFill>
                <a:latin typeface="Helvetica" pitchFamily="2" charset="0"/>
              </a:rPr>
              <a:t> &lt;- </a:t>
            </a:r>
            <a:r>
              <a:rPr lang="en-US" sz="1400" dirty="0" err="1">
                <a:solidFill>
                  <a:schemeClr val="bg2">
                    <a:lumMod val="50000"/>
                  </a:schemeClr>
                </a:solidFill>
                <a:latin typeface="Helvetica" pitchFamily="2" charset="0"/>
              </a:rPr>
              <a:t>dbListTables</a:t>
            </a:r>
            <a:r>
              <a:rPr lang="en-US" sz="1400" dirty="0">
                <a:solidFill>
                  <a:schemeClr val="bg2">
                    <a:lumMod val="50000"/>
                  </a:schemeClr>
                </a:solidFill>
                <a:latin typeface="Helvetica" pitchFamily="2" charset="0"/>
              </a:rPr>
              <a:t>(</a:t>
            </a:r>
            <a:r>
              <a:rPr lang="en-US" sz="1400" dirty="0" err="1">
                <a:solidFill>
                  <a:schemeClr val="bg2">
                    <a:lumMod val="50000"/>
                  </a:schemeClr>
                </a:solidFill>
                <a:latin typeface="Helvetica" pitchFamily="2" charset="0"/>
              </a:rPr>
              <a:t>sra_con</a:t>
            </a:r>
            <a:r>
              <a:rPr lang="en-US" sz="1400" dirty="0">
                <a:solidFill>
                  <a:schemeClr val="bg2">
                    <a:lumMod val="50000"/>
                  </a:schemeClr>
                </a:solidFill>
                <a:latin typeface="Helvetica" pitchFamily="2" charset="0"/>
              </a:rPr>
              <a:t>))</a:t>
            </a:r>
          </a:p>
          <a:p>
            <a:r>
              <a:rPr lang="en-US" sz="1400" dirty="0" err="1">
                <a:solidFill>
                  <a:schemeClr val="bg2">
                    <a:lumMod val="50000"/>
                  </a:schemeClr>
                </a:solidFill>
                <a:latin typeface="Helvetica" pitchFamily="2" charset="0"/>
              </a:rPr>
              <a:t>dbListFields</a:t>
            </a:r>
            <a:r>
              <a:rPr lang="en-US" sz="1400" dirty="0">
                <a:solidFill>
                  <a:schemeClr val="bg2">
                    <a:lumMod val="50000"/>
                  </a:schemeClr>
                </a:solidFill>
                <a:latin typeface="Helvetica" pitchFamily="2" charset="0"/>
              </a:rPr>
              <a:t>(sra_con,"</a:t>
            </a:r>
            <a:r>
              <a:rPr lang="en-US" sz="1400" dirty="0" err="1">
                <a:solidFill>
                  <a:schemeClr val="bg2">
                    <a:lumMod val="50000"/>
                  </a:schemeClr>
                </a:solidFill>
                <a:latin typeface="Helvetica" pitchFamily="2" charset="0"/>
              </a:rPr>
              <a:t>sra</a:t>
            </a:r>
            <a:r>
              <a:rPr lang="en-US" sz="1400" dirty="0">
                <a:solidFill>
                  <a:schemeClr val="bg2">
                    <a:lumMod val="50000"/>
                  </a:schemeClr>
                </a:solidFill>
                <a:latin typeface="Helvetica" pitchFamily="2" charset="0"/>
              </a:rPr>
              <a:t>")</a:t>
            </a:r>
          </a:p>
          <a:p>
            <a:r>
              <a:rPr lang="en-US" sz="1400" dirty="0" err="1">
                <a:solidFill>
                  <a:schemeClr val="bg2">
                    <a:lumMod val="50000"/>
                  </a:schemeClr>
                </a:solidFill>
                <a:latin typeface="Helvetica" pitchFamily="2" charset="0"/>
              </a:rPr>
              <a:t>library_strategy</a:t>
            </a:r>
            <a:r>
              <a:rPr lang="en-US" sz="1400" dirty="0">
                <a:solidFill>
                  <a:schemeClr val="bg2">
                    <a:lumMod val="50000"/>
                  </a:schemeClr>
                </a:solidFill>
                <a:latin typeface="Helvetica" pitchFamily="2" charset="0"/>
              </a:rPr>
              <a:t> &lt;- </a:t>
            </a:r>
          </a:p>
          <a:p>
            <a:r>
              <a:rPr lang="en-US" sz="1400" dirty="0">
                <a:solidFill>
                  <a:schemeClr val="bg2">
                    <a:lumMod val="50000"/>
                  </a:schemeClr>
                </a:solidFill>
                <a:latin typeface="Helvetica" pitchFamily="2" charset="0"/>
              </a:rPr>
              <a:t>  </a:t>
            </a:r>
            <a:r>
              <a:rPr lang="en-US" sz="1400" dirty="0" err="1">
                <a:solidFill>
                  <a:schemeClr val="bg2">
                    <a:lumMod val="50000"/>
                  </a:schemeClr>
                </a:solidFill>
                <a:latin typeface="Helvetica" pitchFamily="2" charset="0"/>
              </a:rPr>
              <a:t>dbGetQuery</a:t>
            </a:r>
            <a:r>
              <a:rPr lang="en-US" sz="1400" dirty="0">
                <a:solidFill>
                  <a:schemeClr val="bg2">
                    <a:lumMod val="50000"/>
                  </a:schemeClr>
                </a:solidFill>
                <a:latin typeface="Helvetica" pitchFamily="2" charset="0"/>
              </a:rPr>
              <a:t>(</a:t>
            </a:r>
            <a:r>
              <a:rPr lang="en-US" sz="1400" dirty="0" err="1">
                <a:solidFill>
                  <a:schemeClr val="bg2">
                    <a:lumMod val="50000"/>
                  </a:schemeClr>
                </a:solidFill>
                <a:latin typeface="Helvetica" pitchFamily="2" charset="0"/>
              </a:rPr>
              <a:t>sra_con</a:t>
            </a:r>
            <a:r>
              <a:rPr lang="en-US" sz="1400" dirty="0">
                <a:solidFill>
                  <a:schemeClr val="bg2">
                    <a:lumMod val="50000"/>
                  </a:schemeClr>
                </a:solidFill>
                <a:latin typeface="Helvetica" pitchFamily="2" charset="0"/>
              </a:rPr>
              <a:t>, </a:t>
            </a:r>
          </a:p>
          <a:p>
            <a:r>
              <a:rPr lang="en-US" sz="1400" dirty="0">
                <a:solidFill>
                  <a:schemeClr val="bg2">
                    <a:lumMod val="50000"/>
                  </a:schemeClr>
                </a:solidFill>
                <a:latin typeface="Helvetica" pitchFamily="2" charset="0"/>
              </a:rPr>
              <a:t>             'SELECT </a:t>
            </a:r>
            <a:r>
              <a:rPr lang="en-US" sz="1400" dirty="0" err="1">
                <a:solidFill>
                  <a:schemeClr val="bg2">
                    <a:lumMod val="50000"/>
                  </a:schemeClr>
                </a:solidFill>
                <a:latin typeface="Helvetica" pitchFamily="2" charset="0"/>
              </a:rPr>
              <a:t>library_strategy</a:t>
            </a:r>
            <a:r>
              <a:rPr lang="en-US" sz="1400" dirty="0">
                <a:solidFill>
                  <a:schemeClr val="bg2">
                    <a:lumMod val="50000"/>
                  </a:schemeClr>
                </a:solidFill>
                <a:latin typeface="Helvetica" pitchFamily="2" charset="0"/>
              </a:rPr>
              <a:t>, </a:t>
            </a:r>
          </a:p>
          <a:p>
            <a:r>
              <a:rPr lang="en-US" sz="1400" dirty="0">
                <a:solidFill>
                  <a:schemeClr val="bg2">
                    <a:lumMod val="50000"/>
                  </a:schemeClr>
                </a:solidFill>
                <a:latin typeface="Helvetica" pitchFamily="2" charset="0"/>
              </a:rPr>
              <a:t>             COUNT(*) AS count</a:t>
            </a:r>
          </a:p>
          <a:p>
            <a:r>
              <a:rPr lang="en-US" sz="1400" dirty="0">
                <a:solidFill>
                  <a:schemeClr val="bg2">
                    <a:lumMod val="50000"/>
                  </a:schemeClr>
                </a:solidFill>
                <a:latin typeface="Helvetica" pitchFamily="2" charset="0"/>
              </a:rPr>
              <a:t>             FROM </a:t>
            </a:r>
            <a:r>
              <a:rPr lang="en-US" sz="1400" dirty="0" err="1">
                <a:solidFill>
                  <a:schemeClr val="bg2">
                    <a:lumMod val="50000"/>
                  </a:schemeClr>
                </a:solidFill>
                <a:latin typeface="Helvetica" pitchFamily="2" charset="0"/>
              </a:rPr>
              <a:t>sra</a:t>
            </a:r>
            <a:endParaRPr lang="en-US" sz="1400" dirty="0">
              <a:solidFill>
                <a:schemeClr val="bg2">
                  <a:lumMod val="50000"/>
                </a:schemeClr>
              </a:solidFill>
              <a:latin typeface="Helvetica" pitchFamily="2" charset="0"/>
            </a:endParaRPr>
          </a:p>
          <a:p>
            <a:r>
              <a:rPr lang="en-US" sz="1400" dirty="0">
                <a:solidFill>
                  <a:schemeClr val="bg2">
                    <a:lumMod val="50000"/>
                  </a:schemeClr>
                </a:solidFill>
                <a:latin typeface="Helvetica" pitchFamily="2" charset="0"/>
              </a:rPr>
              <a:t>             GROUP BY </a:t>
            </a:r>
            <a:r>
              <a:rPr lang="en-US" sz="1400" dirty="0" err="1">
                <a:solidFill>
                  <a:schemeClr val="bg2">
                    <a:lumMod val="50000"/>
                  </a:schemeClr>
                </a:solidFill>
                <a:latin typeface="Helvetica" pitchFamily="2" charset="0"/>
              </a:rPr>
              <a:t>library_strategy</a:t>
            </a:r>
            <a:r>
              <a:rPr lang="en-US" sz="1400" dirty="0">
                <a:solidFill>
                  <a:schemeClr val="bg2">
                    <a:lumMod val="50000"/>
                  </a:schemeClr>
                </a:solidFill>
                <a:latin typeface="Helvetica" pitchFamily="2" charset="0"/>
              </a:rPr>
              <a:t>')</a:t>
            </a:r>
          </a:p>
          <a:p>
            <a:r>
              <a:rPr lang="en-US" sz="1400" dirty="0">
                <a:solidFill>
                  <a:schemeClr val="bg2">
                    <a:lumMod val="50000"/>
                  </a:schemeClr>
                </a:solidFill>
                <a:latin typeface="Helvetica" pitchFamily="2" charset="0"/>
              </a:rPr>
              <a:t>subs &lt;- </a:t>
            </a:r>
            <a:r>
              <a:rPr lang="en-US" sz="1400" dirty="0" err="1">
                <a:solidFill>
                  <a:schemeClr val="bg2">
                    <a:lumMod val="50000"/>
                  </a:schemeClr>
                </a:solidFill>
                <a:latin typeface="Helvetica" pitchFamily="2" charset="0"/>
              </a:rPr>
              <a:t>library_strategy</a:t>
            </a:r>
            <a:r>
              <a:rPr lang="en-US" sz="1400" dirty="0">
                <a:solidFill>
                  <a:schemeClr val="bg2">
                    <a:lumMod val="50000"/>
                  </a:schemeClr>
                </a:solidFill>
                <a:latin typeface="Helvetica" pitchFamily="2" charset="0"/>
              </a:rPr>
              <a:t>[</a:t>
            </a:r>
          </a:p>
          <a:p>
            <a:r>
              <a:rPr lang="en-US" sz="1400" dirty="0">
                <a:solidFill>
                  <a:schemeClr val="bg2">
                    <a:lumMod val="50000"/>
                  </a:schemeClr>
                </a:solidFill>
                <a:latin typeface="Helvetica" pitchFamily="2" charset="0"/>
              </a:rPr>
              <a:t>  </a:t>
            </a:r>
            <a:r>
              <a:rPr lang="en-US" sz="1400" dirty="0" err="1">
                <a:solidFill>
                  <a:schemeClr val="bg2">
                    <a:lumMod val="50000"/>
                  </a:schemeClr>
                </a:solidFill>
                <a:latin typeface="Helvetica" pitchFamily="2" charset="0"/>
              </a:rPr>
              <a:t>library_strategy$library_strategy</a:t>
            </a:r>
            <a:r>
              <a:rPr lang="en-US" sz="1400" dirty="0">
                <a:solidFill>
                  <a:schemeClr val="bg2">
                    <a:lumMod val="50000"/>
                  </a:schemeClr>
                </a:solidFill>
                <a:latin typeface="Helvetica" pitchFamily="2" charset="0"/>
              </a:rPr>
              <a:t> %in% </a:t>
            </a:r>
          </a:p>
          <a:p>
            <a:r>
              <a:rPr lang="en-US" sz="1400" dirty="0">
                <a:solidFill>
                  <a:schemeClr val="bg2">
                    <a:lumMod val="50000"/>
                  </a:schemeClr>
                </a:solidFill>
                <a:latin typeface="Helvetica" pitchFamily="2" charset="0"/>
              </a:rPr>
              <a:t>    c("ATAC-seq", "FAIRE-seq",</a:t>
            </a:r>
          </a:p>
          <a:p>
            <a:r>
              <a:rPr lang="en-US" sz="1400" dirty="0">
                <a:solidFill>
                  <a:schemeClr val="bg2">
                    <a:lumMod val="50000"/>
                  </a:schemeClr>
                </a:solidFill>
                <a:latin typeface="Helvetica" pitchFamily="2" charset="0"/>
              </a:rPr>
              <a:t>      "</a:t>
            </a:r>
            <a:r>
              <a:rPr lang="en-US" sz="1400" dirty="0" err="1">
                <a:solidFill>
                  <a:schemeClr val="bg2">
                    <a:lumMod val="50000"/>
                  </a:schemeClr>
                </a:solidFill>
                <a:latin typeface="Helvetica" pitchFamily="2" charset="0"/>
              </a:rPr>
              <a:t>MNase</a:t>
            </a:r>
            <a:r>
              <a:rPr lang="en-US" sz="1400" dirty="0">
                <a:solidFill>
                  <a:schemeClr val="bg2">
                    <a:lumMod val="50000"/>
                  </a:schemeClr>
                </a:solidFill>
                <a:latin typeface="Helvetica" pitchFamily="2" charset="0"/>
              </a:rPr>
              <a:t>-Seq", "DNase-Hypersensitivity"), ]</a:t>
            </a:r>
          </a:p>
          <a:p>
            <a:r>
              <a:rPr lang="en-US" sz="1400" dirty="0" err="1">
                <a:solidFill>
                  <a:schemeClr val="bg2">
                    <a:lumMod val="50000"/>
                  </a:schemeClr>
                </a:solidFill>
                <a:latin typeface="Helvetica" pitchFamily="2" charset="0"/>
              </a:rPr>
              <a:t>barplot</a:t>
            </a:r>
            <a:r>
              <a:rPr lang="en-US" sz="1400" dirty="0">
                <a:solidFill>
                  <a:schemeClr val="bg2">
                    <a:lumMod val="50000"/>
                  </a:schemeClr>
                </a:solidFill>
                <a:latin typeface="Helvetica" pitchFamily="2" charset="0"/>
              </a:rPr>
              <a:t>(</a:t>
            </a:r>
            <a:r>
              <a:rPr lang="en-US" sz="1400" dirty="0" err="1">
                <a:solidFill>
                  <a:schemeClr val="bg2">
                    <a:lumMod val="50000"/>
                  </a:schemeClr>
                </a:solidFill>
                <a:latin typeface="Helvetica" pitchFamily="2" charset="0"/>
              </a:rPr>
              <a:t>subs$count</a:t>
            </a:r>
            <a:r>
              <a:rPr lang="en-US" sz="1400" dirty="0">
                <a:solidFill>
                  <a:schemeClr val="bg2">
                    <a:lumMod val="50000"/>
                  </a:schemeClr>
                </a:solidFill>
                <a:latin typeface="Helvetica" pitchFamily="2" charset="0"/>
              </a:rPr>
              <a:t>)</a:t>
            </a:r>
          </a:p>
        </p:txBody>
      </p:sp>
      <p:grpSp>
        <p:nvGrpSpPr>
          <p:cNvPr id="20" name="Group 19">
            <a:extLst>
              <a:ext uri="{FF2B5EF4-FFF2-40B4-BE49-F238E27FC236}">
                <a16:creationId xmlns:a16="http://schemas.microsoft.com/office/drawing/2014/main" id="{1DFB25C1-42BF-FE4A-9657-02485CBA426E}"/>
              </a:ext>
            </a:extLst>
          </p:cNvPr>
          <p:cNvGrpSpPr/>
          <p:nvPr/>
        </p:nvGrpSpPr>
        <p:grpSpPr>
          <a:xfrm>
            <a:off x="1296860" y="2122369"/>
            <a:ext cx="4762594" cy="338554"/>
            <a:chOff x="5905406" y="2130861"/>
            <a:chExt cx="4762594" cy="338554"/>
          </a:xfrm>
        </p:grpSpPr>
        <p:cxnSp>
          <p:nvCxnSpPr>
            <p:cNvPr id="6" name="Straight Connector 5">
              <a:extLst>
                <a:ext uri="{FF2B5EF4-FFF2-40B4-BE49-F238E27FC236}">
                  <a16:creationId xmlns:a16="http://schemas.microsoft.com/office/drawing/2014/main" id="{A45F0CC6-D19E-FB4D-9D3E-1116547AD432}"/>
                </a:ext>
              </a:extLst>
            </p:cNvPr>
            <p:cNvCxnSpPr>
              <a:cxnSpLocks/>
            </p:cNvCxnSpPr>
            <p:nvPr/>
          </p:nvCxnSpPr>
          <p:spPr>
            <a:xfrm>
              <a:off x="6096000" y="2300141"/>
              <a:ext cx="4572000" cy="0"/>
            </a:xfrm>
            <a:prstGeom prst="line">
              <a:avLst/>
            </a:prstGeom>
            <a:ln w="381000" cap="rnd">
              <a:solidFill>
                <a:schemeClr val="bg2">
                  <a:lumMod val="9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AA848E-7F4F-934D-B200-A8D3A4790015}"/>
                </a:ext>
              </a:extLst>
            </p:cNvPr>
            <p:cNvCxnSpPr>
              <a:cxnSpLocks/>
            </p:cNvCxnSpPr>
            <p:nvPr/>
          </p:nvCxnSpPr>
          <p:spPr>
            <a:xfrm>
              <a:off x="6096000" y="2300141"/>
              <a:ext cx="932688" cy="0"/>
            </a:xfrm>
            <a:prstGeom prst="line">
              <a:avLst/>
            </a:prstGeom>
            <a:ln w="317500" cap="rnd">
              <a:solidFill>
                <a:srgbClr val="00B0F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3E0ADA-F466-C14B-9DCD-C0E69DF988F3}"/>
                </a:ext>
              </a:extLst>
            </p:cNvPr>
            <p:cNvSpPr txBox="1"/>
            <p:nvPr/>
          </p:nvSpPr>
          <p:spPr>
            <a:xfrm>
              <a:off x="5905406" y="2146249"/>
              <a:ext cx="898387" cy="307777"/>
            </a:xfrm>
            <a:prstGeom prst="rect">
              <a:avLst/>
            </a:prstGeom>
            <a:noFill/>
          </p:spPr>
          <p:txBody>
            <a:bodyPr wrap="none" rtlCol="0">
              <a:spAutoFit/>
            </a:bodyPr>
            <a:lstStyle/>
            <a:p>
              <a:r>
                <a:rPr lang="en-US" sz="1400" dirty="0">
                  <a:solidFill>
                    <a:schemeClr val="bg1"/>
                  </a:solidFill>
                </a:rPr>
                <a:t>FAIRE-seq</a:t>
              </a:r>
            </a:p>
          </p:txBody>
        </p:sp>
        <p:sp>
          <p:nvSpPr>
            <p:cNvPr id="9" name="TextBox 8">
              <a:extLst>
                <a:ext uri="{FF2B5EF4-FFF2-40B4-BE49-F238E27FC236}">
                  <a16:creationId xmlns:a16="http://schemas.microsoft.com/office/drawing/2014/main" id="{05CE6F24-5E26-D744-AE3F-A3EA6C85F9D6}"/>
                </a:ext>
              </a:extLst>
            </p:cNvPr>
            <p:cNvSpPr txBox="1"/>
            <p:nvPr/>
          </p:nvSpPr>
          <p:spPr>
            <a:xfrm>
              <a:off x="6722030" y="2130861"/>
              <a:ext cx="497252" cy="338554"/>
            </a:xfrm>
            <a:prstGeom prst="rect">
              <a:avLst/>
            </a:prstGeom>
            <a:noFill/>
          </p:spPr>
          <p:txBody>
            <a:bodyPr wrap="none" rtlCol="0">
              <a:spAutoFit/>
            </a:bodyPr>
            <a:lstStyle/>
            <a:p>
              <a:r>
                <a:rPr lang="en-US" sz="1600" dirty="0">
                  <a:solidFill>
                    <a:schemeClr val="bg1"/>
                  </a:solidFill>
                </a:rPr>
                <a:t>116</a:t>
              </a:r>
            </a:p>
          </p:txBody>
        </p:sp>
      </p:grpSp>
      <p:grpSp>
        <p:nvGrpSpPr>
          <p:cNvPr id="19" name="Group 18">
            <a:extLst>
              <a:ext uri="{FF2B5EF4-FFF2-40B4-BE49-F238E27FC236}">
                <a16:creationId xmlns:a16="http://schemas.microsoft.com/office/drawing/2014/main" id="{264CEB31-860F-AC4D-8D04-0AFDCF08980D}"/>
              </a:ext>
            </a:extLst>
          </p:cNvPr>
          <p:cNvGrpSpPr/>
          <p:nvPr/>
        </p:nvGrpSpPr>
        <p:grpSpPr>
          <a:xfrm>
            <a:off x="1290858" y="3686815"/>
            <a:ext cx="4768596" cy="379228"/>
            <a:chOff x="5919829" y="2851919"/>
            <a:chExt cx="4768596" cy="379228"/>
          </a:xfrm>
        </p:grpSpPr>
        <p:cxnSp>
          <p:nvCxnSpPr>
            <p:cNvPr id="10" name="Straight Connector 9">
              <a:extLst>
                <a:ext uri="{FF2B5EF4-FFF2-40B4-BE49-F238E27FC236}">
                  <a16:creationId xmlns:a16="http://schemas.microsoft.com/office/drawing/2014/main" id="{4879C28F-78F5-B047-A50A-1E36FE0A9ED6}"/>
                </a:ext>
              </a:extLst>
            </p:cNvPr>
            <p:cNvCxnSpPr>
              <a:cxnSpLocks/>
            </p:cNvCxnSpPr>
            <p:nvPr/>
          </p:nvCxnSpPr>
          <p:spPr>
            <a:xfrm>
              <a:off x="6116425" y="3046483"/>
              <a:ext cx="4572000" cy="0"/>
            </a:xfrm>
            <a:prstGeom prst="line">
              <a:avLst/>
            </a:prstGeom>
            <a:ln w="381000" cap="rnd">
              <a:solidFill>
                <a:schemeClr val="bg2">
                  <a:lumMod val="9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503BA4-430F-BB4A-A723-F3F934DCBAD6}"/>
                </a:ext>
              </a:extLst>
            </p:cNvPr>
            <p:cNvCxnSpPr>
              <a:cxnSpLocks/>
            </p:cNvCxnSpPr>
            <p:nvPr/>
          </p:nvCxnSpPr>
          <p:spPr>
            <a:xfrm>
              <a:off x="6116425" y="3046483"/>
              <a:ext cx="2130552" cy="0"/>
            </a:xfrm>
            <a:prstGeom prst="line">
              <a:avLst/>
            </a:prstGeom>
            <a:ln w="317500" cap="rnd">
              <a:solidFill>
                <a:srgbClr val="00B0F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A5D4DCC-F220-F94A-B67B-377B66D13256}"/>
                </a:ext>
              </a:extLst>
            </p:cNvPr>
            <p:cNvSpPr txBox="1"/>
            <p:nvPr/>
          </p:nvSpPr>
          <p:spPr>
            <a:xfrm>
              <a:off x="5919829" y="2851919"/>
              <a:ext cx="1261872" cy="369332"/>
            </a:xfrm>
            <a:prstGeom prst="rect">
              <a:avLst/>
            </a:prstGeom>
            <a:noFill/>
          </p:spPr>
          <p:txBody>
            <a:bodyPr wrap="none" rtlCol="0">
              <a:spAutoFit/>
            </a:bodyPr>
            <a:lstStyle/>
            <a:p>
              <a:r>
                <a:rPr lang="en-US" dirty="0" err="1">
                  <a:solidFill>
                    <a:schemeClr val="bg1"/>
                  </a:solidFill>
                </a:rPr>
                <a:t>MNase</a:t>
              </a:r>
              <a:r>
                <a:rPr lang="en-US" dirty="0">
                  <a:solidFill>
                    <a:schemeClr val="bg1"/>
                  </a:solidFill>
                </a:rPr>
                <a:t>-Seq</a:t>
              </a:r>
            </a:p>
          </p:txBody>
        </p:sp>
        <p:sp>
          <p:nvSpPr>
            <p:cNvPr id="13" name="TextBox 12">
              <a:extLst>
                <a:ext uri="{FF2B5EF4-FFF2-40B4-BE49-F238E27FC236}">
                  <a16:creationId xmlns:a16="http://schemas.microsoft.com/office/drawing/2014/main" id="{D3138047-4A6E-5F40-ACC2-9D4432EF65D6}"/>
                </a:ext>
              </a:extLst>
            </p:cNvPr>
            <p:cNvSpPr txBox="1"/>
            <p:nvPr/>
          </p:nvSpPr>
          <p:spPr>
            <a:xfrm>
              <a:off x="7715871" y="2861815"/>
              <a:ext cx="652743" cy="369332"/>
            </a:xfrm>
            <a:prstGeom prst="rect">
              <a:avLst/>
            </a:prstGeom>
            <a:noFill/>
          </p:spPr>
          <p:txBody>
            <a:bodyPr wrap="none" rtlCol="0">
              <a:spAutoFit/>
            </a:bodyPr>
            <a:lstStyle/>
            <a:p>
              <a:r>
                <a:rPr lang="en-US" dirty="0">
                  <a:solidFill>
                    <a:schemeClr val="bg1"/>
                  </a:solidFill>
                </a:rPr>
                <a:t>6647</a:t>
              </a:r>
            </a:p>
          </p:txBody>
        </p:sp>
      </p:grpSp>
      <p:grpSp>
        <p:nvGrpSpPr>
          <p:cNvPr id="18" name="Group 17">
            <a:extLst>
              <a:ext uri="{FF2B5EF4-FFF2-40B4-BE49-F238E27FC236}">
                <a16:creationId xmlns:a16="http://schemas.microsoft.com/office/drawing/2014/main" id="{1A962153-8FEC-564C-AB93-A084684FD25F}"/>
              </a:ext>
            </a:extLst>
          </p:cNvPr>
          <p:cNvGrpSpPr/>
          <p:nvPr/>
        </p:nvGrpSpPr>
        <p:grpSpPr>
          <a:xfrm>
            <a:off x="1290858" y="4489374"/>
            <a:ext cx="4746735" cy="379979"/>
            <a:chOff x="5924408" y="3597511"/>
            <a:chExt cx="4746735" cy="379979"/>
          </a:xfrm>
        </p:grpSpPr>
        <p:cxnSp>
          <p:nvCxnSpPr>
            <p:cNvPr id="14" name="Straight Connector 13">
              <a:extLst>
                <a:ext uri="{FF2B5EF4-FFF2-40B4-BE49-F238E27FC236}">
                  <a16:creationId xmlns:a16="http://schemas.microsoft.com/office/drawing/2014/main" id="{D6FE0178-3B34-EF43-A040-C0172CBE17C1}"/>
                </a:ext>
              </a:extLst>
            </p:cNvPr>
            <p:cNvCxnSpPr>
              <a:cxnSpLocks/>
            </p:cNvCxnSpPr>
            <p:nvPr/>
          </p:nvCxnSpPr>
          <p:spPr>
            <a:xfrm>
              <a:off x="6099143" y="3792824"/>
              <a:ext cx="4572000" cy="0"/>
            </a:xfrm>
            <a:prstGeom prst="line">
              <a:avLst/>
            </a:prstGeom>
            <a:ln w="381000" cap="rnd">
              <a:solidFill>
                <a:schemeClr val="bg2">
                  <a:lumMod val="9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B3D135-EAE9-A046-AFF5-B3E83584FCFB}"/>
                </a:ext>
              </a:extLst>
            </p:cNvPr>
            <p:cNvCxnSpPr>
              <a:cxnSpLocks/>
            </p:cNvCxnSpPr>
            <p:nvPr/>
          </p:nvCxnSpPr>
          <p:spPr>
            <a:xfrm>
              <a:off x="6099143" y="3792824"/>
              <a:ext cx="3886200" cy="0"/>
            </a:xfrm>
            <a:prstGeom prst="line">
              <a:avLst/>
            </a:prstGeom>
            <a:ln w="317500" cap="rnd">
              <a:solidFill>
                <a:srgbClr val="00B0F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7EF66B-F6A1-6B47-A158-AD96CA09DA6B}"/>
                </a:ext>
              </a:extLst>
            </p:cNvPr>
            <p:cNvSpPr txBox="1"/>
            <p:nvPr/>
          </p:nvSpPr>
          <p:spPr>
            <a:xfrm>
              <a:off x="5924408" y="3597511"/>
              <a:ext cx="1046248" cy="369332"/>
            </a:xfrm>
            <a:prstGeom prst="rect">
              <a:avLst/>
            </a:prstGeom>
            <a:noFill/>
          </p:spPr>
          <p:txBody>
            <a:bodyPr wrap="none" rtlCol="0">
              <a:spAutoFit/>
            </a:bodyPr>
            <a:lstStyle/>
            <a:p>
              <a:r>
                <a:rPr lang="en-US" dirty="0">
                  <a:solidFill>
                    <a:schemeClr val="bg1"/>
                  </a:solidFill>
                </a:rPr>
                <a:t>ATAC-seq</a:t>
              </a:r>
            </a:p>
          </p:txBody>
        </p:sp>
        <p:sp>
          <p:nvSpPr>
            <p:cNvPr id="17" name="TextBox 16">
              <a:extLst>
                <a:ext uri="{FF2B5EF4-FFF2-40B4-BE49-F238E27FC236}">
                  <a16:creationId xmlns:a16="http://schemas.microsoft.com/office/drawing/2014/main" id="{0197CC16-05DE-034A-8F2F-40772C0A09C6}"/>
                </a:ext>
              </a:extLst>
            </p:cNvPr>
            <p:cNvSpPr txBox="1"/>
            <p:nvPr/>
          </p:nvSpPr>
          <p:spPr>
            <a:xfrm>
              <a:off x="9309848" y="3608158"/>
              <a:ext cx="769763" cy="369332"/>
            </a:xfrm>
            <a:prstGeom prst="rect">
              <a:avLst/>
            </a:prstGeom>
            <a:noFill/>
          </p:spPr>
          <p:txBody>
            <a:bodyPr wrap="none" rtlCol="0">
              <a:spAutoFit/>
            </a:bodyPr>
            <a:lstStyle/>
            <a:p>
              <a:r>
                <a:rPr lang="en-US" dirty="0">
                  <a:solidFill>
                    <a:schemeClr val="bg1"/>
                  </a:solidFill>
                </a:rPr>
                <a:t>21236</a:t>
              </a:r>
            </a:p>
          </p:txBody>
        </p:sp>
      </p:grpSp>
      <p:grpSp>
        <p:nvGrpSpPr>
          <p:cNvPr id="21" name="Group 20">
            <a:extLst>
              <a:ext uri="{FF2B5EF4-FFF2-40B4-BE49-F238E27FC236}">
                <a16:creationId xmlns:a16="http://schemas.microsoft.com/office/drawing/2014/main" id="{DCA70A43-F176-674C-98DC-C87A54ED4F12}"/>
              </a:ext>
            </a:extLst>
          </p:cNvPr>
          <p:cNvGrpSpPr/>
          <p:nvPr/>
        </p:nvGrpSpPr>
        <p:grpSpPr>
          <a:xfrm>
            <a:off x="1290858" y="2884255"/>
            <a:ext cx="4768596" cy="379228"/>
            <a:chOff x="5919829" y="2851919"/>
            <a:chExt cx="4768596" cy="379228"/>
          </a:xfrm>
        </p:grpSpPr>
        <p:cxnSp>
          <p:nvCxnSpPr>
            <p:cNvPr id="22" name="Straight Connector 21">
              <a:extLst>
                <a:ext uri="{FF2B5EF4-FFF2-40B4-BE49-F238E27FC236}">
                  <a16:creationId xmlns:a16="http://schemas.microsoft.com/office/drawing/2014/main" id="{44DBE0AD-2BCA-E84C-AE30-C07F7613D4F9}"/>
                </a:ext>
              </a:extLst>
            </p:cNvPr>
            <p:cNvCxnSpPr>
              <a:cxnSpLocks/>
            </p:cNvCxnSpPr>
            <p:nvPr/>
          </p:nvCxnSpPr>
          <p:spPr>
            <a:xfrm>
              <a:off x="6116425" y="3046483"/>
              <a:ext cx="4572000" cy="0"/>
            </a:xfrm>
            <a:prstGeom prst="line">
              <a:avLst/>
            </a:prstGeom>
            <a:ln w="381000" cap="rnd">
              <a:solidFill>
                <a:schemeClr val="bg2">
                  <a:lumMod val="9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903DEE-BA3E-FA4B-871E-2222FB38585E}"/>
                </a:ext>
              </a:extLst>
            </p:cNvPr>
            <p:cNvCxnSpPr>
              <a:cxnSpLocks/>
            </p:cNvCxnSpPr>
            <p:nvPr/>
          </p:nvCxnSpPr>
          <p:spPr>
            <a:xfrm>
              <a:off x="6116425" y="3046483"/>
              <a:ext cx="1847088" cy="0"/>
            </a:xfrm>
            <a:prstGeom prst="line">
              <a:avLst/>
            </a:prstGeom>
            <a:ln w="317500" cap="rnd">
              <a:solidFill>
                <a:srgbClr val="00B0F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813473C-927F-C24D-B8EE-56D1A498A0C7}"/>
                </a:ext>
              </a:extLst>
            </p:cNvPr>
            <p:cNvSpPr txBox="1"/>
            <p:nvPr/>
          </p:nvSpPr>
          <p:spPr>
            <a:xfrm>
              <a:off x="5919829" y="2851919"/>
              <a:ext cx="1205779" cy="369332"/>
            </a:xfrm>
            <a:prstGeom prst="rect">
              <a:avLst/>
            </a:prstGeom>
            <a:noFill/>
          </p:spPr>
          <p:txBody>
            <a:bodyPr wrap="none" rtlCol="0">
              <a:spAutoFit/>
            </a:bodyPr>
            <a:lstStyle/>
            <a:p>
              <a:r>
                <a:rPr lang="en-US" dirty="0">
                  <a:solidFill>
                    <a:schemeClr val="bg1"/>
                  </a:solidFill>
                </a:rPr>
                <a:t>DNase-Seq</a:t>
              </a:r>
            </a:p>
          </p:txBody>
        </p:sp>
        <p:sp>
          <p:nvSpPr>
            <p:cNvPr id="25" name="TextBox 24">
              <a:extLst>
                <a:ext uri="{FF2B5EF4-FFF2-40B4-BE49-F238E27FC236}">
                  <a16:creationId xmlns:a16="http://schemas.microsoft.com/office/drawing/2014/main" id="{147A36DE-DA0D-0C45-B631-D60B56DE7A20}"/>
                </a:ext>
              </a:extLst>
            </p:cNvPr>
            <p:cNvSpPr txBox="1"/>
            <p:nvPr/>
          </p:nvSpPr>
          <p:spPr>
            <a:xfrm>
              <a:off x="7457454" y="2861815"/>
              <a:ext cx="652743" cy="369332"/>
            </a:xfrm>
            <a:prstGeom prst="rect">
              <a:avLst/>
            </a:prstGeom>
            <a:noFill/>
          </p:spPr>
          <p:txBody>
            <a:bodyPr wrap="none" rtlCol="0">
              <a:spAutoFit/>
            </a:bodyPr>
            <a:lstStyle/>
            <a:p>
              <a:r>
                <a:rPr lang="en-US" dirty="0">
                  <a:solidFill>
                    <a:schemeClr val="bg1"/>
                  </a:solidFill>
                </a:rPr>
                <a:t>4076</a:t>
              </a:r>
            </a:p>
          </p:txBody>
        </p:sp>
      </p:grpSp>
    </p:spTree>
    <p:extLst>
      <p:ext uri="{BB962C8B-B14F-4D97-AF65-F5344CB8AC3E}">
        <p14:creationId xmlns:p14="http://schemas.microsoft.com/office/powerpoint/2010/main" val="175908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gure 1">
            <a:extLst>
              <a:ext uri="{FF2B5EF4-FFF2-40B4-BE49-F238E27FC236}">
                <a16:creationId xmlns:a16="http://schemas.microsoft.com/office/drawing/2014/main" id="{0CCCF090-7AC5-144E-96AF-897096098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57566" y="1784151"/>
            <a:ext cx="6283168" cy="405264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1ECD7E-C8C9-914F-A5E2-17424A828C42}"/>
              </a:ext>
            </a:extLst>
          </p:cNvPr>
          <p:cNvSpPr txBox="1"/>
          <p:nvPr/>
        </p:nvSpPr>
        <p:spPr>
          <a:xfrm>
            <a:off x="757980" y="303314"/>
            <a:ext cx="6370398" cy="1166473"/>
          </a:xfrm>
          <a:prstGeom prst="rect">
            <a:avLst/>
          </a:prstGeom>
          <a:noFill/>
        </p:spPr>
        <p:txBody>
          <a:bodyPr wrap="none" rtlCol="0">
            <a:spAutoFit/>
          </a:bodyPr>
          <a:lstStyle/>
          <a:p>
            <a:pPr>
              <a:lnSpc>
                <a:spcPct val="90000"/>
              </a:lnSpc>
              <a:spcAft>
                <a:spcPts val="600"/>
              </a:spcAft>
            </a:pPr>
            <a:r>
              <a:rPr lang="en-US" sz="3600" dirty="0">
                <a:latin typeface="Copperplate Gothic Bold" panose="020E0705020206020404" pitchFamily="34" charset="77"/>
              </a:rPr>
              <a:t>Methods for profiling </a:t>
            </a:r>
          </a:p>
          <a:p>
            <a:pPr>
              <a:lnSpc>
                <a:spcPct val="90000"/>
              </a:lnSpc>
              <a:spcAft>
                <a:spcPts val="600"/>
              </a:spcAft>
            </a:pPr>
            <a:r>
              <a:rPr lang="en-US" sz="3600" dirty="0">
                <a:solidFill>
                  <a:srgbClr val="00B0F0"/>
                </a:solidFill>
                <a:latin typeface="Copperplate Gothic Bold" panose="020E0705020206020404" pitchFamily="34" charset="77"/>
              </a:rPr>
              <a:t>chromatin accessibility</a:t>
            </a:r>
          </a:p>
        </p:txBody>
      </p:sp>
      <p:grpSp>
        <p:nvGrpSpPr>
          <p:cNvPr id="7" name="Group 6">
            <a:extLst>
              <a:ext uri="{FF2B5EF4-FFF2-40B4-BE49-F238E27FC236}">
                <a16:creationId xmlns:a16="http://schemas.microsoft.com/office/drawing/2014/main" id="{E0DEAB28-F103-3749-9C93-15A32BE25B8E}"/>
              </a:ext>
            </a:extLst>
          </p:cNvPr>
          <p:cNvGrpSpPr/>
          <p:nvPr/>
        </p:nvGrpSpPr>
        <p:grpSpPr>
          <a:xfrm>
            <a:off x="1199125" y="2059848"/>
            <a:ext cx="3083299" cy="1809073"/>
            <a:chOff x="945621" y="2858237"/>
            <a:chExt cx="3083299" cy="1809073"/>
          </a:xfrm>
        </p:grpSpPr>
        <p:pic>
          <p:nvPicPr>
            <p:cNvPr id="1028" name="Picture 4" descr="Figure 1">
              <a:extLst>
                <a:ext uri="{FF2B5EF4-FFF2-40B4-BE49-F238E27FC236}">
                  <a16:creationId xmlns:a16="http://schemas.microsoft.com/office/drawing/2014/main" id="{EED85563-3ECB-4742-AC7A-321B833781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898" b="74343"/>
            <a:stretch/>
          </p:blipFill>
          <p:spPr bwMode="auto">
            <a:xfrm>
              <a:off x="945621" y="2907766"/>
              <a:ext cx="3083299" cy="17595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44315F-A64E-A845-B5E5-3CC605536EE4}"/>
                </a:ext>
              </a:extLst>
            </p:cNvPr>
            <p:cNvSpPr/>
            <p:nvPr/>
          </p:nvSpPr>
          <p:spPr>
            <a:xfrm>
              <a:off x="1045790" y="2858237"/>
              <a:ext cx="624880" cy="372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DAAA0B0C-305A-7642-8BA7-F1E657F52333}"/>
              </a:ext>
            </a:extLst>
          </p:cNvPr>
          <p:cNvSpPr txBox="1"/>
          <p:nvPr/>
        </p:nvSpPr>
        <p:spPr>
          <a:xfrm>
            <a:off x="842254" y="1536743"/>
            <a:ext cx="1578958" cy="369332"/>
          </a:xfrm>
          <a:prstGeom prst="rect">
            <a:avLst/>
          </a:prstGeom>
          <a:noFill/>
        </p:spPr>
        <p:txBody>
          <a:bodyPr wrap="none" rtlCol="0">
            <a:spAutoFit/>
          </a:bodyPr>
          <a:lstStyle/>
          <a:p>
            <a:pPr>
              <a:spcAft>
                <a:spcPts val="600"/>
              </a:spcAft>
            </a:pPr>
            <a:r>
              <a:rPr lang="en-US" dirty="0"/>
              <a:t>Why ATAC-seq</a:t>
            </a:r>
          </a:p>
        </p:txBody>
      </p:sp>
      <p:sp>
        <p:nvSpPr>
          <p:cNvPr id="5" name="TextBox 4">
            <a:extLst>
              <a:ext uri="{FF2B5EF4-FFF2-40B4-BE49-F238E27FC236}">
                <a16:creationId xmlns:a16="http://schemas.microsoft.com/office/drawing/2014/main" id="{E1FA14F5-0201-B241-8A1A-04F9787F05EB}"/>
              </a:ext>
            </a:extLst>
          </p:cNvPr>
          <p:cNvSpPr txBox="1"/>
          <p:nvPr/>
        </p:nvSpPr>
        <p:spPr>
          <a:xfrm>
            <a:off x="1149650" y="1955604"/>
            <a:ext cx="2232727" cy="646331"/>
          </a:xfrm>
          <a:prstGeom prst="rect">
            <a:avLst/>
          </a:prstGeom>
          <a:noFill/>
        </p:spPr>
        <p:txBody>
          <a:bodyPr wrap="none" rtlCol="0">
            <a:spAutoFit/>
          </a:bodyPr>
          <a:lstStyle/>
          <a:p>
            <a:pPr marL="285750" indent="-285750">
              <a:buFont typeface="Menlo Regular" panose="020B0609030804020204" pitchFamily="49" charset="0"/>
              <a:buChar char="⚛"/>
            </a:pPr>
            <a:r>
              <a:rPr lang="en-US" dirty="0"/>
              <a:t>rapid and sensitive</a:t>
            </a:r>
          </a:p>
          <a:p>
            <a:endParaRPr lang="en-US" dirty="0"/>
          </a:p>
        </p:txBody>
      </p:sp>
      <p:sp>
        <p:nvSpPr>
          <p:cNvPr id="18" name="TextBox 17">
            <a:extLst>
              <a:ext uri="{FF2B5EF4-FFF2-40B4-BE49-F238E27FC236}">
                <a16:creationId xmlns:a16="http://schemas.microsoft.com/office/drawing/2014/main" id="{CF2ADBA5-35DB-474D-89E3-9B473029F535}"/>
              </a:ext>
            </a:extLst>
          </p:cNvPr>
          <p:cNvSpPr txBox="1"/>
          <p:nvPr/>
        </p:nvSpPr>
        <p:spPr>
          <a:xfrm>
            <a:off x="1143716" y="4063213"/>
            <a:ext cx="2573461" cy="646331"/>
          </a:xfrm>
          <a:prstGeom prst="rect">
            <a:avLst/>
          </a:prstGeom>
          <a:noFill/>
        </p:spPr>
        <p:txBody>
          <a:bodyPr wrap="none" rtlCol="0">
            <a:spAutoFit/>
          </a:bodyPr>
          <a:lstStyle/>
          <a:p>
            <a:pPr marL="285750" indent="-285750">
              <a:buFont typeface="Menlo Regular" panose="020B0609030804020204" pitchFamily="49" charset="0"/>
              <a:buChar char="⚛"/>
            </a:pPr>
            <a:r>
              <a:rPr lang="en-US" dirty="0"/>
              <a:t>comprehensive profile</a:t>
            </a:r>
          </a:p>
          <a:p>
            <a:pPr marL="285750" indent="-285750">
              <a:buFont typeface="Menlo Regular" panose="020B0609030804020204" pitchFamily="49" charset="0"/>
              <a:buChar char="⚛"/>
            </a:pPr>
            <a:endParaRPr lang="en-US" dirty="0"/>
          </a:p>
        </p:txBody>
      </p:sp>
      <p:sp>
        <p:nvSpPr>
          <p:cNvPr id="4" name="TextBox 3">
            <a:extLst>
              <a:ext uri="{FF2B5EF4-FFF2-40B4-BE49-F238E27FC236}">
                <a16:creationId xmlns:a16="http://schemas.microsoft.com/office/drawing/2014/main" id="{DB6E0672-B0D3-104D-B8CF-74AAFC8C1322}"/>
              </a:ext>
            </a:extLst>
          </p:cNvPr>
          <p:cNvSpPr txBox="1"/>
          <p:nvPr/>
        </p:nvSpPr>
        <p:spPr>
          <a:xfrm>
            <a:off x="6364767" y="6246909"/>
            <a:ext cx="4645311" cy="307777"/>
          </a:xfrm>
          <a:prstGeom prst="rect">
            <a:avLst/>
          </a:prstGeom>
          <a:noFill/>
        </p:spPr>
        <p:txBody>
          <a:bodyPr wrap="none" rtlCol="0">
            <a:spAutoFit/>
          </a:bodyPr>
          <a:lstStyle/>
          <a:p>
            <a:r>
              <a:rPr lang="en-US" sz="1400" dirty="0"/>
              <a:t>Ref: </a:t>
            </a:r>
            <a:r>
              <a:rPr lang="en-US" sz="1400" dirty="0" err="1"/>
              <a:t>Tsompana</a:t>
            </a:r>
            <a:r>
              <a:rPr lang="en-US" sz="1400" dirty="0"/>
              <a:t> and Buck. 2014. </a:t>
            </a:r>
            <a:r>
              <a:rPr lang="en-US" sz="1400" dirty="0" err="1"/>
              <a:t>doi</a:t>
            </a:r>
            <a:r>
              <a:rPr lang="en-US" sz="1400" dirty="0"/>
              <a:t>: 10.1186/1756-8935-7-33</a:t>
            </a:r>
          </a:p>
        </p:txBody>
      </p:sp>
      <p:sp>
        <p:nvSpPr>
          <p:cNvPr id="15" name="TextBox 14">
            <a:extLst>
              <a:ext uri="{FF2B5EF4-FFF2-40B4-BE49-F238E27FC236}">
                <a16:creationId xmlns:a16="http://schemas.microsoft.com/office/drawing/2014/main" id="{1276B732-F8DD-8A41-9B76-80636878FF87}"/>
              </a:ext>
            </a:extLst>
          </p:cNvPr>
          <p:cNvSpPr txBox="1"/>
          <p:nvPr/>
        </p:nvSpPr>
        <p:spPr>
          <a:xfrm>
            <a:off x="757980" y="6317425"/>
            <a:ext cx="4140877" cy="307777"/>
          </a:xfrm>
          <a:prstGeom prst="rect">
            <a:avLst/>
          </a:prstGeom>
          <a:noFill/>
        </p:spPr>
        <p:txBody>
          <a:bodyPr wrap="none" rtlCol="0">
            <a:spAutoFit/>
          </a:bodyPr>
          <a:lstStyle/>
          <a:p>
            <a:r>
              <a:rPr lang="en-US" sz="1400" dirty="0"/>
              <a:t>Ref: </a:t>
            </a:r>
            <a:r>
              <a:rPr lang="en-US" sz="1400" dirty="0" err="1"/>
              <a:t>Buenrostro</a:t>
            </a:r>
            <a:r>
              <a:rPr lang="en-US" sz="1400" dirty="0"/>
              <a:t> </a:t>
            </a:r>
            <a:r>
              <a:rPr lang="en-US" sz="1400" dirty="0" err="1"/>
              <a:t>et.al</a:t>
            </a:r>
            <a:r>
              <a:rPr lang="en-US" sz="1400" dirty="0"/>
              <a:t>., 2013. </a:t>
            </a:r>
            <a:r>
              <a:rPr lang="en-US" sz="1400" dirty="0" err="1"/>
              <a:t>doi</a:t>
            </a:r>
            <a:r>
              <a:rPr lang="en-US" sz="1400" dirty="0"/>
              <a:t>: 10.1038/nmeth.2688</a:t>
            </a:r>
          </a:p>
        </p:txBody>
      </p:sp>
      <p:grpSp>
        <p:nvGrpSpPr>
          <p:cNvPr id="11" name="Group 10">
            <a:extLst>
              <a:ext uri="{FF2B5EF4-FFF2-40B4-BE49-F238E27FC236}">
                <a16:creationId xmlns:a16="http://schemas.microsoft.com/office/drawing/2014/main" id="{0736A0F9-DF6C-2449-AC1E-4C03ED09C579}"/>
              </a:ext>
            </a:extLst>
          </p:cNvPr>
          <p:cNvGrpSpPr/>
          <p:nvPr/>
        </p:nvGrpSpPr>
        <p:grpSpPr>
          <a:xfrm>
            <a:off x="-103918" y="4179931"/>
            <a:ext cx="5672185" cy="2140730"/>
            <a:chOff x="-672830" y="4344732"/>
            <a:chExt cx="5672185" cy="2140730"/>
          </a:xfrm>
        </p:grpSpPr>
        <p:pic>
          <p:nvPicPr>
            <p:cNvPr id="9" name="Picture 8">
              <a:extLst>
                <a:ext uri="{FF2B5EF4-FFF2-40B4-BE49-F238E27FC236}">
                  <a16:creationId xmlns:a16="http://schemas.microsoft.com/office/drawing/2014/main" id="{F9E7692C-9ADA-784B-ABD4-B53F0AEF9779}"/>
                </a:ext>
              </a:extLst>
            </p:cNvPr>
            <p:cNvPicPr>
              <a:picLocks noChangeAspect="1"/>
            </p:cNvPicPr>
            <p:nvPr/>
          </p:nvPicPr>
          <p:blipFill rotWithShape="1">
            <a:blip r:embed="rId5"/>
            <a:srcRect b="20060"/>
            <a:stretch/>
          </p:blipFill>
          <p:spPr>
            <a:xfrm>
              <a:off x="-672830" y="4344732"/>
              <a:ext cx="3745961" cy="2140730"/>
            </a:xfrm>
            <a:prstGeom prst="rect">
              <a:avLst/>
            </a:prstGeom>
          </p:spPr>
        </p:pic>
        <p:grpSp>
          <p:nvGrpSpPr>
            <p:cNvPr id="10" name="Group 9">
              <a:extLst>
                <a:ext uri="{FF2B5EF4-FFF2-40B4-BE49-F238E27FC236}">
                  <a16:creationId xmlns:a16="http://schemas.microsoft.com/office/drawing/2014/main" id="{96E0D3C4-7E92-5642-A69E-2B972901FBD7}"/>
                </a:ext>
              </a:extLst>
            </p:cNvPr>
            <p:cNvGrpSpPr/>
            <p:nvPr/>
          </p:nvGrpSpPr>
          <p:grpSpPr>
            <a:xfrm>
              <a:off x="1025006" y="4564744"/>
              <a:ext cx="3974349" cy="1737359"/>
              <a:chOff x="-1220184" y="5901169"/>
              <a:chExt cx="2824316" cy="1234631"/>
            </a:xfrm>
          </p:grpSpPr>
          <p:pic>
            <p:nvPicPr>
              <p:cNvPr id="21" name="Picture 20">
                <a:extLst>
                  <a:ext uri="{FF2B5EF4-FFF2-40B4-BE49-F238E27FC236}">
                    <a16:creationId xmlns:a16="http://schemas.microsoft.com/office/drawing/2014/main" id="{6FFADE48-E754-F649-8F8E-92F58F7ADC22}"/>
                  </a:ext>
                </a:extLst>
              </p:cNvPr>
              <p:cNvPicPr>
                <a:picLocks noChangeAspect="1"/>
              </p:cNvPicPr>
              <p:nvPr/>
            </p:nvPicPr>
            <p:blipFill rotWithShape="1">
              <a:blip r:embed="rId6"/>
              <a:srcRect t="81538" r="84052"/>
              <a:stretch/>
            </p:blipFill>
            <p:spPr>
              <a:xfrm>
                <a:off x="-1220184" y="5901169"/>
                <a:ext cx="1489548" cy="1232698"/>
              </a:xfrm>
              <a:prstGeom prst="rect">
                <a:avLst/>
              </a:prstGeom>
            </p:spPr>
          </p:pic>
          <p:pic>
            <p:nvPicPr>
              <p:cNvPr id="22" name="Picture 21">
                <a:extLst>
                  <a:ext uri="{FF2B5EF4-FFF2-40B4-BE49-F238E27FC236}">
                    <a16:creationId xmlns:a16="http://schemas.microsoft.com/office/drawing/2014/main" id="{01476CB5-57ED-164B-B318-5E0CD06B1700}"/>
                  </a:ext>
                </a:extLst>
              </p:cNvPr>
              <p:cNvPicPr>
                <a:picLocks noChangeAspect="1"/>
              </p:cNvPicPr>
              <p:nvPr/>
            </p:nvPicPr>
            <p:blipFill rotWithShape="1">
              <a:blip r:embed="rId7"/>
              <a:srcRect l="85731" t="81538"/>
              <a:stretch/>
            </p:blipFill>
            <p:spPr>
              <a:xfrm>
                <a:off x="269364" y="5901169"/>
                <a:ext cx="1334768" cy="1234631"/>
              </a:xfrm>
              <a:prstGeom prst="rect">
                <a:avLst/>
              </a:prstGeom>
            </p:spPr>
          </p:pic>
        </p:grpSp>
      </p:grpSp>
    </p:spTree>
    <p:extLst>
      <p:ext uri="{BB962C8B-B14F-4D97-AF65-F5344CB8AC3E}">
        <p14:creationId xmlns:p14="http://schemas.microsoft.com/office/powerpoint/2010/main" val="1838709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3ACA66-774B-8D4B-92F1-0A311C0485C2}"/>
              </a:ext>
            </a:extLst>
          </p:cNvPr>
          <p:cNvSpPr txBox="1"/>
          <p:nvPr/>
        </p:nvSpPr>
        <p:spPr>
          <a:xfrm>
            <a:off x="603179" y="4059382"/>
            <a:ext cx="10253384" cy="646331"/>
          </a:xfrm>
          <a:prstGeom prst="rect">
            <a:avLst/>
          </a:prstGeom>
          <a:noFill/>
        </p:spPr>
        <p:txBody>
          <a:bodyPr wrap="none" rtlCol="0">
            <a:spAutoFit/>
          </a:bodyPr>
          <a:lstStyle/>
          <a:p>
            <a:r>
              <a:rPr lang="en-US" sz="3600" dirty="0">
                <a:latin typeface="Copperplate Gothic Bold" panose="020E0705020206020404" pitchFamily="34" charset="77"/>
              </a:rPr>
              <a:t>ATAC-seq is a simple </a:t>
            </a:r>
            <a:r>
              <a:rPr lang="en-US" sz="3600" dirty="0">
                <a:solidFill>
                  <a:srgbClr val="00B0F0"/>
                </a:solidFill>
                <a:latin typeface="Copperplate Gothic Bold" panose="020E0705020206020404" pitchFamily="34" charset="77"/>
              </a:rPr>
              <a:t>two-step protocol</a:t>
            </a:r>
          </a:p>
        </p:txBody>
      </p:sp>
      <p:pic>
        <p:nvPicPr>
          <p:cNvPr id="3" name="Picture 2">
            <a:extLst>
              <a:ext uri="{FF2B5EF4-FFF2-40B4-BE49-F238E27FC236}">
                <a16:creationId xmlns:a16="http://schemas.microsoft.com/office/drawing/2014/main" id="{566E0258-8DD9-C14A-AE8D-24B2DC438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71" y="169889"/>
            <a:ext cx="11756258" cy="3512826"/>
          </a:xfrm>
          <a:prstGeom prst="rect">
            <a:avLst/>
          </a:prstGeom>
        </p:spPr>
      </p:pic>
      <p:sp>
        <p:nvSpPr>
          <p:cNvPr id="4" name="TextBox 3">
            <a:extLst>
              <a:ext uri="{FF2B5EF4-FFF2-40B4-BE49-F238E27FC236}">
                <a16:creationId xmlns:a16="http://schemas.microsoft.com/office/drawing/2014/main" id="{1D608782-DEAB-644D-97B1-31508B12B73F}"/>
              </a:ext>
            </a:extLst>
          </p:cNvPr>
          <p:cNvSpPr txBox="1"/>
          <p:nvPr/>
        </p:nvSpPr>
        <p:spPr>
          <a:xfrm>
            <a:off x="1685365" y="4705713"/>
            <a:ext cx="5853141" cy="1466235"/>
          </a:xfrm>
          <a:prstGeom prst="rect">
            <a:avLst/>
          </a:prstGeom>
          <a:noFill/>
        </p:spPr>
        <p:txBody>
          <a:bodyPr wrap="none" rtlCol="0">
            <a:spAutoFit/>
          </a:bodyPr>
          <a:lstStyle/>
          <a:p>
            <a:pPr marL="342900" indent="-342900">
              <a:lnSpc>
                <a:spcPct val="200000"/>
              </a:lnSpc>
              <a:buFont typeface="+mj-lt"/>
              <a:buAutoNum type="arabicPeriod"/>
            </a:pPr>
            <a:r>
              <a:rPr lang="en-US" sz="2400" dirty="0"/>
              <a:t>Insertion of Tn5 transposase with adaptors</a:t>
            </a:r>
          </a:p>
          <a:p>
            <a:pPr marL="342900" indent="-342900">
              <a:lnSpc>
                <a:spcPct val="200000"/>
              </a:lnSpc>
              <a:buFont typeface="+mj-lt"/>
              <a:buAutoNum type="arabicPeriod"/>
            </a:pPr>
            <a:r>
              <a:rPr lang="en-US" sz="2400" dirty="0"/>
              <a:t>PCR amplification</a:t>
            </a:r>
          </a:p>
        </p:txBody>
      </p:sp>
      <p:sp>
        <p:nvSpPr>
          <p:cNvPr id="9" name="Rectangle 8">
            <a:extLst>
              <a:ext uri="{FF2B5EF4-FFF2-40B4-BE49-F238E27FC236}">
                <a16:creationId xmlns:a16="http://schemas.microsoft.com/office/drawing/2014/main" id="{92A12092-BD57-1849-9D12-B29B2B3FD518}"/>
              </a:ext>
            </a:extLst>
          </p:cNvPr>
          <p:cNvSpPr/>
          <p:nvPr/>
        </p:nvSpPr>
        <p:spPr>
          <a:xfrm>
            <a:off x="6096000" y="3564638"/>
            <a:ext cx="5154937" cy="307777"/>
          </a:xfrm>
          <a:prstGeom prst="rect">
            <a:avLst/>
          </a:prstGeom>
        </p:spPr>
        <p:txBody>
          <a:bodyPr wrap="none">
            <a:spAutoFit/>
          </a:bodyPr>
          <a:lstStyle/>
          <a:p>
            <a:r>
              <a:rPr lang="en-US" sz="1400" dirty="0"/>
              <a:t>Ref: </a:t>
            </a:r>
            <a:r>
              <a:rPr lang="en-US" sz="1400" dirty="0" err="1"/>
              <a:t>Buenrostro</a:t>
            </a:r>
            <a:r>
              <a:rPr lang="en-US" sz="1400" dirty="0"/>
              <a:t> </a:t>
            </a:r>
            <a:r>
              <a:rPr lang="en-US" sz="1400" dirty="0" err="1"/>
              <a:t>et.al</a:t>
            </a:r>
            <a:r>
              <a:rPr lang="en-US" sz="1400" dirty="0"/>
              <a:t>., 2015. </a:t>
            </a:r>
            <a:r>
              <a:rPr lang="en-US" sz="1400" dirty="0" err="1"/>
              <a:t>doi</a:t>
            </a:r>
            <a:r>
              <a:rPr lang="en-US" sz="1400" dirty="0"/>
              <a:t>: 10.1002/0471142727.mb2129s109</a:t>
            </a:r>
          </a:p>
        </p:txBody>
      </p:sp>
    </p:spTree>
    <p:extLst>
      <p:ext uri="{BB962C8B-B14F-4D97-AF65-F5344CB8AC3E}">
        <p14:creationId xmlns:p14="http://schemas.microsoft.com/office/powerpoint/2010/main" val="3157676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C50FF2-D4A8-42A7-82DE-FAF0BC8BE557}"/>
              </a:ext>
            </a:extLst>
          </p:cNvPr>
          <p:cNvPicPr>
            <a:picLocks noChangeAspect="1"/>
          </p:cNvPicPr>
          <p:nvPr/>
        </p:nvPicPr>
        <p:blipFill rotWithShape="1">
          <a:blip r:embed="rId3"/>
          <a:srcRect l="44648" r="4656"/>
          <a:stretch/>
        </p:blipFill>
        <p:spPr>
          <a:xfrm>
            <a:off x="20" y="10"/>
            <a:ext cx="4635571" cy="6857990"/>
          </a:xfrm>
          <a:prstGeom prst="rect">
            <a:avLst/>
          </a:prstGeom>
          <a:effectLst/>
        </p:spPr>
      </p:pic>
      <p:sp>
        <p:nvSpPr>
          <p:cNvPr id="3" name="TextBox 2">
            <a:extLst>
              <a:ext uri="{FF2B5EF4-FFF2-40B4-BE49-F238E27FC236}">
                <a16:creationId xmlns:a16="http://schemas.microsoft.com/office/drawing/2014/main" id="{6F5251E1-2970-D44C-A7D1-0A40D85D776A}"/>
              </a:ext>
            </a:extLst>
          </p:cNvPr>
          <p:cNvSpPr txBox="1"/>
          <p:nvPr/>
        </p:nvSpPr>
        <p:spPr>
          <a:xfrm>
            <a:off x="4965431" y="1284417"/>
            <a:ext cx="6586489" cy="2062103"/>
          </a:xfrm>
          <a:prstGeom prst="rect">
            <a:avLst/>
          </a:prstGeom>
        </p:spPr>
        <p:txBody>
          <a:bodyPr vert="horz" lIns="91440" tIns="45720" rIns="91440" bIns="45720" rtlCol="0">
            <a:normAutofit/>
          </a:bodyPr>
          <a:lstStyle/>
          <a:p>
            <a:pPr>
              <a:lnSpc>
                <a:spcPct val="90000"/>
              </a:lnSpc>
              <a:spcAft>
                <a:spcPts val="600"/>
              </a:spcAft>
            </a:pPr>
            <a:r>
              <a:rPr lang="en-US" sz="2400" dirty="0">
                <a:solidFill>
                  <a:srgbClr val="00B050"/>
                </a:solidFill>
              </a:rPr>
              <a:t>Q: Does the sequencing succeed?</a:t>
            </a:r>
          </a:p>
          <a:p>
            <a:pPr>
              <a:lnSpc>
                <a:spcPct val="90000"/>
              </a:lnSpc>
              <a:spcAft>
                <a:spcPts val="600"/>
              </a:spcAft>
            </a:pPr>
            <a:r>
              <a:rPr lang="en-US" sz="2400" dirty="0">
                <a:solidFill>
                  <a:srgbClr val="C00000"/>
                </a:solidFill>
              </a:rPr>
              <a:t>S: </a:t>
            </a:r>
            <a:r>
              <a:rPr lang="en-US" sz="2400" dirty="0" err="1">
                <a:solidFill>
                  <a:srgbClr val="C00000"/>
                </a:solidFill>
              </a:rPr>
              <a:t>fastQC</a:t>
            </a:r>
            <a:endParaRPr lang="en-US" sz="2400" dirty="0">
              <a:solidFill>
                <a:srgbClr val="C00000"/>
              </a:solidFill>
            </a:endParaRPr>
          </a:p>
          <a:p>
            <a:pPr>
              <a:lnSpc>
                <a:spcPct val="90000"/>
              </a:lnSpc>
              <a:spcAft>
                <a:spcPts val="600"/>
              </a:spcAft>
            </a:pPr>
            <a:r>
              <a:rPr lang="en-US" sz="2400" dirty="0">
                <a:solidFill>
                  <a:schemeClr val="accent2"/>
                </a:solidFill>
              </a:rPr>
              <a:t>K: sequencing score (or mapping score)</a:t>
            </a:r>
          </a:p>
          <a:p>
            <a:pPr>
              <a:lnSpc>
                <a:spcPct val="90000"/>
              </a:lnSpc>
              <a:spcAft>
                <a:spcPts val="600"/>
              </a:spcAft>
            </a:pPr>
            <a:r>
              <a:rPr lang="en-US" sz="2400" dirty="0">
                <a:solidFill>
                  <a:schemeClr val="accent2"/>
                </a:solidFill>
              </a:rPr>
              <a:t>     library complexity </a:t>
            </a:r>
            <a:r>
              <a:rPr lang="en-US" sz="2400" dirty="0">
                <a:solidFill>
                  <a:schemeClr val="accent2"/>
                </a:solidFill>
                <a:sym typeface="Wingdings" pitchFamily="2" charset="2"/>
              </a:rPr>
              <a:t>(duplicates rate)</a:t>
            </a:r>
          </a:p>
          <a:p>
            <a:pPr>
              <a:lnSpc>
                <a:spcPct val="90000"/>
              </a:lnSpc>
              <a:spcAft>
                <a:spcPts val="600"/>
              </a:spcAft>
            </a:pPr>
            <a:endParaRPr lang="en-US" sz="2400" dirty="0"/>
          </a:p>
        </p:txBody>
      </p:sp>
      <p:sp>
        <p:nvSpPr>
          <p:cNvPr id="2" name="TextBox 1">
            <a:extLst>
              <a:ext uri="{FF2B5EF4-FFF2-40B4-BE49-F238E27FC236}">
                <a16:creationId xmlns:a16="http://schemas.microsoft.com/office/drawing/2014/main" id="{2BF9C115-961E-AC46-99FB-9B7AC89D469B}"/>
              </a:ext>
            </a:extLst>
          </p:cNvPr>
          <p:cNvSpPr txBox="1"/>
          <p:nvPr/>
        </p:nvSpPr>
        <p:spPr>
          <a:xfrm>
            <a:off x="691405" y="311015"/>
            <a:ext cx="8218212" cy="646331"/>
          </a:xfrm>
          <a:prstGeom prst="rect">
            <a:avLst/>
          </a:prstGeom>
          <a:noFill/>
        </p:spPr>
        <p:txBody>
          <a:bodyPr wrap="none" rtlCol="0">
            <a:spAutoFit/>
          </a:bodyPr>
          <a:lstStyle/>
          <a:p>
            <a:pPr>
              <a:spcAft>
                <a:spcPts val="600"/>
              </a:spcAft>
            </a:pPr>
            <a:r>
              <a:rPr lang="en-US" sz="3600" dirty="0">
                <a:solidFill>
                  <a:schemeClr val="bg1"/>
                </a:solidFill>
                <a:latin typeface="Copperplate Gothic Bold" panose="020E0705020206020404" pitchFamily="34" charset="77"/>
              </a:rPr>
              <a:t>Question to be </a:t>
            </a:r>
            <a:r>
              <a:rPr lang="en-US" sz="3600" dirty="0">
                <a:latin typeface="Copperplate Gothic Bold" panose="020E0705020206020404" pitchFamily="34" charset="77"/>
              </a:rPr>
              <a:t>answered in QC</a:t>
            </a:r>
          </a:p>
        </p:txBody>
      </p:sp>
      <p:sp>
        <p:nvSpPr>
          <p:cNvPr id="4" name="TextBox 3">
            <a:extLst>
              <a:ext uri="{FF2B5EF4-FFF2-40B4-BE49-F238E27FC236}">
                <a16:creationId xmlns:a16="http://schemas.microsoft.com/office/drawing/2014/main" id="{2A6F2812-15AC-BB4E-88CF-4DD14A66FE0F}"/>
              </a:ext>
            </a:extLst>
          </p:cNvPr>
          <p:cNvSpPr txBox="1"/>
          <p:nvPr/>
        </p:nvSpPr>
        <p:spPr>
          <a:xfrm>
            <a:off x="4965430" y="3192220"/>
            <a:ext cx="6586489" cy="2616101"/>
          </a:xfrm>
          <a:prstGeom prst="rect">
            <a:avLst/>
          </a:prstGeom>
          <a:noFill/>
        </p:spPr>
        <p:txBody>
          <a:bodyPr wrap="square" rtlCol="0">
            <a:spAutoFit/>
          </a:bodyPr>
          <a:lstStyle/>
          <a:p>
            <a:pPr>
              <a:spcAft>
                <a:spcPts val="600"/>
              </a:spcAft>
            </a:pPr>
            <a:r>
              <a:rPr lang="en-US" sz="2400" dirty="0">
                <a:solidFill>
                  <a:srgbClr val="00B050"/>
                </a:solidFill>
              </a:rPr>
              <a:t>Q: Does the library provide information of open chromatin, TF and nucleosome occupancy?</a:t>
            </a:r>
          </a:p>
          <a:p>
            <a:pPr>
              <a:spcAft>
                <a:spcPts val="600"/>
              </a:spcAft>
            </a:pPr>
            <a:r>
              <a:rPr lang="en-US" sz="2400" dirty="0">
                <a:solidFill>
                  <a:srgbClr val="C00000"/>
                </a:solidFill>
              </a:rPr>
              <a:t>S: </a:t>
            </a:r>
            <a:r>
              <a:rPr lang="en-US" sz="2400" dirty="0" err="1">
                <a:solidFill>
                  <a:srgbClr val="C00000"/>
                </a:solidFill>
              </a:rPr>
              <a:t>ATACseqQC</a:t>
            </a:r>
            <a:endParaRPr lang="en-US" sz="2400" dirty="0">
              <a:solidFill>
                <a:srgbClr val="C00000"/>
              </a:solidFill>
            </a:endParaRPr>
          </a:p>
          <a:p>
            <a:pPr>
              <a:spcAft>
                <a:spcPts val="600"/>
              </a:spcAft>
            </a:pPr>
            <a:r>
              <a:rPr lang="en-US" sz="2400" dirty="0">
                <a:solidFill>
                  <a:schemeClr val="accent2"/>
                </a:solidFill>
              </a:rPr>
              <a:t>K: periodicity fragment size distribution</a:t>
            </a:r>
          </a:p>
          <a:p>
            <a:pPr>
              <a:spcAft>
                <a:spcPts val="600"/>
              </a:spcAft>
            </a:pPr>
            <a:r>
              <a:rPr lang="en-US" sz="2400" dirty="0">
                <a:solidFill>
                  <a:schemeClr val="accent2"/>
                </a:solidFill>
              </a:rPr>
              <a:t>    TSSs enrichment for nucleosome-free fragments</a:t>
            </a:r>
          </a:p>
          <a:p>
            <a:pPr>
              <a:spcAft>
                <a:spcPts val="600"/>
              </a:spcAft>
            </a:pPr>
            <a:r>
              <a:rPr lang="en-US" sz="2400" dirty="0">
                <a:solidFill>
                  <a:schemeClr val="accent2"/>
                </a:solidFill>
              </a:rPr>
              <a:t>    detectability of genome-wide TF occupancy</a:t>
            </a:r>
          </a:p>
        </p:txBody>
      </p:sp>
    </p:spTree>
    <p:extLst>
      <p:ext uri="{BB962C8B-B14F-4D97-AF65-F5344CB8AC3E}">
        <p14:creationId xmlns:p14="http://schemas.microsoft.com/office/powerpoint/2010/main" val="9000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7DC43-7AAC-BF45-A5A9-F47C20DEBB81}"/>
              </a:ext>
            </a:extLst>
          </p:cNvPr>
          <p:cNvSpPr txBox="1"/>
          <p:nvPr/>
        </p:nvSpPr>
        <p:spPr>
          <a:xfrm>
            <a:off x="838201" y="490459"/>
            <a:ext cx="5169877" cy="769441"/>
          </a:xfrm>
          <a:prstGeom prst="rect">
            <a:avLst/>
          </a:prstGeom>
          <a:noFill/>
        </p:spPr>
        <p:txBody>
          <a:bodyPr wrap="none" tIns="45720" rtlCol="0" anchor="t">
            <a:spAutoFit/>
          </a:bodyPr>
          <a:lstStyle/>
          <a:p>
            <a:pPr>
              <a:spcAft>
                <a:spcPts val="600"/>
              </a:spcAft>
            </a:pPr>
            <a:r>
              <a:rPr lang="en-US" sz="3600" dirty="0">
                <a:latin typeface="Copperplate Gothic Bold" panose="020E0705020206020404" pitchFamily="34" charset="77"/>
              </a:rPr>
              <a:t>Why </a:t>
            </a:r>
            <a:r>
              <a:rPr lang="en-US" sz="4400" dirty="0" err="1">
                <a:solidFill>
                  <a:srgbClr val="00B0F0"/>
                </a:solidFill>
                <a:latin typeface="Copperplate Gothic Bold" panose="020E0705020206020404" pitchFamily="34" charset="77"/>
              </a:rPr>
              <a:t>ATACseqQC</a:t>
            </a:r>
            <a:endParaRPr lang="en-US" sz="3600" dirty="0">
              <a:solidFill>
                <a:srgbClr val="00B0F0"/>
              </a:solidFill>
              <a:latin typeface="Copperplate Gothic Bold" panose="020E0705020206020404" pitchFamily="34" charset="77"/>
            </a:endParaRPr>
          </a:p>
        </p:txBody>
      </p:sp>
      <p:graphicFrame>
        <p:nvGraphicFramePr>
          <p:cNvPr id="5" name="TextBox 2">
            <a:extLst>
              <a:ext uri="{FF2B5EF4-FFF2-40B4-BE49-F238E27FC236}">
                <a16:creationId xmlns:a16="http://schemas.microsoft.com/office/drawing/2014/main" id="{87AD3922-99A9-4AE2-A49D-44F92A58B3DC}"/>
              </a:ext>
            </a:extLst>
          </p:cNvPr>
          <p:cNvGraphicFramePr/>
          <p:nvPr>
            <p:extLst>
              <p:ext uri="{D42A27DB-BD31-4B8C-83A1-F6EECF244321}">
                <p14:modId xmlns:p14="http://schemas.microsoft.com/office/powerpoint/2010/main" val="3399243201"/>
              </p:ext>
            </p:extLst>
          </p:nvPr>
        </p:nvGraphicFramePr>
        <p:xfrm>
          <a:off x="838201" y="1336331"/>
          <a:ext cx="3625644" cy="5031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C872542-EFF3-6A4C-9166-7288972229CC}"/>
              </a:ext>
            </a:extLst>
          </p:cNvPr>
          <p:cNvPicPr>
            <a:picLocks noChangeAspect="1"/>
          </p:cNvPicPr>
          <p:nvPr/>
        </p:nvPicPr>
        <p:blipFill>
          <a:blip r:embed="rId8"/>
          <a:stretch>
            <a:fillRect/>
          </a:stretch>
        </p:blipFill>
        <p:spPr>
          <a:xfrm>
            <a:off x="4532671" y="1234230"/>
            <a:ext cx="7123779" cy="5133311"/>
          </a:xfrm>
          <a:prstGeom prst="rect">
            <a:avLst/>
          </a:prstGeom>
        </p:spPr>
      </p:pic>
    </p:spTree>
    <p:extLst>
      <p:ext uri="{BB962C8B-B14F-4D97-AF65-F5344CB8AC3E}">
        <p14:creationId xmlns:p14="http://schemas.microsoft.com/office/powerpoint/2010/main" val="39092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6557D-FCDA-BE47-9D83-0903C028C16C}"/>
              </a:ext>
            </a:extLst>
          </p:cNvPr>
          <p:cNvSpPr txBox="1"/>
          <p:nvPr/>
        </p:nvSpPr>
        <p:spPr>
          <a:xfrm>
            <a:off x="1423448" y="712831"/>
            <a:ext cx="6627968" cy="646331"/>
          </a:xfrm>
          <a:prstGeom prst="rect">
            <a:avLst/>
          </a:prstGeom>
          <a:noFill/>
        </p:spPr>
        <p:txBody>
          <a:bodyPr wrap="none" rtlCol="0">
            <a:spAutoFit/>
          </a:bodyPr>
          <a:lstStyle/>
          <a:p>
            <a:pPr>
              <a:spcAft>
                <a:spcPts val="600"/>
              </a:spcAft>
            </a:pPr>
            <a:r>
              <a:rPr lang="en-US" sz="3600" dirty="0">
                <a:latin typeface="Copperplate Gothic Bold" panose="020E0705020206020404" pitchFamily="34" charset="77"/>
              </a:rPr>
              <a:t>Prepare </a:t>
            </a:r>
            <a:r>
              <a:rPr lang="en-US" sz="3600" dirty="0">
                <a:solidFill>
                  <a:srgbClr val="00B0F0"/>
                </a:solidFill>
                <a:latin typeface="Copperplate Gothic Bold" panose="020E0705020206020404" pitchFamily="34" charset="77"/>
              </a:rPr>
              <a:t>sample</a:t>
            </a:r>
            <a:r>
              <a:rPr lang="en-US" sz="3600" dirty="0">
                <a:latin typeface="Copperplate Gothic Bold" panose="020E0705020206020404" pitchFamily="34" charset="77"/>
              </a:rPr>
              <a:t> data set</a:t>
            </a:r>
          </a:p>
        </p:txBody>
      </p:sp>
      <p:sp>
        <p:nvSpPr>
          <p:cNvPr id="3" name="TextBox 2">
            <a:extLst>
              <a:ext uri="{FF2B5EF4-FFF2-40B4-BE49-F238E27FC236}">
                <a16:creationId xmlns:a16="http://schemas.microsoft.com/office/drawing/2014/main" id="{FDAB5B49-9F95-324D-847A-F2CE6EF00C88}"/>
              </a:ext>
            </a:extLst>
          </p:cNvPr>
          <p:cNvSpPr txBox="1"/>
          <p:nvPr/>
        </p:nvSpPr>
        <p:spPr>
          <a:xfrm>
            <a:off x="1423448" y="1359162"/>
            <a:ext cx="9716506" cy="369332"/>
          </a:xfrm>
          <a:prstGeom prst="rect">
            <a:avLst/>
          </a:prstGeom>
          <a:noFill/>
        </p:spPr>
        <p:txBody>
          <a:bodyPr wrap="none" rtlCol="0">
            <a:spAutoFit/>
          </a:bodyPr>
          <a:lstStyle/>
          <a:p>
            <a:pPr>
              <a:spcAft>
                <a:spcPts val="600"/>
              </a:spcAft>
            </a:pPr>
            <a:r>
              <a:rPr lang="en-US" dirty="0"/>
              <a:t>Sample data is downloaded from https://www.ncbi.nlm.nih.gov/geo/query/acc.cgi?acc=GSM1155959</a:t>
            </a:r>
          </a:p>
        </p:txBody>
      </p:sp>
      <p:sp>
        <p:nvSpPr>
          <p:cNvPr id="4" name="TextBox 3">
            <a:extLst>
              <a:ext uri="{FF2B5EF4-FFF2-40B4-BE49-F238E27FC236}">
                <a16:creationId xmlns:a16="http://schemas.microsoft.com/office/drawing/2014/main" id="{F344D316-2C26-D549-BC07-50084F6786F0}"/>
              </a:ext>
            </a:extLst>
          </p:cNvPr>
          <p:cNvSpPr txBox="1"/>
          <p:nvPr/>
        </p:nvSpPr>
        <p:spPr>
          <a:xfrm>
            <a:off x="7464332" y="6280956"/>
            <a:ext cx="4140877" cy="307777"/>
          </a:xfrm>
          <a:prstGeom prst="rect">
            <a:avLst/>
          </a:prstGeom>
          <a:noFill/>
        </p:spPr>
        <p:txBody>
          <a:bodyPr wrap="none" rtlCol="0">
            <a:spAutoFit/>
          </a:bodyPr>
          <a:lstStyle/>
          <a:p>
            <a:pPr>
              <a:spcAft>
                <a:spcPts val="600"/>
              </a:spcAft>
            </a:pPr>
            <a:r>
              <a:rPr lang="en-US" sz="1400"/>
              <a:t>Ref: Buenrostro et.al., 2013. doi: 10.1038/nmeth.2688</a:t>
            </a:r>
          </a:p>
        </p:txBody>
      </p:sp>
      <p:graphicFrame>
        <p:nvGraphicFramePr>
          <p:cNvPr id="9" name="Diagram 8">
            <a:extLst>
              <a:ext uri="{FF2B5EF4-FFF2-40B4-BE49-F238E27FC236}">
                <a16:creationId xmlns:a16="http://schemas.microsoft.com/office/drawing/2014/main" id="{F86726ED-CFB9-8B42-B520-4825DD969A94}"/>
              </a:ext>
            </a:extLst>
          </p:cNvPr>
          <p:cNvGraphicFramePr/>
          <p:nvPr>
            <p:extLst>
              <p:ext uri="{D42A27DB-BD31-4B8C-83A1-F6EECF244321}">
                <p14:modId xmlns:p14="http://schemas.microsoft.com/office/powerpoint/2010/main" val="2411819984"/>
              </p:ext>
            </p:extLst>
          </p:nvPr>
        </p:nvGraphicFramePr>
        <p:xfrm>
          <a:off x="838200" y="1828453"/>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Arrow Connector 14">
            <a:extLst>
              <a:ext uri="{FF2B5EF4-FFF2-40B4-BE49-F238E27FC236}">
                <a16:creationId xmlns:a16="http://schemas.microsoft.com/office/drawing/2014/main" id="{3C2056ED-FE15-F644-8741-8E724E5F3173}"/>
              </a:ext>
            </a:extLst>
          </p:cNvPr>
          <p:cNvCxnSpPr/>
          <p:nvPr/>
        </p:nvCxnSpPr>
        <p:spPr>
          <a:xfrm>
            <a:off x="3729062" y="5214442"/>
            <a:ext cx="989815" cy="0"/>
          </a:xfrm>
          <a:prstGeom prst="straightConnector1">
            <a:avLst/>
          </a:prstGeom>
          <a:ln w="127000">
            <a:gradFill flip="none" rotWithShape="1">
              <a:gsLst>
                <a:gs pos="0">
                  <a:schemeClr val="bg2">
                    <a:lumMod val="75000"/>
                  </a:schemeClr>
                </a:gs>
                <a:gs pos="100000">
                  <a:schemeClr val="accent4"/>
                </a:gs>
              </a:gsLst>
              <a:lin ang="0" scaled="1"/>
              <a:tileRect/>
            </a:gradFill>
            <a:headEnd type="none"/>
            <a:tailEnd type="stealth"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1A7035-EB8E-C040-B014-CDC067480C4B}"/>
              </a:ext>
            </a:extLst>
          </p:cNvPr>
          <p:cNvCxnSpPr>
            <a:cxnSpLocks/>
          </p:cNvCxnSpPr>
          <p:nvPr/>
        </p:nvCxnSpPr>
        <p:spPr>
          <a:xfrm>
            <a:off x="7473125" y="5205015"/>
            <a:ext cx="1157927" cy="9427"/>
          </a:xfrm>
          <a:prstGeom prst="straightConnector1">
            <a:avLst/>
          </a:prstGeom>
          <a:ln w="127000">
            <a:gradFill flip="none" rotWithShape="1">
              <a:gsLst>
                <a:gs pos="0">
                  <a:schemeClr val="accent4"/>
                </a:gs>
                <a:gs pos="100000">
                  <a:schemeClr val="accent2"/>
                </a:gs>
              </a:gsLst>
              <a:lin ang="0" scaled="1"/>
              <a:tileRect/>
            </a:gradFill>
            <a:headEnd type="none"/>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26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9150</TotalTime>
  <Words>5809</Words>
  <Application>Microsoft Macintosh PowerPoint</Application>
  <PresentationFormat>Widescreen</PresentationFormat>
  <Paragraphs>557</Paragraphs>
  <Slides>37</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-apple-system</vt:lpstr>
      <vt:lpstr>Arial Unicode MS</vt:lpstr>
      <vt:lpstr>Arial</vt:lpstr>
      <vt:lpstr>Arial Narrow</vt:lpstr>
      <vt:lpstr>Calibri</vt:lpstr>
      <vt:lpstr>Calibri Light</vt:lpstr>
      <vt:lpstr>Copperplate Gothic Bold</vt:lpstr>
      <vt:lpstr>Courier</vt:lpstr>
      <vt:lpstr>Helvetica</vt:lpstr>
      <vt:lpstr>Helvetica Light</vt:lpstr>
      <vt:lpstr>Helvetica Neue</vt:lpstr>
      <vt:lpstr>Menlo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ATAC-seq library fragmentation profile</vt:lpstr>
      <vt:lpstr>ATAC-seq library  Insertion profile</vt:lpstr>
      <vt:lpstr>ATAC-seq library fragmentation profile</vt:lpstr>
      <vt:lpstr>Assessing insert size distribution</vt:lpstr>
      <vt:lpstr>Minimal criteria  for insert size distribution</vt:lpstr>
      <vt:lpstr>PowerPoint Presentation</vt:lpstr>
      <vt:lpstr>PowerPoint Presentation</vt:lpstr>
      <vt:lpstr>PowerPoint Presentation</vt:lpstr>
      <vt:lpstr>PowerPoint Presentation</vt:lpstr>
      <vt:lpstr>Enrichment in promoters</vt:lpstr>
      <vt:lpstr>PT score</vt:lpstr>
      <vt:lpstr>TSSE score</vt:lpstr>
      <vt:lpstr>PowerPoint Presentation</vt:lpstr>
      <vt:lpstr>Nucleosome positioning around TSSs and TF-bound sites</vt:lpstr>
      <vt:lpstr>Splitting BAM files</vt:lpstr>
      <vt:lpstr>PowerPoint Presentation</vt:lpstr>
      <vt:lpstr>  Heatmaps showing distribution of reads from different bins around TSSs</vt:lpstr>
      <vt:lpstr>Density plots showing distribution of      reads  from  different bins around TSSs</vt:lpstr>
      <vt:lpstr>PowerPoint Presentation</vt:lpstr>
      <vt:lpstr>PowerPoint Presentation</vt:lpstr>
      <vt:lpstr>Assessing footprints of DNA-binding factors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Jianhong Ou, Ph.D.</dc:creator>
  <cp:lastModifiedBy>Jianhong Ou, Ph.D.</cp:lastModifiedBy>
  <cp:revision>111</cp:revision>
  <dcterms:created xsi:type="dcterms:W3CDTF">2020-06-22T16:57:52Z</dcterms:created>
  <dcterms:modified xsi:type="dcterms:W3CDTF">2020-06-29T19:43:25Z</dcterms:modified>
</cp:coreProperties>
</file>